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Montserrat Classic Bold" panose="020B0604020202020204" charset="-94"/>
      <p:regular r:id="rId31"/>
    </p:embeddedFont>
    <p:embeddedFont>
      <p:font typeface="Montserrat Classic" panose="020B0604020202020204" charset="-94"/>
      <p:regular r:id="rId32"/>
    </p:embeddedFont>
    <p:embeddedFont>
      <p:font typeface="Montserrat Bold" panose="020B0604020202020204" charset="-94"/>
      <p:regular r:id="rId33"/>
    </p:embeddedFont>
    <p:embeddedFont>
      <p:font typeface="Montserrat Extra-Light" panose="020B0604020202020204" charset="-94"/>
      <p:regular r:id="rId34"/>
    </p:embeddedFont>
    <p:embeddedFont>
      <p:font typeface="Calibri" panose="020F0502020204030204" pitchFamily="34" charset="0"/>
      <p:regular r:id="rId35"/>
      <p:bold r:id="rId36"/>
      <p:italic r:id="rId37"/>
      <p:boldItalic r:id="rId38"/>
    </p:embeddedFont>
    <p:embeddedFont>
      <p:font typeface="Montserrat" panose="020B0604020202020204" charset="-94"/>
      <p:regular r:id="rId39"/>
    </p:embeddedFont>
    <p:embeddedFont>
      <p:font typeface="Montserrat Semi-Bold" panose="020B0604020202020204" charset="-9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5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81568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Genellikle asabidirler, esnek değildirler, kendilerine aşırı güvenirler ve kurallara uymaktan hoşlanmazlar. Genellikle empatiden yoksundurlar, hatta başkalarına acı çektirmekten zevk alabilirler. Genellikle başkalarına hükmetmek ve kontrol etmek isterler, hiçbirinin olmadığı yerde düşmanca niyet algılarlar, belirsiz durumlara agresif bir şekilde aşırı tepki verirler ve şiddeti destekleyen inançlara sahiptirler.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41179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Genellikle asabidirler, esnek değildirler, kendilerine aşırı güvenirler ve kurallara uymaktan hoşlanmazlar. Genellikle empatiden yoksundurlar, hatta başkalarına acı çektirmekten zevk alabilirler. Genellikle başkalarına hükmetmek ve kontrol etmek isterler, hiçbirinin olmadığı yerde düşmanca niyet algılarlar, belirsiz durumlara agresif bir şekilde aşırı tepki verirler ve şiddeti destekleyen inançlara sahiptirler.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3086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Genellikle asabidirler, esnek değildirler, kendilerine aşırı güvenirler ve kurallara uymaktan hoşlanmazlar. Genellikle empatiden yoksundurlar, hatta başkalarına acı çektirmekten zevk alabilirler. Genellikle başkalarına hükmetmek ve kontrol etmek isterler, hiçbirinin olmadığı yerde düşmanca niyet algılarlar, belirsiz durumlara agresif bir şekilde aşırı tepki verirler ve şiddeti destekleyen inançlara sahiptirler.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27096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Akran</a:t>
            </a:r>
            <a:r>
              <a:rPr lang="en-US" dirty="0"/>
              <a:t> </a:t>
            </a:r>
            <a:r>
              <a:rPr lang="en-US" dirty="0" err="1"/>
              <a:t>zorbalığı</a:t>
            </a:r>
            <a:r>
              <a:rPr lang="en-US" dirty="0"/>
              <a:t> </a:t>
            </a:r>
            <a:r>
              <a:rPr lang="en-US" dirty="0" err="1"/>
              <a:t>okulda</a:t>
            </a:r>
            <a:r>
              <a:rPr lang="en-US" dirty="0"/>
              <a:t>, </a:t>
            </a:r>
            <a:r>
              <a:rPr lang="en-US" dirty="0" err="1"/>
              <a:t>okul</a:t>
            </a:r>
            <a:r>
              <a:rPr lang="en-US" dirty="0"/>
              <a:t> </a:t>
            </a:r>
            <a:r>
              <a:rPr lang="en-US" dirty="0" err="1"/>
              <a:t>çıkışı</a:t>
            </a:r>
            <a:r>
              <a:rPr lang="en-US" dirty="0"/>
              <a:t> </a:t>
            </a:r>
            <a:r>
              <a:rPr lang="en-US" dirty="0" err="1"/>
              <a:t>veya</a:t>
            </a:r>
            <a:r>
              <a:rPr lang="en-US" dirty="0"/>
              <a:t> </a:t>
            </a:r>
            <a:r>
              <a:rPr lang="en-US" dirty="0" err="1"/>
              <a:t>okul</a:t>
            </a:r>
            <a:r>
              <a:rPr lang="en-US" dirty="0"/>
              <a:t> </a:t>
            </a:r>
            <a:r>
              <a:rPr lang="en-US" dirty="0" err="1"/>
              <a:t>yolunda</a:t>
            </a:r>
            <a:r>
              <a:rPr lang="en-US" dirty="0"/>
              <a:t>, </a:t>
            </a:r>
            <a:r>
              <a:rPr lang="en-US" dirty="0" err="1"/>
              <a:t>özellikle</a:t>
            </a:r>
            <a:r>
              <a:rPr lang="en-US" dirty="0"/>
              <a:t> </a:t>
            </a:r>
            <a:r>
              <a:rPr lang="en-US" dirty="0" err="1"/>
              <a:t>yetişkin</a:t>
            </a:r>
            <a:r>
              <a:rPr lang="en-US" dirty="0"/>
              <a:t> </a:t>
            </a:r>
            <a:r>
              <a:rPr lang="en-US" dirty="0" err="1"/>
              <a:t>gözetiminin</a:t>
            </a:r>
            <a:r>
              <a:rPr lang="en-US" dirty="0"/>
              <a:t> </a:t>
            </a:r>
            <a:r>
              <a:rPr lang="en-US" dirty="0" err="1"/>
              <a:t>yetersiz</a:t>
            </a:r>
            <a:r>
              <a:rPr lang="en-US" dirty="0"/>
              <a:t> </a:t>
            </a:r>
            <a:r>
              <a:rPr lang="en-US" dirty="0" err="1"/>
              <a:t>olduğu</a:t>
            </a:r>
            <a:r>
              <a:rPr lang="en-US" dirty="0"/>
              <a:t> </a:t>
            </a:r>
            <a:r>
              <a:rPr lang="en-US" dirty="0" err="1"/>
              <a:t>yerlerde</a:t>
            </a:r>
            <a:r>
              <a:rPr lang="en-US" dirty="0"/>
              <a:t> </a:t>
            </a:r>
            <a:r>
              <a:rPr lang="en-US" dirty="0" err="1"/>
              <a:t>daha</a:t>
            </a:r>
            <a:r>
              <a:rPr lang="en-US" dirty="0"/>
              <a:t> </a:t>
            </a:r>
            <a:r>
              <a:rPr lang="en-US" dirty="0" err="1"/>
              <a:t>sık</a:t>
            </a:r>
            <a:r>
              <a:rPr lang="en-US" dirty="0"/>
              <a:t> </a:t>
            </a:r>
            <a:r>
              <a:rPr lang="en-US" dirty="0" err="1"/>
              <a:t>görülmektedir</a:t>
            </a:r>
            <a:r>
              <a:rPr lang="en-US" dirty="0"/>
              <a:t>. </a:t>
            </a:r>
          </a:p>
          <a:p>
            <a:endParaRPr lang="en-US" dirty="0"/>
          </a:p>
          <a:p>
            <a:r>
              <a:rPr lang="en-US" dirty="0"/>
              <a:t>Bu </a:t>
            </a:r>
            <a:r>
              <a:rPr lang="en-US" dirty="0" err="1"/>
              <a:t>tür</a:t>
            </a:r>
            <a:r>
              <a:rPr lang="en-US" dirty="0"/>
              <a:t> </a:t>
            </a:r>
            <a:r>
              <a:rPr lang="en-US" dirty="0" err="1"/>
              <a:t>davranışların</a:t>
            </a:r>
            <a:r>
              <a:rPr lang="en-US" dirty="0"/>
              <a:t> </a:t>
            </a:r>
            <a:r>
              <a:rPr lang="en-US" dirty="0" err="1"/>
              <a:t>önlenmesi</a:t>
            </a:r>
            <a:r>
              <a:rPr lang="en-US" dirty="0"/>
              <a:t> </a:t>
            </a:r>
            <a:r>
              <a:rPr lang="en-US" dirty="0" err="1"/>
              <a:t>için</a:t>
            </a:r>
            <a:r>
              <a:rPr lang="en-US" dirty="0"/>
              <a:t> </a:t>
            </a:r>
            <a:r>
              <a:rPr lang="en-US" dirty="0" err="1"/>
              <a:t>zorbalık</a:t>
            </a:r>
            <a:r>
              <a:rPr lang="en-US" dirty="0"/>
              <a:t> </a:t>
            </a:r>
            <a:r>
              <a:rPr lang="en-US" dirty="0" err="1"/>
              <a:t>olaylarının</a:t>
            </a:r>
            <a:r>
              <a:rPr lang="en-US" dirty="0"/>
              <a:t> </a:t>
            </a:r>
            <a:r>
              <a:rPr lang="en-US" dirty="0" err="1"/>
              <a:t>hangi</a:t>
            </a:r>
            <a:r>
              <a:rPr lang="en-US" dirty="0"/>
              <a:t> </a:t>
            </a:r>
            <a:r>
              <a:rPr lang="en-US" dirty="0" err="1"/>
              <a:t>alanlarda</a:t>
            </a:r>
            <a:r>
              <a:rPr lang="en-US" dirty="0"/>
              <a:t> </a:t>
            </a:r>
            <a:r>
              <a:rPr lang="en-US" dirty="0" err="1"/>
              <a:t>meydana</a:t>
            </a:r>
            <a:r>
              <a:rPr lang="en-US" dirty="0"/>
              <a:t> </a:t>
            </a:r>
            <a:r>
              <a:rPr lang="en-US" dirty="0" err="1"/>
              <a:t>geldiği</a:t>
            </a:r>
            <a:r>
              <a:rPr lang="en-US" dirty="0"/>
              <a:t> </a:t>
            </a:r>
            <a:r>
              <a:rPr lang="en-US" dirty="0" err="1"/>
              <a:t>belirlenmeli</a:t>
            </a:r>
            <a:r>
              <a:rPr lang="en-US" dirty="0"/>
              <a:t> </a:t>
            </a:r>
            <a:r>
              <a:rPr lang="en-US" dirty="0" err="1"/>
              <a:t>ve</a:t>
            </a:r>
            <a:r>
              <a:rPr lang="en-US" dirty="0"/>
              <a:t> </a:t>
            </a:r>
            <a:r>
              <a:rPr lang="en-US" dirty="0" err="1"/>
              <a:t>bu</a:t>
            </a:r>
            <a:r>
              <a:rPr lang="en-US" dirty="0"/>
              <a:t> </a:t>
            </a:r>
            <a:r>
              <a:rPr lang="en-US" dirty="0" err="1"/>
              <a:t>alanlar</a:t>
            </a:r>
            <a:r>
              <a:rPr lang="en-US" dirty="0"/>
              <a:t> </a:t>
            </a:r>
            <a:r>
              <a:rPr lang="en-US" dirty="0" err="1"/>
              <a:t>güvenli</a:t>
            </a:r>
            <a:r>
              <a:rPr lang="en-US" dirty="0"/>
              <a:t> hale </a:t>
            </a:r>
            <a:r>
              <a:rPr lang="en-US" dirty="0" err="1"/>
              <a:t>getirilmelidir</a:t>
            </a:r>
            <a:r>
              <a:rPr lang="en-US" dirty="0"/>
              <a:t>. </a:t>
            </a:r>
          </a:p>
          <a:p>
            <a:endParaRPr lang="en-US" dirty="0"/>
          </a:p>
          <a:p>
            <a:r>
              <a:rPr lang="en-US" dirty="0" err="1"/>
              <a:t>Teneffüslerde</a:t>
            </a:r>
            <a:r>
              <a:rPr lang="en-US" dirty="0"/>
              <a:t> </a:t>
            </a:r>
            <a:r>
              <a:rPr lang="en-US" dirty="0" err="1"/>
              <a:t>koridor</a:t>
            </a:r>
            <a:r>
              <a:rPr lang="en-US" dirty="0"/>
              <a:t>, </a:t>
            </a:r>
            <a:r>
              <a:rPr lang="en-US" dirty="0" err="1"/>
              <a:t>okul</a:t>
            </a:r>
            <a:r>
              <a:rPr lang="en-US" dirty="0"/>
              <a:t> </a:t>
            </a:r>
            <a:r>
              <a:rPr lang="en-US" dirty="0" err="1"/>
              <a:t>bahçesi</a:t>
            </a:r>
            <a:r>
              <a:rPr lang="en-US" dirty="0"/>
              <a:t> </a:t>
            </a:r>
            <a:r>
              <a:rPr lang="en-US" dirty="0" err="1"/>
              <a:t>ve</a:t>
            </a:r>
            <a:r>
              <a:rPr lang="en-US" dirty="0"/>
              <a:t> </a:t>
            </a:r>
            <a:r>
              <a:rPr lang="en-US" dirty="0" err="1"/>
              <a:t>oyun</a:t>
            </a:r>
            <a:r>
              <a:rPr lang="en-US" dirty="0"/>
              <a:t> </a:t>
            </a:r>
            <a:r>
              <a:rPr lang="en-US" dirty="0" err="1"/>
              <a:t>sahalarında</a:t>
            </a:r>
            <a:r>
              <a:rPr lang="en-US" dirty="0"/>
              <a:t> </a:t>
            </a:r>
            <a:r>
              <a:rPr lang="en-US" dirty="0" err="1"/>
              <a:t>nöbetçi</a:t>
            </a:r>
            <a:r>
              <a:rPr lang="en-US" dirty="0"/>
              <a:t> </a:t>
            </a:r>
            <a:r>
              <a:rPr lang="en-US" dirty="0" err="1"/>
              <a:t>öğretmen</a:t>
            </a:r>
            <a:r>
              <a:rPr lang="en-US" dirty="0"/>
              <a:t> </a:t>
            </a:r>
            <a:r>
              <a:rPr lang="en-US" dirty="0" err="1"/>
              <a:t>veya</a:t>
            </a:r>
            <a:r>
              <a:rPr lang="en-US" dirty="0"/>
              <a:t> </a:t>
            </a:r>
            <a:r>
              <a:rPr lang="en-US" dirty="0" err="1"/>
              <a:t>güvenlik</a:t>
            </a:r>
            <a:r>
              <a:rPr lang="en-US" dirty="0"/>
              <a:t> </a:t>
            </a:r>
            <a:r>
              <a:rPr lang="en-US" dirty="0" err="1"/>
              <a:t>personeli</a:t>
            </a:r>
            <a:r>
              <a:rPr lang="en-US" dirty="0"/>
              <a:t> </a:t>
            </a:r>
            <a:r>
              <a:rPr lang="en-US" dirty="0" err="1"/>
              <a:t>sayısının</a:t>
            </a:r>
            <a:r>
              <a:rPr lang="en-US" dirty="0"/>
              <a:t> </a:t>
            </a:r>
            <a:r>
              <a:rPr lang="en-US" dirty="0" err="1"/>
              <a:t>artırılması</a:t>
            </a:r>
            <a:r>
              <a:rPr lang="en-US" dirty="0"/>
              <a:t> </a:t>
            </a:r>
            <a:r>
              <a:rPr lang="en-US" dirty="0" err="1"/>
              <a:t>önemlidir</a:t>
            </a:r>
            <a:r>
              <a:rPr lang="en-US" dirty="0"/>
              <a:t>. </a:t>
            </a:r>
          </a:p>
          <a:p>
            <a:endParaRPr lang="en-US" dirty="0"/>
          </a:p>
          <a:p>
            <a:r>
              <a:rPr lang="en-US" dirty="0" err="1"/>
              <a:t>Ayrıca</a:t>
            </a:r>
            <a:r>
              <a:rPr lang="en-US" dirty="0"/>
              <a:t>, </a:t>
            </a:r>
            <a:r>
              <a:rPr lang="en-US" dirty="0" err="1"/>
              <a:t>okulda</a:t>
            </a:r>
            <a:r>
              <a:rPr lang="en-US" dirty="0"/>
              <a:t> </a:t>
            </a:r>
            <a:r>
              <a:rPr lang="en-US" dirty="0" err="1"/>
              <a:t>görev</a:t>
            </a:r>
            <a:r>
              <a:rPr lang="en-US" dirty="0"/>
              <a:t> </a:t>
            </a:r>
            <a:r>
              <a:rPr lang="en-US" dirty="0" err="1"/>
              <a:t>yapan</a:t>
            </a:r>
            <a:r>
              <a:rPr lang="en-US" dirty="0"/>
              <a:t> </a:t>
            </a:r>
            <a:r>
              <a:rPr lang="en-US" dirty="0" err="1"/>
              <a:t>tüm</a:t>
            </a:r>
            <a:r>
              <a:rPr lang="en-US" dirty="0"/>
              <a:t> </a:t>
            </a:r>
            <a:r>
              <a:rPr lang="en-US" dirty="0" err="1"/>
              <a:t>personelin</a:t>
            </a:r>
            <a:r>
              <a:rPr lang="en-US" dirty="0"/>
              <a:t>, </a:t>
            </a:r>
            <a:r>
              <a:rPr lang="en-US" dirty="0" err="1"/>
              <a:t>akran</a:t>
            </a:r>
            <a:r>
              <a:rPr lang="en-US" dirty="0"/>
              <a:t> </a:t>
            </a:r>
            <a:r>
              <a:rPr lang="en-US" dirty="0" err="1"/>
              <a:t>zorbalığı</a:t>
            </a:r>
            <a:r>
              <a:rPr lang="en-US" dirty="0"/>
              <a:t> </a:t>
            </a:r>
            <a:r>
              <a:rPr lang="en-US" dirty="0" err="1"/>
              <a:t>konusunda</a:t>
            </a:r>
            <a:r>
              <a:rPr lang="en-US" dirty="0"/>
              <a:t> </a:t>
            </a:r>
            <a:r>
              <a:rPr lang="en-US" dirty="0" err="1"/>
              <a:t>bilgilendirilmesi</a:t>
            </a:r>
            <a:r>
              <a:rPr lang="en-US" dirty="0"/>
              <a:t>, </a:t>
            </a:r>
            <a:r>
              <a:rPr lang="en-US" dirty="0" err="1"/>
              <a:t>olaylara</a:t>
            </a:r>
            <a:r>
              <a:rPr lang="en-US" dirty="0"/>
              <a:t> </a:t>
            </a:r>
            <a:r>
              <a:rPr lang="en-US" dirty="0" err="1"/>
              <a:t>hızlı</a:t>
            </a:r>
            <a:r>
              <a:rPr lang="en-US" dirty="0"/>
              <a:t> </a:t>
            </a:r>
            <a:r>
              <a:rPr lang="en-US" dirty="0" err="1"/>
              <a:t>müdahale</a:t>
            </a:r>
            <a:r>
              <a:rPr lang="en-US" dirty="0"/>
              <a:t> </a:t>
            </a:r>
            <a:r>
              <a:rPr lang="en-US" dirty="0" err="1"/>
              <a:t>edebilmek</a:t>
            </a:r>
            <a:r>
              <a:rPr lang="en-US" dirty="0"/>
              <a:t> </a:t>
            </a:r>
            <a:r>
              <a:rPr lang="en-US" dirty="0" err="1"/>
              <a:t>için</a:t>
            </a:r>
            <a:r>
              <a:rPr lang="en-US" dirty="0"/>
              <a:t> </a:t>
            </a:r>
            <a:r>
              <a:rPr lang="en-US" dirty="0" err="1"/>
              <a:t>gereklidir</a:t>
            </a:r>
            <a:r>
              <a:rPr lang="en-US" dirty="0"/>
              <a:t>. </a:t>
            </a:r>
          </a:p>
          <a:p>
            <a:endParaRPr lang="en-US" dirty="0"/>
          </a:p>
          <a:p>
            <a:r>
              <a:rPr lang="en-US" dirty="0"/>
              <a:t>(Rivers </a:t>
            </a:r>
            <a:r>
              <a:rPr lang="en-US" dirty="0" err="1"/>
              <a:t>ve</a:t>
            </a:r>
            <a:r>
              <a:rPr lang="en-US" dirty="0"/>
              <a:t> Smith, 1994; </a:t>
            </a:r>
            <a:r>
              <a:rPr lang="en-US" dirty="0" err="1"/>
              <a:t>Vaillancourt</a:t>
            </a:r>
            <a:r>
              <a:rPr lang="en-US" dirty="0"/>
              <a:t> </a:t>
            </a:r>
            <a:r>
              <a:rPr lang="en-US" dirty="0" err="1"/>
              <a:t>ve</a:t>
            </a:r>
            <a:r>
              <a:rPr lang="en-US" dirty="0"/>
              <a:t> ark., 2010).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97915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Çocukların medya şiddetini eleştirel bir şekilde değerlendirmelerine yardımcı olun. Çocuklar, şiddeti yücelten televizyon ve filmler izleyerek ve şiddet içeren davranışları ödüllendiren şiddet içeren video oyunları oynayarak saldırgan davranışları öğrenebilirler. </a:t>
            </a:r>
          </a:p>
          <a:p>
            <a:r>
              <a:rPr lang="en-US"/>
              <a:t>Zorbalıkla mücadele ederken sadece rehber öğretmenlerin süreçte rol alması yeterince etkili olmayabilir. Bütün okul çalışanlarının ve öğrencilerin bu konuda iş birliği yapmış olmasının bu problemin çözümü için önemli bir adım olacağı belirtilmiştir.</a:t>
            </a:r>
          </a:p>
          <a:p>
            <a:r>
              <a:rPr lang="en-US"/>
              <a:t>Zorbalık ve saldırganlık davranışları bazı aileler için problem çözme yöntemi olarak kabul edilip onaylandığından okul içerisinde sadece öğrencilere yönelik zorbalık eğitimi verilmesi yeterli değildir. Bu yüzden zorbalığı önleme çalışmalarında risk gruplarındaki ailelerin eğitimlerine öncelik verilmelidir.</a:t>
            </a:r>
          </a:p>
          <a:p>
            <a:r>
              <a:rPr lang="en-US"/>
              <a:t>Okullarda sosyal faaliyetlerin sayısının artırılması, okul ortamını daha cazip hale getirebilir ve öğrencilerin zorbalığa dahil olmasını engelleyebilir. Bunun için mevcut sosyal kulüp faaliyetlerinin kalitesinin arttırılması ve ders dışı etkinliklere ayrılan zamanın daha verimli kullanılması önerilebilir.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94854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3.svg"/><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27.svg"/><Relationship Id="rId12" Type="http://schemas.openxmlformats.org/officeDocument/2006/relationships/image" Target="../media/image24.png"/><Relationship Id="rId17" Type="http://schemas.openxmlformats.org/officeDocument/2006/relationships/image" Target="../media/image37.svg"/><Relationship Id="rId25" Type="http://schemas.openxmlformats.org/officeDocument/2006/relationships/image" Target="../media/image45.sv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1.svg"/><Relationship Id="rId24" Type="http://schemas.openxmlformats.org/officeDocument/2006/relationships/image" Target="../media/image30.pn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svg"/><Relationship Id="rId10" Type="http://schemas.openxmlformats.org/officeDocument/2006/relationships/image" Target="../media/image23.png"/><Relationship Id="rId19" Type="http://schemas.openxmlformats.org/officeDocument/2006/relationships/image" Target="../media/image39.svg"/><Relationship Id="rId4" Type="http://schemas.openxmlformats.org/officeDocument/2006/relationships/image" Target="../media/image20.png"/><Relationship Id="rId9" Type="http://schemas.openxmlformats.org/officeDocument/2006/relationships/image" Target="../media/image29.svg"/><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47.sv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hyperlink" Target="https://www.instagram.com/ramkecioren?igsh=MnJrdHU2Mmc1cGRn" TargetMode="External"/><Relationship Id="rId12" Type="http://schemas.openxmlformats.org/officeDocument/2006/relationships/image" Target="../media/image62.svg"/><Relationship Id="rId2" Type="http://schemas.openxmlformats.org/officeDocument/2006/relationships/image" Target="../media/image38.jpe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hyperlink" Target="https://keciorenram.meb.k12.tr/tema/index.php" TargetMode="External"/><Relationship Id="rId4" Type="http://schemas.openxmlformats.org/officeDocument/2006/relationships/image" Target="../media/image56.svg"/><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sp>
        <p:nvSpPr>
          <p:cNvPr id="3" name="AutoShape 3"/>
          <p:cNvSpPr/>
          <p:nvPr/>
        </p:nvSpPr>
        <p:spPr>
          <a:xfrm>
            <a:off x="-430583" y="3901969"/>
            <a:ext cx="19149167" cy="5356359"/>
          </a:xfrm>
          <a:prstGeom prst="rect">
            <a:avLst/>
          </a:prstGeom>
          <a:solidFill>
            <a:srgbClr val="003060"/>
          </a:solidFill>
        </p:spPr>
      </p:sp>
      <p:sp>
        <p:nvSpPr>
          <p:cNvPr id="4" name="TextBox 4"/>
          <p:cNvSpPr txBox="1"/>
          <p:nvPr/>
        </p:nvSpPr>
        <p:spPr>
          <a:xfrm>
            <a:off x="1260652" y="4819560"/>
            <a:ext cx="15766696" cy="589905"/>
          </a:xfrm>
          <a:prstGeom prst="rect">
            <a:avLst/>
          </a:prstGeom>
        </p:spPr>
        <p:txBody>
          <a:bodyPr lIns="0" tIns="0" rIns="0" bIns="0" rtlCol="0" anchor="t">
            <a:spAutoFit/>
          </a:bodyPr>
          <a:lstStyle/>
          <a:p>
            <a:pPr algn="ctr">
              <a:lnSpc>
                <a:spcPts val="4620"/>
              </a:lnSpc>
            </a:pPr>
            <a:r>
              <a:rPr lang="en-US" sz="3300" b="1" spc="363" dirty="0" smtClean="0">
                <a:solidFill>
                  <a:srgbClr val="FFFFFF"/>
                </a:solidFill>
                <a:latin typeface="Montserrat Semi-Bold"/>
                <a:ea typeface="Montserrat Semi-Bold"/>
                <a:cs typeface="Montserrat Semi-Bold"/>
                <a:sym typeface="Montserrat Semi-Bold"/>
              </a:rPr>
              <a:t>KEÇ</a:t>
            </a:r>
            <a:r>
              <a:rPr lang="tr-TR" sz="3300" b="1" spc="363" dirty="0" smtClean="0">
                <a:solidFill>
                  <a:srgbClr val="FFFFFF"/>
                </a:solidFill>
                <a:latin typeface="Montserrat Semi-Bold"/>
                <a:ea typeface="Montserrat Semi-Bold"/>
                <a:cs typeface="Montserrat Semi-Bold"/>
                <a:sym typeface="Montserrat Semi-Bold"/>
              </a:rPr>
              <a:t>İ</a:t>
            </a:r>
            <a:r>
              <a:rPr lang="en-US" sz="3300" b="1" spc="363" dirty="0" smtClean="0">
                <a:solidFill>
                  <a:srgbClr val="FFFFFF"/>
                </a:solidFill>
                <a:latin typeface="Montserrat Semi-Bold"/>
                <a:ea typeface="Montserrat Semi-Bold"/>
                <a:cs typeface="Montserrat Semi-Bold"/>
                <a:sym typeface="Montserrat Semi-Bold"/>
              </a:rPr>
              <a:t>ÖREN REHBERL</a:t>
            </a:r>
            <a:r>
              <a:rPr lang="tr-TR" sz="3300" b="1" spc="363" dirty="0" smtClean="0">
                <a:solidFill>
                  <a:srgbClr val="FFFFFF"/>
                </a:solidFill>
                <a:latin typeface="Montserrat Semi-Bold"/>
                <a:ea typeface="Montserrat Semi-Bold"/>
                <a:cs typeface="Montserrat Semi-Bold"/>
                <a:sym typeface="Montserrat Semi-Bold"/>
              </a:rPr>
              <a:t>İ</a:t>
            </a:r>
            <a:r>
              <a:rPr lang="en-US" sz="3300" b="1" spc="363" dirty="0" smtClean="0">
                <a:solidFill>
                  <a:srgbClr val="FFFFFF"/>
                </a:solidFill>
                <a:latin typeface="Montserrat Semi-Bold"/>
                <a:ea typeface="Montserrat Semi-Bold"/>
                <a:cs typeface="Montserrat Semi-Bold"/>
                <a:sym typeface="Montserrat Semi-Bold"/>
              </a:rPr>
              <a:t>K </a:t>
            </a:r>
            <a:r>
              <a:rPr lang="en-US" sz="3300" b="1" spc="363" dirty="0">
                <a:solidFill>
                  <a:srgbClr val="FFFFFF"/>
                </a:solidFill>
                <a:latin typeface="Montserrat Semi-Bold"/>
                <a:ea typeface="Montserrat Semi-Bold"/>
                <a:cs typeface="Montserrat Semi-Bold"/>
                <a:sym typeface="Montserrat Semi-Bold"/>
              </a:rPr>
              <a:t>VE ARAŞTIRMA </a:t>
            </a:r>
            <a:r>
              <a:rPr lang="en-US" sz="3300" b="1" spc="363" dirty="0" smtClean="0">
                <a:solidFill>
                  <a:srgbClr val="FFFFFF"/>
                </a:solidFill>
                <a:latin typeface="Montserrat Semi-Bold"/>
                <a:ea typeface="Montserrat Semi-Bold"/>
                <a:cs typeface="Montserrat Semi-Bold"/>
                <a:sym typeface="Montserrat Semi-Bold"/>
              </a:rPr>
              <a:t>MERKEZ</a:t>
            </a:r>
            <a:r>
              <a:rPr lang="tr-TR" sz="3300" b="1" spc="363" dirty="0" smtClean="0">
                <a:solidFill>
                  <a:srgbClr val="FFFFFF"/>
                </a:solidFill>
                <a:latin typeface="Montserrat Semi-Bold"/>
                <a:ea typeface="Montserrat Semi-Bold"/>
                <a:cs typeface="Montserrat Semi-Bold"/>
                <a:sym typeface="Montserrat Semi-Bold"/>
              </a:rPr>
              <a:t>İ</a:t>
            </a:r>
            <a:endParaRPr lang="en-US" sz="3300" b="1" spc="363" dirty="0">
              <a:solidFill>
                <a:srgbClr val="FFFFFF"/>
              </a:solidFill>
              <a:latin typeface="Montserrat Semi-Bold"/>
              <a:ea typeface="Montserrat Semi-Bold"/>
              <a:cs typeface="Montserrat Semi-Bold"/>
              <a:sym typeface="Montserrat Semi-Bold"/>
            </a:endParaRPr>
          </a:p>
        </p:txBody>
      </p:sp>
      <p:sp>
        <p:nvSpPr>
          <p:cNvPr id="5" name="TextBox 5"/>
          <p:cNvSpPr txBox="1"/>
          <p:nvPr/>
        </p:nvSpPr>
        <p:spPr>
          <a:xfrm>
            <a:off x="1260652" y="5887721"/>
            <a:ext cx="15766697" cy="1548738"/>
          </a:xfrm>
          <a:prstGeom prst="rect">
            <a:avLst/>
          </a:prstGeom>
        </p:spPr>
        <p:txBody>
          <a:bodyPr lIns="0" tIns="0" rIns="0" bIns="0" rtlCol="0" anchor="t">
            <a:spAutoFit/>
          </a:bodyPr>
          <a:lstStyle/>
          <a:p>
            <a:pPr algn="ctr">
              <a:lnSpc>
                <a:spcPts val="11880"/>
              </a:lnSpc>
            </a:pPr>
            <a:r>
              <a:rPr lang="en-US" sz="11000" b="1" spc="770">
                <a:solidFill>
                  <a:srgbClr val="FFFFFF"/>
                </a:solidFill>
                <a:latin typeface="Montserrat Bold"/>
                <a:ea typeface="Montserrat Bold"/>
                <a:cs typeface="Montserrat Bold"/>
                <a:sym typeface="Montserrat Bold"/>
              </a:rPr>
              <a:t>AKRAN ZORBALIĞI</a:t>
            </a:r>
          </a:p>
        </p:txBody>
      </p:sp>
      <p:sp>
        <p:nvSpPr>
          <p:cNvPr id="6" name="TextBox 6"/>
          <p:cNvSpPr txBox="1"/>
          <p:nvPr/>
        </p:nvSpPr>
        <p:spPr>
          <a:xfrm>
            <a:off x="1260652" y="7759765"/>
            <a:ext cx="15766697" cy="514296"/>
          </a:xfrm>
          <a:prstGeom prst="rect">
            <a:avLst/>
          </a:prstGeom>
        </p:spPr>
        <p:txBody>
          <a:bodyPr lIns="0" tIns="0" rIns="0" bIns="0" rtlCol="0" anchor="t">
            <a:spAutoFit/>
          </a:bodyPr>
          <a:lstStyle/>
          <a:p>
            <a:pPr algn="ctr">
              <a:lnSpc>
                <a:spcPts val="4200"/>
              </a:lnSpc>
            </a:pPr>
            <a:r>
              <a:rPr lang="en-US" sz="3000" b="1" spc="210">
                <a:solidFill>
                  <a:srgbClr val="FFFFFF"/>
                </a:solidFill>
                <a:latin typeface="Montserrat Semi-Bold"/>
                <a:ea typeface="Montserrat Semi-Bold"/>
                <a:cs typeface="Montserrat Semi-Bold"/>
                <a:sym typeface="Montserrat Semi-Bold"/>
              </a:rPr>
              <a:t>Öğretmen Sunumu</a:t>
            </a:r>
          </a:p>
        </p:txBody>
      </p:sp>
      <p:sp>
        <p:nvSpPr>
          <p:cNvPr id="7" name="Freeform 7"/>
          <p:cNvSpPr/>
          <p:nvPr/>
        </p:nvSpPr>
        <p:spPr>
          <a:xfrm>
            <a:off x="7692596" y="607382"/>
            <a:ext cx="2902807" cy="2895550"/>
          </a:xfrm>
          <a:custGeom>
            <a:avLst/>
            <a:gdLst/>
            <a:ahLst/>
            <a:cxnLst/>
            <a:rect l="l" t="t" r="r" b="b"/>
            <a:pathLst>
              <a:path w="2902807" h="2895550">
                <a:moveTo>
                  <a:pt x="0" y="0"/>
                </a:moveTo>
                <a:lnTo>
                  <a:pt x="2902808" y="0"/>
                </a:lnTo>
                <a:lnTo>
                  <a:pt x="2902808" y="2895550"/>
                </a:lnTo>
                <a:lnTo>
                  <a:pt x="0" y="2895550"/>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28700" y="7652001"/>
            <a:ext cx="3988366" cy="473147"/>
          </a:xfrm>
          <a:custGeom>
            <a:avLst/>
            <a:gdLst/>
            <a:ahLst/>
            <a:cxnLst/>
            <a:rect l="l" t="t" r="r" b="b"/>
            <a:pathLst>
              <a:path w="3988366" h="473147">
                <a:moveTo>
                  <a:pt x="0" y="0"/>
                </a:moveTo>
                <a:lnTo>
                  <a:pt x="3988366" y="0"/>
                </a:lnTo>
                <a:lnTo>
                  <a:pt x="3988366" y="473147"/>
                </a:lnTo>
                <a:lnTo>
                  <a:pt x="0" y="473147"/>
                </a:lnTo>
                <a:lnTo>
                  <a:pt x="0" y="0"/>
                </a:lnTo>
                <a:close/>
              </a:path>
            </a:pathLst>
          </a:custGeom>
          <a:blipFill>
            <a:blip r:embed="rId2">
              <a:alphaModFix amt="89000"/>
            </a:blip>
            <a:stretch>
              <a:fillRect b="-142346"/>
            </a:stretch>
          </a:blipFill>
        </p:spPr>
      </p:sp>
      <p:grpSp>
        <p:nvGrpSpPr>
          <p:cNvPr id="3" name="Group 3"/>
          <p:cNvGrpSpPr/>
          <p:nvPr/>
        </p:nvGrpSpPr>
        <p:grpSpPr>
          <a:xfrm>
            <a:off x="1028700" y="4118226"/>
            <a:ext cx="4075499" cy="3649623"/>
            <a:chOff x="0" y="0"/>
            <a:chExt cx="1320076" cy="1182133"/>
          </a:xfrm>
        </p:grpSpPr>
        <p:sp>
          <p:nvSpPr>
            <p:cNvPr id="4" name="Freeform 4"/>
            <p:cNvSpPr/>
            <p:nvPr/>
          </p:nvSpPr>
          <p:spPr>
            <a:xfrm>
              <a:off x="0" y="0"/>
              <a:ext cx="1320076" cy="1182133"/>
            </a:xfrm>
            <a:custGeom>
              <a:avLst/>
              <a:gdLst/>
              <a:ahLst/>
              <a:cxnLst/>
              <a:rect l="l" t="t" r="r" b="b"/>
              <a:pathLst>
                <a:path w="1320076" h="1182133">
                  <a:moveTo>
                    <a:pt x="68386" y="0"/>
                  </a:moveTo>
                  <a:lnTo>
                    <a:pt x="1251690" y="0"/>
                  </a:lnTo>
                  <a:cubicBezTo>
                    <a:pt x="1289459" y="0"/>
                    <a:pt x="1320076" y="30618"/>
                    <a:pt x="1320076" y="68386"/>
                  </a:cubicBezTo>
                  <a:lnTo>
                    <a:pt x="1320076" y="1113746"/>
                  </a:lnTo>
                  <a:cubicBezTo>
                    <a:pt x="1320076" y="1151515"/>
                    <a:pt x="1289459" y="1182133"/>
                    <a:pt x="1251690" y="1182133"/>
                  </a:cubicBezTo>
                  <a:lnTo>
                    <a:pt x="68386" y="1182133"/>
                  </a:lnTo>
                  <a:cubicBezTo>
                    <a:pt x="30618" y="1182133"/>
                    <a:pt x="0" y="1151515"/>
                    <a:pt x="0" y="1113746"/>
                  </a:cubicBezTo>
                  <a:lnTo>
                    <a:pt x="0" y="68386"/>
                  </a:lnTo>
                  <a:cubicBezTo>
                    <a:pt x="0" y="30618"/>
                    <a:pt x="30618" y="0"/>
                    <a:pt x="68386" y="0"/>
                  </a:cubicBezTo>
                  <a:close/>
                </a:path>
              </a:pathLst>
            </a:custGeom>
            <a:solidFill>
              <a:srgbClr val="000000">
                <a:alpha val="0"/>
              </a:srgbClr>
            </a:solidFill>
            <a:ln w="161925" cap="rnd">
              <a:solidFill>
                <a:srgbClr val="003060"/>
              </a:solidFill>
              <a:prstDash val="solid"/>
              <a:round/>
            </a:ln>
          </p:spPr>
        </p:sp>
        <p:sp>
          <p:nvSpPr>
            <p:cNvPr id="5" name="TextBox 5"/>
            <p:cNvSpPr txBox="1"/>
            <p:nvPr/>
          </p:nvSpPr>
          <p:spPr>
            <a:xfrm>
              <a:off x="0" y="-47625"/>
              <a:ext cx="1320076" cy="12297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900230" y="3627696"/>
            <a:ext cx="2245305" cy="1029335"/>
            <a:chOff x="0" y="0"/>
            <a:chExt cx="727267" cy="333407"/>
          </a:xfrm>
        </p:grpSpPr>
        <p:sp>
          <p:nvSpPr>
            <p:cNvPr id="7" name="Freeform 7"/>
            <p:cNvSpPr/>
            <p:nvPr/>
          </p:nvSpPr>
          <p:spPr>
            <a:xfrm>
              <a:off x="0" y="0"/>
              <a:ext cx="727267" cy="333407"/>
            </a:xfrm>
            <a:custGeom>
              <a:avLst/>
              <a:gdLst/>
              <a:ahLst/>
              <a:cxnLst/>
              <a:rect l="l" t="t" r="r" b="b"/>
              <a:pathLst>
                <a:path w="727267" h="333407">
                  <a:moveTo>
                    <a:pt x="0" y="0"/>
                  </a:moveTo>
                  <a:lnTo>
                    <a:pt x="727267" y="0"/>
                  </a:lnTo>
                  <a:lnTo>
                    <a:pt x="727267" y="333407"/>
                  </a:lnTo>
                  <a:lnTo>
                    <a:pt x="0" y="333407"/>
                  </a:lnTo>
                  <a:close/>
                </a:path>
              </a:pathLst>
            </a:custGeom>
            <a:solidFill>
              <a:srgbClr val="FFFFFF"/>
            </a:solidFill>
          </p:spPr>
        </p:sp>
        <p:sp>
          <p:nvSpPr>
            <p:cNvPr id="8" name="TextBox 8"/>
            <p:cNvSpPr txBox="1"/>
            <p:nvPr/>
          </p:nvSpPr>
          <p:spPr>
            <a:xfrm>
              <a:off x="0" y="-9525"/>
              <a:ext cx="727267" cy="342932"/>
            </a:xfrm>
            <a:prstGeom prst="rect">
              <a:avLst/>
            </a:prstGeom>
          </p:spPr>
          <p:txBody>
            <a:bodyPr lIns="50800" tIns="50800" rIns="50800" bIns="50800" rtlCol="0" anchor="ctr"/>
            <a:lstStyle/>
            <a:p>
              <a:pPr marL="0" lvl="0" indent="0" algn="ctr">
                <a:lnSpc>
                  <a:spcPts val="6000"/>
                </a:lnSpc>
                <a:spcBef>
                  <a:spcPct val="0"/>
                </a:spcBef>
              </a:pPr>
              <a:r>
                <a:rPr lang="en-US" sz="5000" b="1" spc="180" dirty="0">
                  <a:solidFill>
                    <a:srgbClr val="003060"/>
                  </a:solidFill>
                  <a:latin typeface="Montserrat Classic Bold"/>
                  <a:ea typeface="Montserrat Classic Bold"/>
                  <a:cs typeface="Montserrat Classic Bold"/>
                  <a:sym typeface="Montserrat Classic Bold"/>
                </a:rPr>
                <a:t>Zorba</a:t>
              </a:r>
            </a:p>
          </p:txBody>
        </p:sp>
      </p:grpSp>
      <p:sp>
        <p:nvSpPr>
          <p:cNvPr id="9" name="Freeform 9"/>
          <p:cNvSpPr/>
          <p:nvPr/>
        </p:nvSpPr>
        <p:spPr>
          <a:xfrm rot="-10800000">
            <a:off x="5673753" y="7652001"/>
            <a:ext cx="3988366" cy="473147"/>
          </a:xfrm>
          <a:custGeom>
            <a:avLst/>
            <a:gdLst/>
            <a:ahLst/>
            <a:cxnLst/>
            <a:rect l="l" t="t" r="r" b="b"/>
            <a:pathLst>
              <a:path w="3988366" h="473147">
                <a:moveTo>
                  <a:pt x="0" y="0"/>
                </a:moveTo>
                <a:lnTo>
                  <a:pt x="3988366" y="0"/>
                </a:lnTo>
                <a:lnTo>
                  <a:pt x="3988366" y="473147"/>
                </a:lnTo>
                <a:lnTo>
                  <a:pt x="0" y="473147"/>
                </a:lnTo>
                <a:lnTo>
                  <a:pt x="0" y="0"/>
                </a:lnTo>
                <a:close/>
              </a:path>
            </a:pathLst>
          </a:custGeom>
          <a:blipFill>
            <a:blip r:embed="rId2">
              <a:alphaModFix amt="89000"/>
            </a:blip>
            <a:stretch>
              <a:fillRect b="-142346"/>
            </a:stretch>
          </a:blipFill>
        </p:spPr>
      </p:sp>
      <p:grpSp>
        <p:nvGrpSpPr>
          <p:cNvPr id="10" name="Group 10"/>
          <p:cNvGrpSpPr/>
          <p:nvPr/>
        </p:nvGrpSpPr>
        <p:grpSpPr>
          <a:xfrm>
            <a:off x="13088813" y="0"/>
            <a:ext cx="5273881" cy="5273881"/>
            <a:chOff x="0" y="0"/>
            <a:chExt cx="6350000" cy="6350000"/>
          </a:xfrm>
        </p:grpSpPr>
        <p:sp>
          <p:nvSpPr>
            <p:cNvPr id="11" name="Freeform 11"/>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3"/>
              <a:stretch>
                <a:fillRect l="-23726" r="-497"/>
              </a:stretch>
            </a:blipFill>
          </p:spPr>
        </p:sp>
      </p:grpSp>
      <p:grpSp>
        <p:nvGrpSpPr>
          <p:cNvPr id="12" name="Group 12"/>
          <p:cNvGrpSpPr/>
          <p:nvPr/>
        </p:nvGrpSpPr>
        <p:grpSpPr>
          <a:xfrm>
            <a:off x="5673753" y="4118226"/>
            <a:ext cx="4075499" cy="3649623"/>
            <a:chOff x="0" y="0"/>
            <a:chExt cx="1320076" cy="1182133"/>
          </a:xfrm>
        </p:grpSpPr>
        <p:sp>
          <p:nvSpPr>
            <p:cNvPr id="13" name="Freeform 13"/>
            <p:cNvSpPr/>
            <p:nvPr/>
          </p:nvSpPr>
          <p:spPr>
            <a:xfrm>
              <a:off x="0" y="0"/>
              <a:ext cx="1320076" cy="1182133"/>
            </a:xfrm>
            <a:custGeom>
              <a:avLst/>
              <a:gdLst/>
              <a:ahLst/>
              <a:cxnLst/>
              <a:rect l="l" t="t" r="r" b="b"/>
              <a:pathLst>
                <a:path w="1320076" h="1182133">
                  <a:moveTo>
                    <a:pt x="68386" y="0"/>
                  </a:moveTo>
                  <a:lnTo>
                    <a:pt x="1251690" y="0"/>
                  </a:lnTo>
                  <a:cubicBezTo>
                    <a:pt x="1289459" y="0"/>
                    <a:pt x="1320076" y="30618"/>
                    <a:pt x="1320076" y="68386"/>
                  </a:cubicBezTo>
                  <a:lnTo>
                    <a:pt x="1320076" y="1113746"/>
                  </a:lnTo>
                  <a:cubicBezTo>
                    <a:pt x="1320076" y="1151515"/>
                    <a:pt x="1289459" y="1182133"/>
                    <a:pt x="1251690" y="1182133"/>
                  </a:cubicBezTo>
                  <a:lnTo>
                    <a:pt x="68386" y="1182133"/>
                  </a:lnTo>
                  <a:cubicBezTo>
                    <a:pt x="30618" y="1182133"/>
                    <a:pt x="0" y="1151515"/>
                    <a:pt x="0" y="1113746"/>
                  </a:cubicBezTo>
                  <a:lnTo>
                    <a:pt x="0" y="68386"/>
                  </a:lnTo>
                  <a:cubicBezTo>
                    <a:pt x="0" y="30618"/>
                    <a:pt x="30618" y="0"/>
                    <a:pt x="68386" y="0"/>
                  </a:cubicBezTo>
                  <a:close/>
                </a:path>
              </a:pathLst>
            </a:custGeom>
            <a:solidFill>
              <a:srgbClr val="000000">
                <a:alpha val="0"/>
              </a:srgbClr>
            </a:solidFill>
            <a:ln w="161925" cap="rnd">
              <a:solidFill>
                <a:srgbClr val="003060"/>
              </a:solidFill>
              <a:prstDash val="solid"/>
              <a:round/>
            </a:ln>
          </p:spPr>
        </p:sp>
        <p:sp>
          <p:nvSpPr>
            <p:cNvPr id="14" name="TextBox 14"/>
            <p:cNvSpPr txBox="1"/>
            <p:nvPr/>
          </p:nvSpPr>
          <p:spPr>
            <a:xfrm>
              <a:off x="0" y="-47625"/>
              <a:ext cx="1320076" cy="122975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257685" y="3454029"/>
            <a:ext cx="2820503" cy="1328393"/>
            <a:chOff x="0" y="0"/>
            <a:chExt cx="913576" cy="430274"/>
          </a:xfrm>
        </p:grpSpPr>
        <p:sp>
          <p:nvSpPr>
            <p:cNvPr id="16" name="Freeform 16"/>
            <p:cNvSpPr/>
            <p:nvPr/>
          </p:nvSpPr>
          <p:spPr>
            <a:xfrm>
              <a:off x="0" y="0"/>
              <a:ext cx="913576" cy="430274"/>
            </a:xfrm>
            <a:custGeom>
              <a:avLst/>
              <a:gdLst/>
              <a:ahLst/>
              <a:cxnLst/>
              <a:rect l="l" t="t" r="r" b="b"/>
              <a:pathLst>
                <a:path w="913576" h="430274">
                  <a:moveTo>
                    <a:pt x="0" y="0"/>
                  </a:moveTo>
                  <a:lnTo>
                    <a:pt x="913576" y="0"/>
                  </a:lnTo>
                  <a:lnTo>
                    <a:pt x="913576" y="430274"/>
                  </a:lnTo>
                  <a:lnTo>
                    <a:pt x="0" y="430274"/>
                  </a:lnTo>
                  <a:close/>
                </a:path>
              </a:pathLst>
            </a:custGeom>
            <a:solidFill>
              <a:srgbClr val="FFFFFF"/>
            </a:solidFill>
          </p:spPr>
        </p:sp>
        <p:sp>
          <p:nvSpPr>
            <p:cNvPr id="17" name="TextBox 17"/>
            <p:cNvSpPr txBox="1"/>
            <p:nvPr/>
          </p:nvSpPr>
          <p:spPr>
            <a:xfrm>
              <a:off x="0" y="-9525"/>
              <a:ext cx="913576" cy="439799"/>
            </a:xfrm>
            <a:prstGeom prst="rect">
              <a:avLst/>
            </a:prstGeom>
          </p:spPr>
          <p:txBody>
            <a:bodyPr lIns="50800" tIns="50800" rIns="50800" bIns="50800" rtlCol="0" anchor="ctr"/>
            <a:lstStyle/>
            <a:p>
              <a:pPr marL="0" lvl="0" indent="0" algn="ctr">
                <a:lnSpc>
                  <a:spcPts val="6000"/>
                </a:lnSpc>
                <a:spcBef>
                  <a:spcPct val="0"/>
                </a:spcBef>
              </a:pPr>
              <a:r>
                <a:rPr lang="en-US" sz="5000" b="1" spc="180">
                  <a:solidFill>
                    <a:srgbClr val="003060"/>
                  </a:solidFill>
                  <a:latin typeface="Montserrat Classic Bold"/>
                  <a:ea typeface="Montserrat Classic Bold"/>
                  <a:cs typeface="Montserrat Classic Bold"/>
                  <a:sym typeface="Montserrat Classic Bold"/>
                </a:rPr>
                <a:t>Mağdur</a:t>
              </a:r>
            </a:p>
          </p:txBody>
        </p:sp>
      </p:grpSp>
      <p:sp>
        <p:nvSpPr>
          <p:cNvPr id="18" name="Freeform 18"/>
          <p:cNvSpPr/>
          <p:nvPr/>
        </p:nvSpPr>
        <p:spPr>
          <a:xfrm rot="-10800000">
            <a:off x="10405939" y="7652001"/>
            <a:ext cx="3988366" cy="473147"/>
          </a:xfrm>
          <a:custGeom>
            <a:avLst/>
            <a:gdLst/>
            <a:ahLst/>
            <a:cxnLst/>
            <a:rect l="l" t="t" r="r" b="b"/>
            <a:pathLst>
              <a:path w="3988366" h="473147">
                <a:moveTo>
                  <a:pt x="0" y="0"/>
                </a:moveTo>
                <a:lnTo>
                  <a:pt x="3988366" y="0"/>
                </a:lnTo>
                <a:lnTo>
                  <a:pt x="3988366" y="473147"/>
                </a:lnTo>
                <a:lnTo>
                  <a:pt x="0" y="473147"/>
                </a:lnTo>
                <a:lnTo>
                  <a:pt x="0" y="0"/>
                </a:lnTo>
                <a:close/>
              </a:path>
            </a:pathLst>
          </a:custGeom>
          <a:blipFill>
            <a:blip r:embed="rId2">
              <a:alphaModFix amt="89000"/>
            </a:blip>
            <a:stretch>
              <a:fillRect b="-142346"/>
            </a:stretch>
          </a:blipFill>
        </p:spPr>
      </p:sp>
      <p:grpSp>
        <p:nvGrpSpPr>
          <p:cNvPr id="19" name="Group 19"/>
          <p:cNvGrpSpPr/>
          <p:nvPr/>
        </p:nvGrpSpPr>
        <p:grpSpPr>
          <a:xfrm>
            <a:off x="10405939" y="4118226"/>
            <a:ext cx="4075499" cy="3649623"/>
            <a:chOff x="0" y="0"/>
            <a:chExt cx="1320076" cy="1182133"/>
          </a:xfrm>
        </p:grpSpPr>
        <p:sp>
          <p:nvSpPr>
            <p:cNvPr id="20" name="Freeform 20"/>
            <p:cNvSpPr/>
            <p:nvPr/>
          </p:nvSpPr>
          <p:spPr>
            <a:xfrm>
              <a:off x="0" y="0"/>
              <a:ext cx="1320076" cy="1182133"/>
            </a:xfrm>
            <a:custGeom>
              <a:avLst/>
              <a:gdLst/>
              <a:ahLst/>
              <a:cxnLst/>
              <a:rect l="l" t="t" r="r" b="b"/>
              <a:pathLst>
                <a:path w="1320076" h="1182133">
                  <a:moveTo>
                    <a:pt x="68386" y="0"/>
                  </a:moveTo>
                  <a:lnTo>
                    <a:pt x="1251690" y="0"/>
                  </a:lnTo>
                  <a:cubicBezTo>
                    <a:pt x="1289459" y="0"/>
                    <a:pt x="1320076" y="30618"/>
                    <a:pt x="1320076" y="68386"/>
                  </a:cubicBezTo>
                  <a:lnTo>
                    <a:pt x="1320076" y="1113746"/>
                  </a:lnTo>
                  <a:cubicBezTo>
                    <a:pt x="1320076" y="1151515"/>
                    <a:pt x="1289459" y="1182133"/>
                    <a:pt x="1251690" y="1182133"/>
                  </a:cubicBezTo>
                  <a:lnTo>
                    <a:pt x="68386" y="1182133"/>
                  </a:lnTo>
                  <a:cubicBezTo>
                    <a:pt x="30618" y="1182133"/>
                    <a:pt x="0" y="1151515"/>
                    <a:pt x="0" y="1113746"/>
                  </a:cubicBezTo>
                  <a:lnTo>
                    <a:pt x="0" y="68386"/>
                  </a:lnTo>
                  <a:cubicBezTo>
                    <a:pt x="0" y="30618"/>
                    <a:pt x="30618" y="0"/>
                    <a:pt x="68386" y="0"/>
                  </a:cubicBezTo>
                  <a:close/>
                </a:path>
              </a:pathLst>
            </a:custGeom>
            <a:solidFill>
              <a:srgbClr val="FFFFFF"/>
            </a:solidFill>
            <a:ln w="161925" cap="rnd">
              <a:solidFill>
                <a:srgbClr val="003060"/>
              </a:solidFill>
              <a:prstDash val="solid"/>
              <a:round/>
            </a:ln>
          </p:spPr>
        </p:sp>
        <p:sp>
          <p:nvSpPr>
            <p:cNvPr id="21" name="TextBox 21"/>
            <p:cNvSpPr txBox="1"/>
            <p:nvPr/>
          </p:nvSpPr>
          <p:spPr>
            <a:xfrm>
              <a:off x="0" y="-47625"/>
              <a:ext cx="1320076" cy="1229758"/>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1213065" y="3478167"/>
            <a:ext cx="2461248" cy="1328393"/>
            <a:chOff x="0" y="0"/>
            <a:chExt cx="797212" cy="430274"/>
          </a:xfrm>
        </p:grpSpPr>
        <p:sp>
          <p:nvSpPr>
            <p:cNvPr id="23" name="Freeform 23"/>
            <p:cNvSpPr/>
            <p:nvPr/>
          </p:nvSpPr>
          <p:spPr>
            <a:xfrm>
              <a:off x="0" y="0"/>
              <a:ext cx="797212" cy="430274"/>
            </a:xfrm>
            <a:custGeom>
              <a:avLst/>
              <a:gdLst/>
              <a:ahLst/>
              <a:cxnLst/>
              <a:rect l="l" t="t" r="r" b="b"/>
              <a:pathLst>
                <a:path w="797212" h="430274">
                  <a:moveTo>
                    <a:pt x="0" y="0"/>
                  </a:moveTo>
                  <a:lnTo>
                    <a:pt x="797212" y="0"/>
                  </a:lnTo>
                  <a:lnTo>
                    <a:pt x="797212" y="430274"/>
                  </a:lnTo>
                  <a:lnTo>
                    <a:pt x="0" y="430274"/>
                  </a:lnTo>
                  <a:close/>
                </a:path>
              </a:pathLst>
            </a:custGeom>
            <a:solidFill>
              <a:srgbClr val="FFFFFF"/>
            </a:solidFill>
          </p:spPr>
        </p:sp>
        <p:sp>
          <p:nvSpPr>
            <p:cNvPr id="24" name="TextBox 24"/>
            <p:cNvSpPr txBox="1"/>
            <p:nvPr/>
          </p:nvSpPr>
          <p:spPr>
            <a:xfrm>
              <a:off x="0" y="-9525"/>
              <a:ext cx="797212" cy="439799"/>
            </a:xfrm>
            <a:prstGeom prst="rect">
              <a:avLst/>
            </a:prstGeom>
          </p:spPr>
          <p:txBody>
            <a:bodyPr lIns="50800" tIns="50800" rIns="50800" bIns="50800" rtlCol="0" anchor="ctr"/>
            <a:lstStyle/>
            <a:p>
              <a:pPr marL="0" lvl="0" indent="0" algn="ctr">
                <a:lnSpc>
                  <a:spcPts val="6000"/>
                </a:lnSpc>
                <a:spcBef>
                  <a:spcPct val="0"/>
                </a:spcBef>
              </a:pPr>
              <a:r>
                <a:rPr lang="en-US" sz="5000" b="1" spc="180">
                  <a:solidFill>
                    <a:srgbClr val="003060"/>
                  </a:solidFill>
                  <a:latin typeface="Montserrat Classic Bold"/>
                  <a:ea typeface="Montserrat Classic Bold"/>
                  <a:cs typeface="Montserrat Classic Bold"/>
                  <a:sym typeface="Montserrat Classic Bold"/>
                </a:rPr>
                <a:t>Seyirci</a:t>
              </a:r>
            </a:p>
          </p:txBody>
        </p:sp>
      </p:grpSp>
      <p:grpSp>
        <p:nvGrpSpPr>
          <p:cNvPr id="25" name="Group 25"/>
          <p:cNvGrpSpPr/>
          <p:nvPr/>
        </p:nvGrpSpPr>
        <p:grpSpPr>
          <a:xfrm>
            <a:off x="-2001494" y="8323039"/>
            <a:ext cx="4723978" cy="47239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03060"/>
              </a:solidFill>
              <a:prstDash val="solid"/>
              <a:miter/>
            </a:ln>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3408560" y="8871939"/>
            <a:ext cx="772722" cy="772722"/>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060"/>
            </a:solidFill>
            <a:ln cap="sq">
              <a:noFill/>
              <a:prstDash val="solid"/>
              <a:miter/>
            </a:ln>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31" name="TextBox 31"/>
          <p:cNvSpPr txBox="1"/>
          <p:nvPr/>
        </p:nvSpPr>
        <p:spPr>
          <a:xfrm>
            <a:off x="1028700" y="1019189"/>
            <a:ext cx="10477500" cy="942948"/>
          </a:xfrm>
          <a:prstGeom prst="rect">
            <a:avLst/>
          </a:prstGeom>
        </p:spPr>
        <p:txBody>
          <a:bodyPr wrap="square" lIns="0" tIns="0" rIns="0" bIns="0" rtlCol="0" anchor="t">
            <a:spAutoFit/>
          </a:bodyPr>
          <a:lstStyle/>
          <a:p>
            <a:pPr marL="0" lvl="0" indent="0" algn="l">
              <a:lnSpc>
                <a:spcPts val="7358"/>
              </a:lnSpc>
              <a:spcBef>
                <a:spcPct val="0"/>
              </a:spcBef>
            </a:pPr>
            <a:r>
              <a:rPr lang="en-US" sz="6131" b="1" spc="220" dirty="0">
                <a:solidFill>
                  <a:srgbClr val="003060"/>
                </a:solidFill>
                <a:latin typeface="Montserrat Classic Bold"/>
                <a:ea typeface="Montserrat Classic Bold"/>
                <a:cs typeface="Montserrat Classic Bold"/>
                <a:sym typeface="Montserrat Classic Bold"/>
              </a:rPr>
              <a:t>ZORBALIKTA ROLLER</a:t>
            </a:r>
          </a:p>
        </p:txBody>
      </p:sp>
      <p:sp>
        <p:nvSpPr>
          <p:cNvPr id="32" name="TextBox 32"/>
          <p:cNvSpPr txBox="1"/>
          <p:nvPr/>
        </p:nvSpPr>
        <p:spPr>
          <a:xfrm>
            <a:off x="1275138" y="5142809"/>
            <a:ext cx="3568316" cy="1878330"/>
          </a:xfrm>
          <a:prstGeom prst="rect">
            <a:avLst/>
          </a:prstGeom>
        </p:spPr>
        <p:txBody>
          <a:bodyPr lIns="0" tIns="0" rIns="0" bIns="0" rtlCol="0" anchor="t">
            <a:spAutoFit/>
          </a:bodyPr>
          <a:lstStyle/>
          <a:p>
            <a:pPr marL="0" lvl="0" indent="0" algn="just">
              <a:lnSpc>
                <a:spcPts val="2519"/>
              </a:lnSpc>
              <a:spcBef>
                <a:spcPct val="0"/>
              </a:spcBef>
            </a:pPr>
            <a:r>
              <a:rPr lang="en-US" sz="1799" spc="39" dirty="0" err="1">
                <a:solidFill>
                  <a:srgbClr val="2A2E3A"/>
                </a:solidFill>
                <a:latin typeface="Montserrat Classic"/>
                <a:ea typeface="Montserrat Classic"/>
                <a:cs typeface="Montserrat Classic"/>
                <a:sym typeface="Montserrat Classic"/>
              </a:rPr>
              <a:t>Bir</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öğrenciyi</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veya</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bir</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grup</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öğrenciyi</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hedef</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alıp</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ona</a:t>
            </a:r>
            <a:r>
              <a:rPr lang="en-US" sz="1799" spc="39" dirty="0">
                <a:solidFill>
                  <a:srgbClr val="2A2E3A"/>
                </a:solidFill>
                <a:latin typeface="Montserrat Classic"/>
                <a:ea typeface="Montserrat Classic"/>
                <a:cs typeface="Montserrat Classic"/>
                <a:sym typeface="Montserrat Classic"/>
              </a:rPr>
              <a:t>/</a:t>
            </a:r>
            <a:r>
              <a:rPr lang="en-US" sz="1799" spc="39" dirty="0" err="1">
                <a:solidFill>
                  <a:srgbClr val="2A2E3A"/>
                </a:solidFill>
                <a:latin typeface="Montserrat Classic"/>
                <a:ea typeface="Montserrat Classic"/>
                <a:cs typeface="Montserrat Classic"/>
                <a:sym typeface="Montserrat Classic"/>
              </a:rPr>
              <a:t>onlara</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sistematik</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bir</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biçimde</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doğrudan</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veya</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dolaylı</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olarak</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zarar</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vermeye</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çalışan</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kişi</a:t>
            </a:r>
            <a:r>
              <a:rPr lang="en-US" sz="1799" spc="39" dirty="0">
                <a:solidFill>
                  <a:srgbClr val="2A2E3A"/>
                </a:solidFill>
                <a:latin typeface="Montserrat Classic"/>
                <a:ea typeface="Montserrat Classic"/>
                <a:cs typeface="Montserrat Classic"/>
                <a:sym typeface="Montserrat Classic"/>
              </a:rPr>
              <a:t> </a:t>
            </a:r>
            <a:r>
              <a:rPr lang="en-US" sz="1799" spc="39" dirty="0" err="1">
                <a:solidFill>
                  <a:srgbClr val="2A2E3A"/>
                </a:solidFill>
                <a:latin typeface="Montserrat Classic"/>
                <a:ea typeface="Montserrat Classic"/>
                <a:cs typeface="Montserrat Classic"/>
                <a:sym typeface="Montserrat Classic"/>
              </a:rPr>
              <a:t>ya</a:t>
            </a:r>
            <a:r>
              <a:rPr lang="en-US" sz="1799" spc="39" dirty="0">
                <a:solidFill>
                  <a:srgbClr val="2A2E3A"/>
                </a:solidFill>
                <a:latin typeface="Montserrat Classic"/>
                <a:ea typeface="Montserrat Classic"/>
                <a:cs typeface="Montserrat Classic"/>
                <a:sym typeface="Montserrat Classic"/>
              </a:rPr>
              <a:t> da </a:t>
            </a:r>
            <a:r>
              <a:rPr lang="en-US" sz="1799" spc="39" dirty="0" err="1">
                <a:solidFill>
                  <a:srgbClr val="2A2E3A"/>
                </a:solidFill>
                <a:latin typeface="Montserrat Classic"/>
                <a:ea typeface="Montserrat Classic"/>
                <a:cs typeface="Montserrat Classic"/>
                <a:sym typeface="Montserrat Classic"/>
              </a:rPr>
              <a:t>grup</a:t>
            </a:r>
            <a:r>
              <a:rPr lang="en-US" sz="1799" spc="39" dirty="0">
                <a:solidFill>
                  <a:srgbClr val="2A2E3A"/>
                </a:solidFill>
                <a:latin typeface="Montserrat Classic"/>
                <a:ea typeface="Montserrat Classic"/>
                <a:cs typeface="Montserrat Classic"/>
                <a:sym typeface="Montserrat Classic"/>
              </a:rPr>
              <a:t>.</a:t>
            </a:r>
          </a:p>
        </p:txBody>
      </p:sp>
      <p:sp>
        <p:nvSpPr>
          <p:cNvPr id="33" name="TextBox 33"/>
          <p:cNvSpPr txBox="1"/>
          <p:nvPr/>
        </p:nvSpPr>
        <p:spPr>
          <a:xfrm>
            <a:off x="6106187" y="5055835"/>
            <a:ext cx="3210631" cy="2042752"/>
          </a:xfrm>
          <a:prstGeom prst="rect">
            <a:avLst/>
          </a:prstGeom>
        </p:spPr>
        <p:txBody>
          <a:bodyPr lIns="0" tIns="0" rIns="0" bIns="0" rtlCol="0" anchor="t">
            <a:spAutoFit/>
          </a:bodyPr>
          <a:lstStyle/>
          <a:p>
            <a:pPr marL="0" lvl="0" indent="0" algn="ctr">
              <a:lnSpc>
                <a:spcPts val="2751"/>
              </a:lnSpc>
              <a:spcBef>
                <a:spcPct val="0"/>
              </a:spcBef>
            </a:pPr>
            <a:r>
              <a:rPr lang="en-US" sz="1965" spc="43">
                <a:solidFill>
                  <a:srgbClr val="2A2E3A"/>
                </a:solidFill>
                <a:latin typeface="Montserrat Classic"/>
                <a:ea typeface="Montserrat Classic"/>
                <a:cs typeface="Montserrat Classic"/>
                <a:sym typeface="Montserrat Classic"/>
              </a:rPr>
              <a:t>Zorbalık yapan öğrenci/öğrencilerin fiziksel, sözel ve/veya ilişkisel yönden zorbaca davranışlarına maruz kalan kişi ya da grup.</a:t>
            </a:r>
          </a:p>
        </p:txBody>
      </p:sp>
      <p:sp>
        <p:nvSpPr>
          <p:cNvPr id="34" name="TextBox 34"/>
          <p:cNvSpPr txBox="1"/>
          <p:nvPr/>
        </p:nvSpPr>
        <p:spPr>
          <a:xfrm>
            <a:off x="10838374" y="5226256"/>
            <a:ext cx="3210631" cy="1701911"/>
          </a:xfrm>
          <a:prstGeom prst="rect">
            <a:avLst/>
          </a:prstGeom>
        </p:spPr>
        <p:txBody>
          <a:bodyPr lIns="0" tIns="0" rIns="0" bIns="0" rtlCol="0" anchor="t">
            <a:spAutoFit/>
          </a:bodyPr>
          <a:lstStyle/>
          <a:p>
            <a:pPr marL="0" lvl="0" indent="0" algn="ctr">
              <a:lnSpc>
                <a:spcPts val="2751"/>
              </a:lnSpc>
              <a:spcBef>
                <a:spcPct val="0"/>
              </a:spcBef>
            </a:pPr>
            <a:r>
              <a:rPr lang="en-US" sz="1965" spc="43">
                <a:solidFill>
                  <a:srgbClr val="2A2E3A"/>
                </a:solidFill>
                <a:latin typeface="Montserrat Classic"/>
                <a:ea typeface="Montserrat Classic"/>
                <a:cs typeface="Montserrat Classic"/>
                <a:sym typeface="Montserrat Classic"/>
              </a:rPr>
              <a:t>Zorbalığa aktif olarak katılmayan, sadece olayları izleyen/olaylara tanık olan kişi ya da grup.</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881" b="-75881"/>
            </a:stretch>
          </a:blipFill>
        </p:spPr>
      </p:sp>
      <p:sp>
        <p:nvSpPr>
          <p:cNvPr id="3" name="AutoShape 3"/>
          <p:cNvSpPr/>
          <p:nvPr/>
        </p:nvSpPr>
        <p:spPr>
          <a:xfrm>
            <a:off x="11177434" y="-468485"/>
            <a:ext cx="4000500" cy="10934700"/>
          </a:xfrm>
          <a:prstGeom prst="rect">
            <a:avLst/>
          </a:prstGeom>
          <a:solidFill>
            <a:srgbClr val="003060"/>
          </a:solidFill>
        </p:spPr>
      </p:sp>
      <p:sp>
        <p:nvSpPr>
          <p:cNvPr id="4" name="Freeform 4"/>
          <p:cNvSpPr/>
          <p:nvPr/>
        </p:nvSpPr>
        <p:spPr>
          <a:xfrm>
            <a:off x="1028700" y="1028700"/>
            <a:ext cx="12344400" cy="8229600"/>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4"/>
            <a:stretch>
              <a:fillRect/>
            </a:stretch>
          </a:blipFill>
        </p:spPr>
      </p:sp>
      <p:grpSp>
        <p:nvGrpSpPr>
          <p:cNvPr id="5" name="Group 5"/>
          <p:cNvGrpSpPr/>
          <p:nvPr/>
        </p:nvGrpSpPr>
        <p:grpSpPr>
          <a:xfrm>
            <a:off x="10137749" y="2049151"/>
            <a:ext cx="7404712" cy="6188698"/>
            <a:chOff x="0" y="0"/>
            <a:chExt cx="9872950" cy="8251597"/>
          </a:xfrm>
        </p:grpSpPr>
        <p:sp>
          <p:nvSpPr>
            <p:cNvPr id="6" name="AutoShape 6"/>
            <p:cNvSpPr/>
            <p:nvPr/>
          </p:nvSpPr>
          <p:spPr>
            <a:xfrm>
              <a:off x="0" y="0"/>
              <a:ext cx="9872950" cy="8251597"/>
            </a:xfrm>
            <a:prstGeom prst="rect">
              <a:avLst/>
            </a:prstGeom>
            <a:solidFill>
              <a:srgbClr val="FFFFFF"/>
            </a:solidFill>
          </p:spPr>
        </p:sp>
        <p:sp>
          <p:nvSpPr>
            <p:cNvPr id="7" name="TextBox 7"/>
            <p:cNvSpPr txBox="1"/>
            <p:nvPr/>
          </p:nvSpPr>
          <p:spPr>
            <a:xfrm>
              <a:off x="1184790" y="977109"/>
              <a:ext cx="7636381" cy="3093428"/>
            </a:xfrm>
            <a:prstGeom prst="rect">
              <a:avLst/>
            </a:prstGeom>
          </p:spPr>
          <p:txBody>
            <a:bodyPr lIns="0" tIns="0" rIns="0" bIns="0" rtlCol="0" anchor="t">
              <a:spAutoFit/>
            </a:bodyPr>
            <a:lstStyle/>
            <a:p>
              <a:pPr algn="r">
                <a:lnSpc>
                  <a:spcPts val="6192"/>
                </a:lnSpc>
              </a:pPr>
              <a:r>
                <a:rPr lang="en-US" sz="4914" b="1" spc="44">
                  <a:solidFill>
                    <a:srgbClr val="003060"/>
                  </a:solidFill>
                  <a:latin typeface="Montserrat Bold"/>
                  <a:ea typeface="Montserrat Bold"/>
                  <a:cs typeface="Montserrat Bold"/>
                  <a:sym typeface="Montserrat Bold"/>
                </a:rPr>
                <a:t>ZORBA ROLÜNDEKİ ÇOCUKLAR</a:t>
              </a:r>
            </a:p>
          </p:txBody>
        </p:sp>
        <p:sp>
          <p:nvSpPr>
            <p:cNvPr id="8" name="TextBox 8"/>
            <p:cNvSpPr txBox="1"/>
            <p:nvPr/>
          </p:nvSpPr>
          <p:spPr>
            <a:xfrm>
              <a:off x="1184790" y="4436961"/>
              <a:ext cx="7637427" cy="2818477"/>
            </a:xfrm>
            <a:prstGeom prst="rect">
              <a:avLst/>
            </a:prstGeom>
          </p:spPr>
          <p:txBody>
            <a:bodyPr lIns="0" tIns="0" rIns="0" bIns="0" rtlCol="0" anchor="t">
              <a:spAutoFit/>
            </a:bodyPr>
            <a:lstStyle/>
            <a:p>
              <a:pPr algn="r">
                <a:lnSpc>
                  <a:spcPts val="3402"/>
                </a:lnSpc>
              </a:pPr>
              <a:r>
                <a:rPr lang="en-US" sz="2268" spc="22">
                  <a:solidFill>
                    <a:srgbClr val="003060"/>
                  </a:solidFill>
                  <a:latin typeface="Montserrat Extra-Light"/>
                  <a:ea typeface="Montserrat Extra-Light"/>
                  <a:cs typeface="Montserrat Extra-Light"/>
                  <a:sym typeface="Montserrat Extra-Light"/>
                </a:rPr>
                <a:t>Zorbalık, gücün kötüye kullanılmasıyla ilgilidir. Zorbalık rolündeki çocuklar, kasıtlı olarak ve tekrar tekrar başkalarına zarar vermek için güçlerini kötüye kullanırlar.</a:t>
              </a:r>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sp>
        <p:nvSpPr>
          <p:cNvPr id="3" name="TextBox 3"/>
          <p:cNvSpPr txBox="1"/>
          <p:nvPr/>
        </p:nvSpPr>
        <p:spPr>
          <a:xfrm>
            <a:off x="1476279" y="543270"/>
            <a:ext cx="15783021" cy="904186"/>
          </a:xfrm>
          <a:prstGeom prst="rect">
            <a:avLst/>
          </a:prstGeom>
        </p:spPr>
        <p:txBody>
          <a:bodyPr lIns="0" tIns="0" rIns="0" bIns="0" rtlCol="0" anchor="t">
            <a:spAutoFit/>
          </a:bodyPr>
          <a:lstStyle/>
          <a:p>
            <a:pPr algn="ctr">
              <a:lnSpc>
                <a:spcPts val="7205"/>
              </a:lnSpc>
            </a:pPr>
            <a:r>
              <a:rPr lang="en-US" sz="5500" b="1" spc="159">
                <a:solidFill>
                  <a:srgbClr val="FFFFFF"/>
                </a:solidFill>
                <a:latin typeface="Montserrat Bold"/>
                <a:ea typeface="Montserrat Bold"/>
                <a:cs typeface="Montserrat Bold"/>
                <a:sym typeface="Montserrat Bold"/>
              </a:rPr>
              <a:t>YAŞLARA GÖRE “ZORBA”LAR</a:t>
            </a:r>
          </a:p>
        </p:txBody>
      </p:sp>
      <p:sp>
        <p:nvSpPr>
          <p:cNvPr id="4" name="TextBox 4"/>
          <p:cNvSpPr txBox="1"/>
          <p:nvPr/>
        </p:nvSpPr>
        <p:spPr>
          <a:xfrm>
            <a:off x="5432071" y="3905250"/>
            <a:ext cx="3385258" cy="387094"/>
          </a:xfrm>
          <a:prstGeom prst="rect">
            <a:avLst/>
          </a:prstGeom>
        </p:spPr>
        <p:txBody>
          <a:bodyPr lIns="0" tIns="0" rIns="0" bIns="0" rtlCol="0" anchor="t">
            <a:spAutoFit/>
          </a:bodyPr>
          <a:lstStyle/>
          <a:p>
            <a:pPr algn="ctr">
              <a:lnSpc>
                <a:spcPts val="3299"/>
              </a:lnSpc>
            </a:pPr>
            <a:endParaRPr lang="en-US" sz="2199" spc="21" dirty="0">
              <a:solidFill>
                <a:srgbClr val="003060"/>
              </a:solidFill>
              <a:latin typeface="Montserrat Extra-Light"/>
              <a:ea typeface="Montserrat Extra-Light"/>
              <a:cs typeface="Montserrat Extra-Light"/>
              <a:sym typeface="Montserrat Extra-Light"/>
            </a:endParaRPr>
          </a:p>
        </p:txBody>
      </p:sp>
      <p:sp>
        <p:nvSpPr>
          <p:cNvPr id="5" name="AutoShape 5"/>
          <p:cNvSpPr/>
          <p:nvPr/>
        </p:nvSpPr>
        <p:spPr>
          <a:xfrm>
            <a:off x="-2930429" y="1805315"/>
            <a:ext cx="24148858" cy="7642057"/>
          </a:xfrm>
          <a:prstGeom prst="rect">
            <a:avLst/>
          </a:prstGeom>
          <a:solidFill>
            <a:srgbClr val="FFFFFF"/>
          </a:solidFill>
        </p:spPr>
      </p:sp>
      <p:sp>
        <p:nvSpPr>
          <p:cNvPr id="6" name="AutoShape 6"/>
          <p:cNvSpPr/>
          <p:nvPr/>
        </p:nvSpPr>
        <p:spPr>
          <a:xfrm>
            <a:off x="1600305" y="2971800"/>
            <a:ext cx="4820131" cy="6030745"/>
          </a:xfrm>
          <a:prstGeom prst="rect">
            <a:avLst/>
          </a:prstGeom>
          <a:solidFill>
            <a:srgbClr val="003060">
              <a:alpha val="9804"/>
            </a:srgbClr>
          </a:solidFill>
        </p:spPr>
      </p:sp>
      <p:sp>
        <p:nvSpPr>
          <p:cNvPr id="7" name="AutoShape 7"/>
          <p:cNvSpPr/>
          <p:nvPr/>
        </p:nvSpPr>
        <p:spPr>
          <a:xfrm>
            <a:off x="6675280" y="3229439"/>
            <a:ext cx="4820131" cy="5773106"/>
          </a:xfrm>
          <a:prstGeom prst="rect">
            <a:avLst/>
          </a:prstGeom>
          <a:solidFill>
            <a:srgbClr val="003060">
              <a:alpha val="9804"/>
            </a:srgbClr>
          </a:solidFill>
        </p:spPr>
      </p:sp>
      <p:sp>
        <p:nvSpPr>
          <p:cNvPr id="8" name="AutoShape 8"/>
          <p:cNvSpPr/>
          <p:nvPr/>
        </p:nvSpPr>
        <p:spPr>
          <a:xfrm>
            <a:off x="1600305" y="2227823"/>
            <a:ext cx="4820131" cy="1518087"/>
          </a:xfrm>
          <a:prstGeom prst="rect">
            <a:avLst/>
          </a:prstGeom>
          <a:solidFill>
            <a:srgbClr val="003060"/>
          </a:solidFill>
        </p:spPr>
      </p:sp>
      <p:sp>
        <p:nvSpPr>
          <p:cNvPr id="9" name="TextBox 9"/>
          <p:cNvSpPr txBox="1"/>
          <p:nvPr/>
        </p:nvSpPr>
        <p:spPr>
          <a:xfrm>
            <a:off x="1872550" y="2669585"/>
            <a:ext cx="4282779" cy="564257"/>
          </a:xfrm>
          <a:prstGeom prst="rect">
            <a:avLst/>
          </a:prstGeom>
        </p:spPr>
        <p:txBody>
          <a:bodyPr lIns="0" tIns="0" rIns="0" bIns="0" rtlCol="0" anchor="t">
            <a:spAutoFit/>
          </a:bodyPr>
          <a:lstStyle/>
          <a:p>
            <a:pPr algn="ctr">
              <a:lnSpc>
                <a:spcPts val="4360"/>
              </a:lnSpc>
            </a:pPr>
            <a:r>
              <a:rPr lang="en-US" sz="2850" b="1" spc="313" dirty="0">
                <a:solidFill>
                  <a:srgbClr val="FFFFFF"/>
                </a:solidFill>
                <a:latin typeface="Montserrat Semi-Bold"/>
                <a:ea typeface="Montserrat Semi-Bold"/>
                <a:cs typeface="Montserrat Semi-Bold"/>
                <a:sym typeface="Montserrat Semi-Bold"/>
              </a:rPr>
              <a:t>OKUL </a:t>
            </a:r>
            <a:r>
              <a:rPr lang="en-US" sz="2850" b="1" spc="313" dirty="0" smtClean="0">
                <a:solidFill>
                  <a:srgbClr val="FFFFFF"/>
                </a:solidFill>
                <a:latin typeface="Montserrat Semi-Bold"/>
                <a:ea typeface="Montserrat Semi-Bold"/>
                <a:cs typeface="Montserrat Semi-Bold"/>
                <a:sym typeface="Montserrat Semi-Bold"/>
              </a:rPr>
              <a:t>ÖNCES</a:t>
            </a:r>
            <a:r>
              <a:rPr lang="tr-TR" sz="2850" b="1" spc="313" dirty="0" smtClean="0">
                <a:solidFill>
                  <a:srgbClr val="FFFFFF"/>
                </a:solidFill>
                <a:latin typeface="Montserrat Semi-Bold"/>
                <a:ea typeface="Montserrat Semi-Bold"/>
                <a:cs typeface="Montserrat Semi-Bold"/>
                <a:sym typeface="Montserrat Semi-Bold"/>
              </a:rPr>
              <a:t>İ</a:t>
            </a:r>
            <a:r>
              <a:rPr lang="en-US" sz="2850" b="1" spc="313" dirty="0" smtClean="0">
                <a:solidFill>
                  <a:srgbClr val="FFFFFF"/>
                </a:solidFill>
                <a:latin typeface="Montserrat Semi-Bold"/>
                <a:ea typeface="Montserrat Semi-Bold"/>
                <a:cs typeface="Montserrat Semi-Bold"/>
                <a:sym typeface="Montserrat Semi-Bold"/>
              </a:rPr>
              <a:t> </a:t>
            </a:r>
            <a:endParaRPr lang="en-US" sz="2850" b="1" spc="313" dirty="0">
              <a:solidFill>
                <a:srgbClr val="FFFFFF"/>
              </a:solidFill>
              <a:latin typeface="Montserrat Semi-Bold"/>
              <a:ea typeface="Montserrat Semi-Bold"/>
              <a:cs typeface="Montserrat Semi-Bold"/>
              <a:sym typeface="Montserrat Semi-Bold"/>
            </a:endParaRPr>
          </a:p>
        </p:txBody>
      </p:sp>
      <p:sp>
        <p:nvSpPr>
          <p:cNvPr id="10" name="TextBox 10"/>
          <p:cNvSpPr txBox="1"/>
          <p:nvPr/>
        </p:nvSpPr>
        <p:spPr>
          <a:xfrm>
            <a:off x="1868981" y="3993560"/>
            <a:ext cx="4286348" cy="3755242"/>
          </a:xfrm>
          <a:prstGeom prst="rect">
            <a:avLst/>
          </a:prstGeom>
        </p:spPr>
        <p:txBody>
          <a:bodyPr lIns="0" tIns="0" rIns="0" bIns="0" rtlCol="0" anchor="t">
            <a:spAutoFit/>
          </a:bodyPr>
          <a:lstStyle/>
          <a:p>
            <a:pPr algn="ctr">
              <a:lnSpc>
                <a:spcPts val="3300"/>
              </a:lnSpc>
            </a:pPr>
            <a:r>
              <a:rPr lang="en-US" sz="2200" spc="22">
                <a:solidFill>
                  <a:srgbClr val="003060"/>
                </a:solidFill>
                <a:latin typeface="Montserrat Extra-Light"/>
                <a:ea typeface="Montserrat Extra-Light"/>
                <a:cs typeface="Montserrat Extra-Light"/>
                <a:sym typeface="Montserrat Extra-Light"/>
              </a:rPr>
              <a:t> Oyuncaklar, eşyalar, akran grubu veya oyun alanını kontrol etmek amacıyla sözel ve fiziksel zorbalığa başvurabilirler. Bazı çocuklar, başkalarını sosyal gruplarından dışlamak için ilişkisel zorbalık kullanmaya başlar.</a:t>
            </a:r>
          </a:p>
        </p:txBody>
      </p:sp>
      <p:sp>
        <p:nvSpPr>
          <p:cNvPr id="11" name="AutoShape 11"/>
          <p:cNvSpPr/>
          <p:nvPr/>
        </p:nvSpPr>
        <p:spPr>
          <a:xfrm>
            <a:off x="6675280" y="2227823"/>
            <a:ext cx="4820131" cy="1518087"/>
          </a:xfrm>
          <a:prstGeom prst="rect">
            <a:avLst/>
          </a:prstGeom>
          <a:solidFill>
            <a:srgbClr val="003060"/>
          </a:solidFill>
        </p:spPr>
      </p:sp>
      <p:sp>
        <p:nvSpPr>
          <p:cNvPr id="12" name="TextBox 12"/>
          <p:cNvSpPr txBox="1"/>
          <p:nvPr/>
        </p:nvSpPr>
        <p:spPr>
          <a:xfrm>
            <a:off x="7002611" y="2669585"/>
            <a:ext cx="4282779" cy="564257"/>
          </a:xfrm>
          <a:prstGeom prst="rect">
            <a:avLst/>
          </a:prstGeom>
        </p:spPr>
        <p:txBody>
          <a:bodyPr lIns="0" tIns="0" rIns="0" bIns="0" rtlCol="0" anchor="t">
            <a:spAutoFit/>
          </a:bodyPr>
          <a:lstStyle/>
          <a:p>
            <a:pPr algn="ctr">
              <a:lnSpc>
                <a:spcPts val="4360"/>
              </a:lnSpc>
            </a:pPr>
            <a:r>
              <a:rPr lang="tr-TR" sz="2850" b="1" spc="313" dirty="0">
                <a:solidFill>
                  <a:srgbClr val="FFFFFF"/>
                </a:solidFill>
                <a:latin typeface="Montserrat Semi-Bold"/>
                <a:ea typeface="Montserrat Semi-Bold"/>
                <a:cs typeface="Montserrat Semi-Bold"/>
                <a:sym typeface="Montserrat Semi-Bold"/>
              </a:rPr>
              <a:t>İ</a:t>
            </a:r>
            <a:r>
              <a:rPr lang="en-US" sz="2850" b="1" spc="313" dirty="0" smtClean="0">
                <a:solidFill>
                  <a:srgbClr val="FFFFFF"/>
                </a:solidFill>
                <a:latin typeface="Montserrat Semi-Bold"/>
                <a:ea typeface="Montserrat Semi-Bold"/>
                <a:cs typeface="Montserrat Semi-Bold"/>
                <a:sym typeface="Montserrat Semi-Bold"/>
              </a:rPr>
              <a:t>LKOKUL</a:t>
            </a:r>
            <a:endParaRPr lang="en-US" sz="2850" b="1" spc="313" dirty="0">
              <a:solidFill>
                <a:srgbClr val="FFFFFF"/>
              </a:solidFill>
              <a:latin typeface="Montserrat Semi-Bold"/>
              <a:ea typeface="Montserrat Semi-Bold"/>
              <a:cs typeface="Montserrat Semi-Bold"/>
              <a:sym typeface="Montserrat Semi-Bold"/>
            </a:endParaRPr>
          </a:p>
        </p:txBody>
      </p:sp>
      <p:grpSp>
        <p:nvGrpSpPr>
          <p:cNvPr id="13" name="Group 13"/>
          <p:cNvGrpSpPr/>
          <p:nvPr/>
        </p:nvGrpSpPr>
        <p:grpSpPr>
          <a:xfrm>
            <a:off x="11752587" y="2227823"/>
            <a:ext cx="4820131" cy="6774721"/>
            <a:chOff x="0" y="0"/>
            <a:chExt cx="6426842" cy="9032962"/>
          </a:xfrm>
        </p:grpSpPr>
        <p:sp>
          <p:nvSpPr>
            <p:cNvPr id="14" name="AutoShape 14"/>
            <p:cNvSpPr/>
            <p:nvPr/>
          </p:nvSpPr>
          <p:spPr>
            <a:xfrm>
              <a:off x="0" y="991969"/>
              <a:ext cx="6426842" cy="8040993"/>
            </a:xfrm>
            <a:prstGeom prst="rect">
              <a:avLst/>
            </a:prstGeom>
            <a:solidFill>
              <a:srgbClr val="003060">
                <a:alpha val="9804"/>
              </a:srgbClr>
            </a:solidFill>
          </p:spPr>
        </p:sp>
        <p:sp>
          <p:nvSpPr>
            <p:cNvPr id="15" name="AutoShape 15"/>
            <p:cNvSpPr/>
            <p:nvPr/>
          </p:nvSpPr>
          <p:spPr>
            <a:xfrm>
              <a:off x="0" y="0"/>
              <a:ext cx="6426842" cy="2024116"/>
            </a:xfrm>
            <a:prstGeom prst="rect">
              <a:avLst/>
            </a:prstGeom>
            <a:solidFill>
              <a:srgbClr val="003060"/>
            </a:solidFill>
          </p:spPr>
        </p:sp>
        <p:sp>
          <p:nvSpPr>
            <p:cNvPr id="16" name="TextBox 16"/>
            <p:cNvSpPr txBox="1"/>
            <p:nvPr/>
          </p:nvSpPr>
          <p:spPr>
            <a:xfrm>
              <a:off x="358235" y="617591"/>
              <a:ext cx="5710373" cy="752343"/>
            </a:xfrm>
            <a:prstGeom prst="rect">
              <a:avLst/>
            </a:prstGeom>
          </p:spPr>
          <p:txBody>
            <a:bodyPr lIns="0" tIns="0" rIns="0" bIns="0" rtlCol="0" anchor="t">
              <a:spAutoFit/>
            </a:bodyPr>
            <a:lstStyle/>
            <a:p>
              <a:pPr algn="ctr">
                <a:lnSpc>
                  <a:spcPts val="4360"/>
                </a:lnSpc>
              </a:pPr>
              <a:r>
                <a:rPr lang="en-US" sz="2850" b="1" spc="313" dirty="0" smtClean="0">
                  <a:solidFill>
                    <a:srgbClr val="FFFFFF"/>
                  </a:solidFill>
                  <a:latin typeface="Montserrat Semi-Bold"/>
                  <a:ea typeface="Montserrat Semi-Bold"/>
                  <a:cs typeface="Montserrat Semi-Bold"/>
                  <a:sym typeface="Montserrat Semi-Bold"/>
                </a:rPr>
                <a:t>ORTAOKUL/L</a:t>
              </a:r>
              <a:r>
                <a:rPr lang="tr-TR" sz="2850" b="1" spc="313" dirty="0" smtClean="0">
                  <a:solidFill>
                    <a:srgbClr val="FFFFFF"/>
                  </a:solidFill>
                  <a:latin typeface="Montserrat Semi-Bold"/>
                  <a:ea typeface="Montserrat Semi-Bold"/>
                  <a:cs typeface="Montserrat Semi-Bold"/>
                  <a:sym typeface="Montserrat Semi-Bold"/>
                </a:rPr>
                <a:t>İ</a:t>
              </a:r>
              <a:r>
                <a:rPr lang="en-US" sz="2850" b="1" spc="313" dirty="0" smtClean="0">
                  <a:solidFill>
                    <a:srgbClr val="FFFFFF"/>
                  </a:solidFill>
                  <a:latin typeface="Montserrat Semi-Bold"/>
                  <a:ea typeface="Montserrat Semi-Bold"/>
                  <a:cs typeface="Montserrat Semi-Bold"/>
                  <a:sym typeface="Montserrat Semi-Bold"/>
                </a:rPr>
                <a:t>SE</a:t>
              </a:r>
              <a:endParaRPr lang="en-US" sz="2850" b="1" spc="313" dirty="0">
                <a:solidFill>
                  <a:srgbClr val="FFFFFF"/>
                </a:solidFill>
                <a:latin typeface="Montserrat Semi-Bold"/>
                <a:ea typeface="Montserrat Semi-Bold"/>
                <a:cs typeface="Montserrat Semi-Bold"/>
                <a:sym typeface="Montserrat Semi-Bold"/>
              </a:endParaRPr>
            </a:p>
          </p:txBody>
        </p:sp>
        <p:sp>
          <p:nvSpPr>
            <p:cNvPr id="17" name="TextBox 17"/>
            <p:cNvSpPr txBox="1"/>
            <p:nvPr/>
          </p:nvSpPr>
          <p:spPr>
            <a:xfrm>
              <a:off x="267071" y="2255619"/>
              <a:ext cx="5801535" cy="6498157"/>
            </a:xfrm>
            <a:prstGeom prst="rect">
              <a:avLst/>
            </a:prstGeom>
          </p:spPr>
          <p:txBody>
            <a:bodyPr lIns="0" tIns="0" rIns="0" bIns="0" rtlCol="0" anchor="t">
              <a:spAutoFit/>
            </a:bodyPr>
            <a:lstStyle/>
            <a:p>
              <a:pPr algn="ctr">
                <a:lnSpc>
                  <a:spcPts val="3299"/>
                </a:lnSpc>
              </a:pPr>
              <a:r>
                <a:rPr lang="en-US" sz="2199" spc="21">
                  <a:solidFill>
                    <a:srgbClr val="003060"/>
                  </a:solidFill>
                  <a:latin typeface="Montserrat Extra-Light"/>
                  <a:ea typeface="Montserrat Extra-Light"/>
                  <a:cs typeface="Montserrat Extra-Light"/>
                  <a:sym typeface="Montserrat Extra-Light"/>
                </a:rPr>
                <a:t>Zorbalık yapan çocuklar genellikle akranlarını utandırmak, aşağılamak veya onlara saldırmak için siber zorbalığı kullanırlar. Hem erkekler hem de kızlar sözel zorbalık kullansa da, erkekler fiziksel baskınlıklarını artırmak için fiziksel zorbalık, kızlar ise sosyal statülerini geliştirmek adına ilişkisel zorbalığı kullanma eğilimindedir.</a:t>
              </a:r>
            </a:p>
          </p:txBody>
        </p:sp>
      </p:grpSp>
      <p:sp>
        <p:nvSpPr>
          <p:cNvPr id="18" name="TextBox 18"/>
          <p:cNvSpPr txBox="1"/>
          <p:nvPr/>
        </p:nvSpPr>
        <p:spPr>
          <a:xfrm>
            <a:off x="7002611" y="3904133"/>
            <a:ext cx="4282779" cy="4887905"/>
          </a:xfrm>
          <a:prstGeom prst="rect">
            <a:avLst/>
          </a:prstGeom>
        </p:spPr>
        <p:txBody>
          <a:bodyPr lIns="0" tIns="0" rIns="0" bIns="0" rtlCol="0" anchor="t">
            <a:spAutoFit/>
          </a:bodyPr>
          <a:lstStyle/>
          <a:p>
            <a:pPr algn="ctr">
              <a:lnSpc>
                <a:spcPts val="3299"/>
              </a:lnSpc>
            </a:pPr>
            <a:r>
              <a:rPr lang="en-US" sz="2199" spc="21">
                <a:solidFill>
                  <a:srgbClr val="003060"/>
                </a:solidFill>
                <a:latin typeface="Montserrat Extra-Light"/>
                <a:ea typeface="Montserrat Extra-Light"/>
                <a:cs typeface="Montserrat Extra-Light"/>
                <a:sym typeface="Montserrat Extra-Light"/>
              </a:rPr>
              <a:t>Kurbanları kendi istekleri dışında bir şeyler yapmaya zorlamak için genellikle fiziksel güç ve sözel zorbalık kullanırlar. Ayrıca, arkadaşlarını kurban rolündeki çocuğa karşı kışkırtarak ilişkisel zorbalığa başvurabilir. Bu yaşta bazı çocuklar siber zorbalık yapmak için interneti veya cep telefonlarını kullanmaya da başlayabilirler.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881" b="-75881"/>
            </a:stretch>
          </a:blipFill>
        </p:spPr>
      </p:sp>
      <p:sp>
        <p:nvSpPr>
          <p:cNvPr id="3" name="Freeform 3"/>
          <p:cNvSpPr/>
          <p:nvPr/>
        </p:nvSpPr>
        <p:spPr>
          <a:xfrm>
            <a:off x="776270" y="1028700"/>
            <a:ext cx="15072462" cy="8229600"/>
          </a:xfrm>
          <a:custGeom>
            <a:avLst/>
            <a:gdLst/>
            <a:ahLst/>
            <a:cxnLst/>
            <a:rect l="l" t="t" r="r" b="b"/>
            <a:pathLst>
              <a:path w="15072462" h="8229600">
                <a:moveTo>
                  <a:pt x="0" y="0"/>
                </a:moveTo>
                <a:lnTo>
                  <a:pt x="15072463" y="0"/>
                </a:lnTo>
                <a:lnTo>
                  <a:pt x="15072463" y="8229600"/>
                </a:lnTo>
                <a:lnTo>
                  <a:pt x="0" y="8229600"/>
                </a:lnTo>
                <a:lnTo>
                  <a:pt x="0" y="0"/>
                </a:lnTo>
                <a:close/>
              </a:path>
            </a:pathLst>
          </a:custGeom>
          <a:blipFill>
            <a:blip r:embed="rId4"/>
            <a:stretch>
              <a:fillRect t="-1510" b="-1510"/>
            </a:stretch>
          </a:blipFill>
        </p:spPr>
      </p:sp>
      <p:sp>
        <p:nvSpPr>
          <p:cNvPr id="4" name="AutoShape 4"/>
          <p:cNvSpPr/>
          <p:nvPr/>
        </p:nvSpPr>
        <p:spPr>
          <a:xfrm>
            <a:off x="11703699" y="-468485"/>
            <a:ext cx="4337309" cy="10934700"/>
          </a:xfrm>
          <a:prstGeom prst="rect">
            <a:avLst/>
          </a:prstGeom>
          <a:solidFill>
            <a:srgbClr val="003060"/>
          </a:solidFill>
        </p:spPr>
      </p:sp>
      <p:grpSp>
        <p:nvGrpSpPr>
          <p:cNvPr id="5" name="Group 5"/>
          <p:cNvGrpSpPr/>
          <p:nvPr/>
        </p:nvGrpSpPr>
        <p:grpSpPr>
          <a:xfrm>
            <a:off x="10137749" y="2049151"/>
            <a:ext cx="7404712" cy="6188698"/>
            <a:chOff x="0" y="0"/>
            <a:chExt cx="9872950" cy="8251597"/>
          </a:xfrm>
        </p:grpSpPr>
        <p:sp>
          <p:nvSpPr>
            <p:cNvPr id="6" name="AutoShape 6"/>
            <p:cNvSpPr/>
            <p:nvPr/>
          </p:nvSpPr>
          <p:spPr>
            <a:xfrm>
              <a:off x="0" y="0"/>
              <a:ext cx="9872950" cy="8251597"/>
            </a:xfrm>
            <a:prstGeom prst="rect">
              <a:avLst/>
            </a:prstGeom>
            <a:solidFill>
              <a:srgbClr val="FFFFFF"/>
            </a:solidFill>
          </p:spPr>
        </p:sp>
        <p:sp>
          <p:nvSpPr>
            <p:cNvPr id="7" name="TextBox 7"/>
            <p:cNvSpPr txBox="1"/>
            <p:nvPr/>
          </p:nvSpPr>
          <p:spPr>
            <a:xfrm>
              <a:off x="1184790" y="977109"/>
              <a:ext cx="7636381" cy="3093428"/>
            </a:xfrm>
            <a:prstGeom prst="rect">
              <a:avLst/>
            </a:prstGeom>
          </p:spPr>
          <p:txBody>
            <a:bodyPr lIns="0" tIns="0" rIns="0" bIns="0" rtlCol="0" anchor="t">
              <a:spAutoFit/>
            </a:bodyPr>
            <a:lstStyle/>
            <a:p>
              <a:pPr algn="r">
                <a:lnSpc>
                  <a:spcPts val="6192"/>
                </a:lnSpc>
              </a:pPr>
              <a:r>
                <a:rPr lang="en-US" sz="4914" b="1" spc="44">
                  <a:solidFill>
                    <a:srgbClr val="003060"/>
                  </a:solidFill>
                  <a:latin typeface="Montserrat Bold"/>
                  <a:ea typeface="Montserrat Bold"/>
                  <a:cs typeface="Montserrat Bold"/>
                  <a:sym typeface="Montserrat Bold"/>
                </a:rPr>
                <a:t>KURBAN ROLÜNDEKİ ÇOCUKLAR</a:t>
              </a:r>
            </a:p>
          </p:txBody>
        </p:sp>
        <p:sp>
          <p:nvSpPr>
            <p:cNvPr id="8" name="TextBox 8"/>
            <p:cNvSpPr txBox="1"/>
            <p:nvPr/>
          </p:nvSpPr>
          <p:spPr>
            <a:xfrm>
              <a:off x="1184790" y="4436961"/>
              <a:ext cx="7637427" cy="2818477"/>
            </a:xfrm>
            <a:prstGeom prst="rect">
              <a:avLst/>
            </a:prstGeom>
          </p:spPr>
          <p:txBody>
            <a:bodyPr lIns="0" tIns="0" rIns="0" bIns="0" rtlCol="0" anchor="t">
              <a:spAutoFit/>
            </a:bodyPr>
            <a:lstStyle/>
            <a:p>
              <a:pPr algn="r">
                <a:lnSpc>
                  <a:spcPts val="3402"/>
                </a:lnSpc>
              </a:pPr>
              <a:r>
                <a:rPr lang="en-US" sz="2268" spc="22">
                  <a:solidFill>
                    <a:srgbClr val="003060"/>
                  </a:solidFill>
                  <a:latin typeface="Montserrat Extra-Light"/>
                  <a:ea typeface="Montserrat Extra-Light"/>
                  <a:cs typeface="Montserrat Extra-Light"/>
                  <a:sym typeface="Montserrat Extra-Light"/>
                </a:rPr>
                <a:t>ZORBALIK KURBANLARI ARASINDA HER YAŞTAN VE FİZİKSEL GÖRÜNÜŞTEN,  FARKLI KÜLTÜRDEN VE CİNSİYETTEN ÇOCUKLAR BULUNUR.</a:t>
              </a:r>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39025">
            <a:off x="1516786" y="-460094"/>
            <a:ext cx="278907" cy="14793052"/>
            <a:chOff x="0" y="0"/>
            <a:chExt cx="73457" cy="3896112"/>
          </a:xfrm>
        </p:grpSpPr>
        <p:sp>
          <p:nvSpPr>
            <p:cNvPr id="3" name="Freeform 3"/>
            <p:cNvSpPr/>
            <p:nvPr/>
          </p:nvSpPr>
          <p:spPr>
            <a:xfrm>
              <a:off x="0" y="0"/>
              <a:ext cx="73457" cy="3896113"/>
            </a:xfrm>
            <a:custGeom>
              <a:avLst/>
              <a:gdLst/>
              <a:ahLst/>
              <a:cxnLst/>
              <a:rect l="l" t="t" r="r" b="b"/>
              <a:pathLst>
                <a:path w="73457" h="3896113">
                  <a:moveTo>
                    <a:pt x="0" y="0"/>
                  </a:moveTo>
                  <a:lnTo>
                    <a:pt x="73457" y="0"/>
                  </a:lnTo>
                  <a:lnTo>
                    <a:pt x="73457" y="3896113"/>
                  </a:lnTo>
                  <a:lnTo>
                    <a:pt x="0" y="3896113"/>
                  </a:lnTo>
                  <a:close/>
                </a:path>
              </a:pathLst>
            </a:custGeom>
            <a:solidFill>
              <a:srgbClr val="003060"/>
            </a:solidFill>
            <a:ln cap="sq">
              <a:noFill/>
              <a:prstDash val="solid"/>
              <a:miter/>
            </a:ln>
          </p:spPr>
        </p:sp>
        <p:sp>
          <p:nvSpPr>
            <p:cNvPr id="4" name="TextBox 4"/>
            <p:cNvSpPr txBox="1"/>
            <p:nvPr/>
          </p:nvSpPr>
          <p:spPr>
            <a:xfrm>
              <a:off x="0" y="-47625"/>
              <a:ext cx="73457" cy="394373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rot="-1839025">
            <a:off x="-4049466" y="1232097"/>
            <a:ext cx="5850996" cy="14793052"/>
            <a:chOff x="0" y="0"/>
            <a:chExt cx="1541003" cy="3896112"/>
          </a:xfrm>
        </p:grpSpPr>
        <p:sp>
          <p:nvSpPr>
            <p:cNvPr id="6" name="Freeform 6"/>
            <p:cNvSpPr/>
            <p:nvPr/>
          </p:nvSpPr>
          <p:spPr>
            <a:xfrm>
              <a:off x="0" y="0"/>
              <a:ext cx="1541003" cy="3896113"/>
            </a:xfrm>
            <a:custGeom>
              <a:avLst/>
              <a:gdLst/>
              <a:ahLst/>
              <a:cxnLst/>
              <a:rect l="l" t="t" r="r" b="b"/>
              <a:pathLst>
                <a:path w="1541003" h="3896113">
                  <a:moveTo>
                    <a:pt x="0" y="0"/>
                  </a:moveTo>
                  <a:lnTo>
                    <a:pt x="1541003" y="0"/>
                  </a:lnTo>
                  <a:lnTo>
                    <a:pt x="1541003" y="3896113"/>
                  </a:lnTo>
                  <a:lnTo>
                    <a:pt x="0" y="3896113"/>
                  </a:lnTo>
                  <a:close/>
                </a:path>
              </a:pathLst>
            </a:custGeom>
            <a:solidFill>
              <a:srgbClr val="003060"/>
            </a:solidFill>
            <a:ln cap="sq">
              <a:noFill/>
              <a:prstDash val="solid"/>
              <a:miter/>
            </a:ln>
          </p:spPr>
        </p:sp>
        <p:sp>
          <p:nvSpPr>
            <p:cNvPr id="7" name="TextBox 7"/>
            <p:cNvSpPr txBox="1"/>
            <p:nvPr/>
          </p:nvSpPr>
          <p:spPr>
            <a:xfrm>
              <a:off x="0" y="-47625"/>
              <a:ext cx="1541003" cy="394373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a:grpSpLocks noChangeAspect="1"/>
          </p:cNvGrpSpPr>
          <p:nvPr/>
        </p:nvGrpSpPr>
        <p:grpSpPr>
          <a:xfrm>
            <a:off x="-1902139" y="-59329"/>
            <a:ext cx="15224978" cy="10405658"/>
            <a:chOff x="0" y="0"/>
            <a:chExt cx="5508856" cy="3765081"/>
          </a:xfrm>
        </p:grpSpPr>
        <p:sp>
          <p:nvSpPr>
            <p:cNvPr id="9" name="Freeform 9"/>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003060"/>
            </a:solidFill>
          </p:spPr>
        </p:sp>
        <p:sp>
          <p:nvSpPr>
            <p:cNvPr id="10" name="Freeform 10"/>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003060"/>
            </a:solidFill>
            <a:ln w="12700">
              <a:solidFill>
                <a:srgbClr val="000000"/>
              </a:solidFill>
            </a:ln>
          </p:spPr>
        </p:sp>
      </p:grpSp>
      <p:grpSp>
        <p:nvGrpSpPr>
          <p:cNvPr id="11" name="Group 11"/>
          <p:cNvGrpSpPr>
            <a:grpSpLocks noChangeAspect="1"/>
          </p:cNvGrpSpPr>
          <p:nvPr/>
        </p:nvGrpSpPr>
        <p:grpSpPr>
          <a:xfrm>
            <a:off x="-1902139" y="-59329"/>
            <a:ext cx="15224978" cy="10405658"/>
            <a:chOff x="0" y="0"/>
            <a:chExt cx="5508856" cy="3765081"/>
          </a:xfrm>
        </p:grpSpPr>
        <p:sp>
          <p:nvSpPr>
            <p:cNvPr id="12" name="Freeform 12"/>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alpha val="52941"/>
              </a:srgbClr>
            </a:solidFill>
          </p:spPr>
        </p:sp>
        <p:sp>
          <p:nvSpPr>
            <p:cNvPr id="13" name="Freeform 13"/>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2">
                <a:alphaModFix amt="53000"/>
              </a:blip>
              <a:stretch>
                <a:fillRect l="-1629"/>
              </a:stretch>
            </a:blipFill>
          </p:spPr>
        </p:sp>
      </p:grpSp>
      <p:grpSp>
        <p:nvGrpSpPr>
          <p:cNvPr id="14" name="Group 14"/>
          <p:cNvGrpSpPr/>
          <p:nvPr/>
        </p:nvGrpSpPr>
        <p:grpSpPr>
          <a:xfrm rot="-1809641">
            <a:off x="10614259" y="-2253026"/>
            <a:ext cx="278907" cy="14793052"/>
            <a:chOff x="0" y="0"/>
            <a:chExt cx="73457" cy="3896112"/>
          </a:xfrm>
        </p:grpSpPr>
        <p:sp>
          <p:nvSpPr>
            <p:cNvPr id="15" name="Freeform 15"/>
            <p:cNvSpPr/>
            <p:nvPr/>
          </p:nvSpPr>
          <p:spPr>
            <a:xfrm>
              <a:off x="0" y="0"/>
              <a:ext cx="73457" cy="3896113"/>
            </a:xfrm>
            <a:custGeom>
              <a:avLst/>
              <a:gdLst/>
              <a:ahLst/>
              <a:cxnLst/>
              <a:rect l="l" t="t" r="r" b="b"/>
              <a:pathLst>
                <a:path w="73457" h="3896113">
                  <a:moveTo>
                    <a:pt x="0" y="0"/>
                  </a:moveTo>
                  <a:lnTo>
                    <a:pt x="73457" y="0"/>
                  </a:lnTo>
                  <a:lnTo>
                    <a:pt x="73457" y="3896113"/>
                  </a:lnTo>
                  <a:lnTo>
                    <a:pt x="0" y="3896113"/>
                  </a:lnTo>
                  <a:close/>
                </a:path>
              </a:pathLst>
            </a:custGeom>
            <a:solidFill>
              <a:srgbClr val="003060"/>
            </a:solidFill>
            <a:ln cap="sq">
              <a:noFill/>
              <a:prstDash val="solid"/>
              <a:miter/>
            </a:ln>
          </p:spPr>
        </p:sp>
        <p:sp>
          <p:nvSpPr>
            <p:cNvPr id="16" name="TextBox 16"/>
            <p:cNvSpPr txBox="1"/>
            <p:nvPr/>
          </p:nvSpPr>
          <p:spPr>
            <a:xfrm>
              <a:off x="0" y="-47625"/>
              <a:ext cx="73457" cy="394373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 name="Group 17"/>
          <p:cNvGrpSpPr/>
          <p:nvPr/>
        </p:nvGrpSpPr>
        <p:grpSpPr>
          <a:xfrm>
            <a:off x="1028700" y="2286295"/>
            <a:ext cx="16230600" cy="6026123"/>
            <a:chOff x="0" y="0"/>
            <a:chExt cx="4274726" cy="1587127"/>
          </a:xfrm>
        </p:grpSpPr>
        <p:sp>
          <p:nvSpPr>
            <p:cNvPr id="18" name="Freeform 18"/>
            <p:cNvSpPr/>
            <p:nvPr/>
          </p:nvSpPr>
          <p:spPr>
            <a:xfrm>
              <a:off x="0" y="0"/>
              <a:ext cx="4274726" cy="1587127"/>
            </a:xfrm>
            <a:custGeom>
              <a:avLst/>
              <a:gdLst/>
              <a:ahLst/>
              <a:cxnLst/>
              <a:rect l="l" t="t" r="r" b="b"/>
              <a:pathLst>
                <a:path w="4274726" h="1587127">
                  <a:moveTo>
                    <a:pt x="0" y="0"/>
                  </a:moveTo>
                  <a:lnTo>
                    <a:pt x="4274726" y="0"/>
                  </a:lnTo>
                  <a:lnTo>
                    <a:pt x="4274726" y="1587127"/>
                  </a:lnTo>
                  <a:lnTo>
                    <a:pt x="0" y="1587127"/>
                  </a:lnTo>
                  <a:close/>
                </a:path>
              </a:pathLst>
            </a:custGeom>
            <a:solidFill>
              <a:srgbClr val="003060"/>
            </a:solidFill>
          </p:spPr>
        </p:sp>
        <p:sp>
          <p:nvSpPr>
            <p:cNvPr id="19" name="TextBox 19"/>
            <p:cNvSpPr txBox="1"/>
            <p:nvPr/>
          </p:nvSpPr>
          <p:spPr>
            <a:xfrm>
              <a:off x="0" y="-47625"/>
              <a:ext cx="4274726" cy="1634752"/>
            </a:xfrm>
            <a:prstGeom prst="rect">
              <a:avLst/>
            </a:prstGeom>
          </p:spPr>
          <p:txBody>
            <a:bodyPr lIns="50800" tIns="50800" rIns="50800" bIns="50800" rtlCol="0" anchor="ctr"/>
            <a:lstStyle/>
            <a:p>
              <a:pPr algn="ctr">
                <a:lnSpc>
                  <a:spcPts val="2659"/>
                </a:lnSpc>
              </a:pPr>
              <a:endParaRPr/>
            </a:p>
          </p:txBody>
        </p:sp>
      </p:grpSp>
      <p:sp>
        <p:nvSpPr>
          <p:cNvPr id="20" name="AutoShape 20"/>
          <p:cNvSpPr/>
          <p:nvPr/>
        </p:nvSpPr>
        <p:spPr>
          <a:xfrm flipH="1" flipV="1">
            <a:off x="9144000" y="3895574"/>
            <a:ext cx="18808" cy="4045291"/>
          </a:xfrm>
          <a:prstGeom prst="line">
            <a:avLst/>
          </a:prstGeom>
          <a:ln w="38100" cap="flat">
            <a:solidFill>
              <a:srgbClr val="FFFFFF"/>
            </a:solidFill>
            <a:prstDash val="solid"/>
            <a:headEnd type="none" w="sm" len="sm"/>
            <a:tailEnd type="none" w="sm" len="sm"/>
          </a:ln>
        </p:spPr>
      </p:sp>
      <p:sp>
        <p:nvSpPr>
          <p:cNvPr id="21" name="TextBox 21"/>
          <p:cNvSpPr txBox="1"/>
          <p:nvPr/>
        </p:nvSpPr>
        <p:spPr>
          <a:xfrm>
            <a:off x="1656239" y="3857675"/>
            <a:ext cx="6987523" cy="3806529"/>
          </a:xfrm>
          <a:prstGeom prst="rect">
            <a:avLst/>
          </a:prstGeom>
        </p:spPr>
        <p:txBody>
          <a:bodyPr lIns="0" tIns="0" rIns="0" bIns="0" rtlCol="0" anchor="t">
            <a:spAutoFit/>
          </a:bodyPr>
          <a:lstStyle/>
          <a:p>
            <a:pPr algn="l">
              <a:lnSpc>
                <a:spcPts val="3358"/>
              </a:lnSpc>
            </a:pPr>
            <a:r>
              <a:rPr lang="en-US" sz="2398" spc="107" dirty="0">
                <a:solidFill>
                  <a:srgbClr val="FFFFFF"/>
                </a:solidFill>
                <a:latin typeface="Montserrat"/>
                <a:ea typeface="Montserrat"/>
                <a:cs typeface="Montserrat"/>
                <a:sym typeface="Montserrat"/>
              </a:rPr>
              <a:t>•</a:t>
            </a:r>
            <a:r>
              <a:rPr lang="en-US" sz="2398" spc="107" dirty="0" err="1">
                <a:solidFill>
                  <a:srgbClr val="FFFFFF"/>
                </a:solidFill>
                <a:latin typeface="Montserrat"/>
                <a:ea typeface="Montserrat"/>
                <a:cs typeface="Montserrat"/>
                <a:sym typeface="Montserrat"/>
              </a:rPr>
              <a:t>Düşük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özgüven</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Kaygı</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Korku</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İtaatkarlık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Depresyon</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veya</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üzgün</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görünüm</a:t>
            </a:r>
            <a:r>
              <a:rPr lang="en-US" sz="2398" spc="107" dirty="0">
                <a:solidFill>
                  <a:srgbClr val="FFFFFF"/>
                </a:solidFill>
                <a:latin typeface="Montserrat"/>
                <a:ea typeface="Montserrat"/>
                <a:cs typeface="Montserrat"/>
                <a:sym typeface="Montserrat"/>
              </a:rPr>
              <a:t> </a:t>
            </a:r>
          </a:p>
          <a:p>
            <a:pPr algn="l">
              <a:lnSpc>
                <a:spcPts val="3358"/>
              </a:lnSpc>
            </a:pPr>
            <a:r>
              <a:rPr lang="en-US" sz="2398" spc="107" dirty="0">
                <a:solidFill>
                  <a:srgbClr val="FFFFFF"/>
                </a:solidFill>
                <a:latin typeface="Montserrat"/>
                <a:ea typeface="Montserrat"/>
                <a:cs typeface="Montserrat"/>
                <a:sym typeface="Montserrat"/>
              </a:rPr>
              <a:t>•</a:t>
            </a:r>
            <a:r>
              <a:rPr lang="en-US" sz="2398" spc="107" dirty="0" err="1">
                <a:solidFill>
                  <a:srgbClr val="FFFFFF"/>
                </a:solidFill>
                <a:latin typeface="Montserrat"/>
                <a:ea typeface="Montserrat"/>
                <a:cs typeface="Montserrat"/>
                <a:sym typeface="Montserrat"/>
              </a:rPr>
              <a:t>Sınırlı</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mizah</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anlayışı</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Ortalamanın</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altında</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büyüklük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güç</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veya</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koordinasyon</a:t>
            </a:r>
            <a:r>
              <a:rPr lang="en-US" sz="2398" spc="107" dirty="0">
                <a:solidFill>
                  <a:srgbClr val="FFFFFF"/>
                </a:solidFill>
                <a:latin typeface="Montserrat"/>
                <a:ea typeface="Montserrat"/>
                <a:cs typeface="Montserrat"/>
                <a:sym typeface="Montserrat"/>
              </a:rPr>
              <a:t> </a:t>
            </a:r>
          </a:p>
          <a:p>
            <a:pPr algn="l">
              <a:lnSpc>
                <a:spcPts val="3358"/>
              </a:lnSpc>
            </a:pPr>
            <a:r>
              <a:rPr lang="en-US" sz="2398" spc="107" dirty="0">
                <a:solidFill>
                  <a:srgbClr val="FFFFFF"/>
                </a:solidFill>
                <a:latin typeface="Montserrat"/>
                <a:ea typeface="Montserrat"/>
                <a:cs typeface="Montserrat"/>
                <a:sym typeface="Montserrat"/>
              </a:rPr>
              <a:t>•</a:t>
            </a:r>
            <a:r>
              <a:rPr lang="en-US" sz="2398" spc="107" dirty="0" err="1">
                <a:solidFill>
                  <a:srgbClr val="FFFFFF"/>
                </a:solidFill>
                <a:latin typeface="Montserrat"/>
                <a:ea typeface="Montserrat"/>
                <a:cs typeface="Montserrat"/>
                <a:sym typeface="Montserrat"/>
              </a:rPr>
              <a:t>Çaresizlik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duyguları</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Sorunlar</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için</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kendini</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suçlama</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Sosyal</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geri</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çekilme</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ve</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izolasyon</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Zayıf</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sosyal</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beceriler</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Düşük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popülerlik</a:t>
            </a:r>
            <a:r>
              <a:rPr lang="en-US" sz="2398" spc="107" dirty="0">
                <a:solidFill>
                  <a:srgbClr val="FFFFFF"/>
                </a:solidFill>
                <a:latin typeface="Montserrat"/>
                <a:ea typeface="Montserrat"/>
                <a:cs typeface="Montserrat"/>
                <a:sym typeface="Montserrat"/>
              </a:rPr>
              <a:t> </a:t>
            </a:r>
          </a:p>
          <a:p>
            <a:pPr marL="0" lvl="0" indent="0" algn="l">
              <a:lnSpc>
                <a:spcPts val="3358"/>
              </a:lnSpc>
              <a:spcBef>
                <a:spcPct val="0"/>
              </a:spcBef>
            </a:pPr>
            <a:r>
              <a:rPr lang="en-US" sz="2398" spc="107" dirty="0">
                <a:solidFill>
                  <a:srgbClr val="FFFFFF"/>
                </a:solidFill>
                <a:latin typeface="Montserrat"/>
                <a:ea typeface="Montserrat"/>
                <a:cs typeface="Montserrat"/>
                <a:sym typeface="Montserrat"/>
              </a:rPr>
              <a:t>•</a:t>
            </a:r>
            <a:r>
              <a:rPr lang="en-US" sz="2398" spc="107" dirty="0" err="1">
                <a:solidFill>
                  <a:srgbClr val="FFFFFF"/>
                </a:solidFill>
                <a:latin typeface="Montserrat"/>
                <a:ea typeface="Montserrat"/>
                <a:cs typeface="Montserrat"/>
                <a:sym typeface="Montserrat"/>
              </a:rPr>
              <a:t>Çok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az</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arkadaş</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veya</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hiç</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arkadaş</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yok</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Yetişkinlere</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aşırı</a:t>
            </a:r>
            <a:r>
              <a:rPr lang="en-US" sz="2398" spc="107" dirty="0">
                <a:solidFill>
                  <a:srgbClr val="FFFFFF"/>
                </a:solidFill>
                <a:latin typeface="Montserrat"/>
                <a:ea typeface="Montserrat"/>
                <a:cs typeface="Montserrat"/>
                <a:sym typeface="Montserrat"/>
              </a:rPr>
              <a:t> </a:t>
            </a:r>
            <a:r>
              <a:rPr lang="en-US" sz="2398" spc="107" dirty="0" err="1">
                <a:solidFill>
                  <a:srgbClr val="FFFFFF"/>
                </a:solidFill>
                <a:latin typeface="Montserrat"/>
                <a:ea typeface="Montserrat"/>
                <a:cs typeface="Montserrat"/>
                <a:sym typeface="Montserrat"/>
              </a:rPr>
              <a:t>bağımlılık</a:t>
            </a:r>
            <a:r>
              <a:rPr lang="en-US" sz="2398" spc="107" dirty="0">
                <a:solidFill>
                  <a:srgbClr val="FFFFFF"/>
                </a:solidFill>
                <a:latin typeface="Montserrat"/>
                <a:ea typeface="Montserrat"/>
                <a:cs typeface="Montserrat"/>
                <a:sym typeface="Montserrat"/>
              </a:rPr>
              <a:t> </a:t>
            </a:r>
          </a:p>
        </p:txBody>
      </p:sp>
      <p:sp>
        <p:nvSpPr>
          <p:cNvPr id="22" name="TextBox 22"/>
          <p:cNvSpPr txBox="1"/>
          <p:nvPr/>
        </p:nvSpPr>
        <p:spPr>
          <a:xfrm>
            <a:off x="2887376" y="2692276"/>
            <a:ext cx="12513249" cy="669678"/>
          </a:xfrm>
          <a:prstGeom prst="rect">
            <a:avLst/>
          </a:prstGeom>
        </p:spPr>
        <p:txBody>
          <a:bodyPr lIns="0" tIns="0" rIns="0" bIns="0" rtlCol="0" anchor="t">
            <a:spAutoFit/>
          </a:bodyPr>
          <a:lstStyle/>
          <a:p>
            <a:pPr marL="0" lvl="0" indent="0" algn="l">
              <a:lnSpc>
                <a:spcPts val="5284"/>
              </a:lnSpc>
              <a:spcBef>
                <a:spcPct val="0"/>
              </a:spcBef>
            </a:pPr>
            <a:r>
              <a:rPr lang="en-US" sz="4403" b="1" spc="158">
                <a:solidFill>
                  <a:srgbClr val="FFFFFF"/>
                </a:solidFill>
                <a:latin typeface="Montserrat Classic Bold"/>
                <a:ea typeface="Montserrat Classic Bold"/>
                <a:cs typeface="Montserrat Classic Bold"/>
                <a:sym typeface="Montserrat Classic Bold"/>
              </a:rPr>
              <a:t>Kurban Rolündeki Çocukların Özellikleri</a:t>
            </a:r>
          </a:p>
        </p:txBody>
      </p:sp>
      <p:sp>
        <p:nvSpPr>
          <p:cNvPr id="23" name="TextBox 23"/>
          <p:cNvSpPr txBox="1"/>
          <p:nvPr/>
        </p:nvSpPr>
        <p:spPr>
          <a:xfrm>
            <a:off x="9886708" y="3857474"/>
            <a:ext cx="6545460" cy="3806932"/>
          </a:xfrm>
          <a:prstGeom prst="rect">
            <a:avLst/>
          </a:prstGeom>
        </p:spPr>
        <p:txBody>
          <a:bodyPr lIns="0" tIns="0" rIns="0" bIns="0" rtlCol="0" anchor="t">
            <a:spAutoFit/>
          </a:bodyPr>
          <a:lstStyle/>
          <a:p>
            <a:pPr marL="0" lvl="0" indent="0" algn="l">
              <a:lnSpc>
                <a:spcPts val="3358"/>
              </a:lnSpc>
              <a:spcBef>
                <a:spcPct val="0"/>
              </a:spcBef>
            </a:pPr>
            <a:r>
              <a:rPr lang="en-US" sz="2398" spc="107">
                <a:solidFill>
                  <a:srgbClr val="FFFFFF"/>
                </a:solidFill>
                <a:latin typeface="Montserrat"/>
                <a:ea typeface="Montserrat"/>
                <a:cs typeface="Montserrat"/>
                <a:sym typeface="Montserrat"/>
              </a:rPr>
              <a:t>Bu özelliklere sahip çocukların zorbalık tehdidinden kaçınmak için diğerleri gibi davranması beklenmemelidir. Her çocuğun bireyselliği, mağduriyet riskini azaltmak için bastırılmak yerine, gruba kattığı değer için takdir edilmelidir. Ayrıca her çocuk, onları daha fazla risk altına sokabilecek kişisel özelliklerini değiştiremez.</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881" b="-75881"/>
            </a:stretch>
          </a:blipFill>
        </p:spPr>
      </p:sp>
      <p:sp>
        <p:nvSpPr>
          <p:cNvPr id="3" name="AutoShape 3"/>
          <p:cNvSpPr/>
          <p:nvPr/>
        </p:nvSpPr>
        <p:spPr>
          <a:xfrm>
            <a:off x="1346808" y="-647700"/>
            <a:ext cx="4337309" cy="10934700"/>
          </a:xfrm>
          <a:prstGeom prst="rect">
            <a:avLst/>
          </a:prstGeom>
          <a:solidFill>
            <a:srgbClr val="003060"/>
          </a:solidFill>
        </p:spPr>
      </p:sp>
      <p:sp>
        <p:nvSpPr>
          <p:cNvPr id="4" name="Freeform 4"/>
          <p:cNvSpPr/>
          <p:nvPr/>
        </p:nvSpPr>
        <p:spPr>
          <a:xfrm>
            <a:off x="5951701" y="1308835"/>
            <a:ext cx="11503996" cy="7669330"/>
          </a:xfrm>
          <a:custGeom>
            <a:avLst/>
            <a:gdLst/>
            <a:ahLst/>
            <a:cxnLst/>
            <a:rect l="l" t="t" r="r" b="b"/>
            <a:pathLst>
              <a:path w="11503996" h="7669330">
                <a:moveTo>
                  <a:pt x="0" y="0"/>
                </a:moveTo>
                <a:lnTo>
                  <a:pt x="11503996" y="0"/>
                </a:lnTo>
                <a:lnTo>
                  <a:pt x="11503996" y="7669330"/>
                </a:lnTo>
                <a:lnTo>
                  <a:pt x="0" y="7669330"/>
                </a:lnTo>
                <a:lnTo>
                  <a:pt x="0" y="0"/>
                </a:lnTo>
                <a:close/>
              </a:path>
            </a:pathLst>
          </a:custGeom>
          <a:blipFill>
            <a:blip r:embed="rId4"/>
            <a:stretch>
              <a:fillRect/>
            </a:stretch>
          </a:blipFill>
        </p:spPr>
      </p:sp>
      <p:grpSp>
        <p:nvGrpSpPr>
          <p:cNvPr id="5" name="Group 5"/>
          <p:cNvGrpSpPr/>
          <p:nvPr/>
        </p:nvGrpSpPr>
        <p:grpSpPr>
          <a:xfrm>
            <a:off x="496578" y="2049151"/>
            <a:ext cx="7404712" cy="6188698"/>
            <a:chOff x="0" y="0"/>
            <a:chExt cx="9872950" cy="8251597"/>
          </a:xfrm>
        </p:grpSpPr>
        <p:sp>
          <p:nvSpPr>
            <p:cNvPr id="6" name="AutoShape 6"/>
            <p:cNvSpPr/>
            <p:nvPr/>
          </p:nvSpPr>
          <p:spPr>
            <a:xfrm>
              <a:off x="0" y="0"/>
              <a:ext cx="9872950" cy="8251597"/>
            </a:xfrm>
            <a:prstGeom prst="rect">
              <a:avLst/>
            </a:prstGeom>
            <a:solidFill>
              <a:srgbClr val="FFFFFF"/>
            </a:solidFill>
          </p:spPr>
        </p:sp>
        <p:sp>
          <p:nvSpPr>
            <p:cNvPr id="7" name="TextBox 7"/>
            <p:cNvSpPr txBox="1"/>
            <p:nvPr/>
          </p:nvSpPr>
          <p:spPr>
            <a:xfrm>
              <a:off x="1184790" y="977109"/>
              <a:ext cx="7636381" cy="3093428"/>
            </a:xfrm>
            <a:prstGeom prst="rect">
              <a:avLst/>
            </a:prstGeom>
          </p:spPr>
          <p:txBody>
            <a:bodyPr lIns="0" tIns="0" rIns="0" bIns="0" rtlCol="0" anchor="t">
              <a:spAutoFit/>
            </a:bodyPr>
            <a:lstStyle/>
            <a:p>
              <a:pPr algn="just">
                <a:lnSpc>
                  <a:spcPts val="6192"/>
                </a:lnSpc>
              </a:pPr>
              <a:r>
                <a:rPr lang="en-US" sz="4914" b="1" spc="44">
                  <a:solidFill>
                    <a:srgbClr val="003060"/>
                  </a:solidFill>
                  <a:latin typeface="Montserrat Bold"/>
                  <a:ea typeface="Montserrat Bold"/>
                  <a:cs typeface="Montserrat Bold"/>
                  <a:sym typeface="Montserrat Bold"/>
                </a:rPr>
                <a:t>SEYİRCİ ROLÜNDEKİ ÇOCUKLAR</a:t>
              </a:r>
            </a:p>
          </p:txBody>
        </p:sp>
        <p:sp>
          <p:nvSpPr>
            <p:cNvPr id="8" name="TextBox 8"/>
            <p:cNvSpPr txBox="1"/>
            <p:nvPr/>
          </p:nvSpPr>
          <p:spPr>
            <a:xfrm>
              <a:off x="1184790" y="4436961"/>
              <a:ext cx="7637427" cy="2818477"/>
            </a:xfrm>
            <a:prstGeom prst="rect">
              <a:avLst/>
            </a:prstGeom>
          </p:spPr>
          <p:txBody>
            <a:bodyPr lIns="0" tIns="0" rIns="0" bIns="0" rtlCol="0" anchor="t">
              <a:spAutoFit/>
            </a:bodyPr>
            <a:lstStyle/>
            <a:p>
              <a:pPr algn="l">
                <a:lnSpc>
                  <a:spcPts val="3402"/>
                </a:lnSpc>
              </a:pPr>
              <a:r>
                <a:rPr lang="en-US" sz="2268" spc="22">
                  <a:solidFill>
                    <a:srgbClr val="003060"/>
                  </a:solidFill>
                  <a:latin typeface="Montserrat Extra-Light"/>
                  <a:ea typeface="Montserrat Extra-Light"/>
                  <a:cs typeface="Montserrat Extra-Light"/>
                  <a:sym typeface="Montserrat Extra-Light"/>
                </a:rPr>
                <a:t>ZORBALIK DURUMLARI GENELLİKLE ZORBA VE KURBANDAN DAHA FAZLASINI İÇERİR: </a:t>
              </a:r>
              <a:r>
                <a:rPr lang="en-US" sz="2268" b="1" spc="22">
                  <a:solidFill>
                    <a:srgbClr val="003060"/>
                  </a:solidFill>
                  <a:latin typeface="Montserrat Bold"/>
                  <a:ea typeface="Montserrat Bold"/>
                  <a:cs typeface="Montserrat Bold"/>
                  <a:sym typeface="Montserrat Bold"/>
                </a:rPr>
                <a:t>ZORBALIĞIN GERÇEKLEŞMESİNİ İZLEYEN VEYA DUYANLAR.</a:t>
              </a:r>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sp>
        <p:nvSpPr>
          <p:cNvPr id="3" name="TextBox 3"/>
          <p:cNvSpPr txBox="1"/>
          <p:nvPr/>
        </p:nvSpPr>
        <p:spPr>
          <a:xfrm>
            <a:off x="1476279" y="543270"/>
            <a:ext cx="15783021" cy="923330"/>
          </a:xfrm>
          <a:prstGeom prst="rect">
            <a:avLst/>
          </a:prstGeom>
        </p:spPr>
        <p:txBody>
          <a:bodyPr lIns="0" tIns="0" rIns="0" bIns="0" rtlCol="0" anchor="t">
            <a:spAutoFit/>
          </a:bodyPr>
          <a:lstStyle/>
          <a:p>
            <a:pPr algn="ctr">
              <a:lnSpc>
                <a:spcPts val="7205"/>
              </a:lnSpc>
            </a:pPr>
            <a:r>
              <a:rPr lang="en-US" sz="5500" b="1" spc="159" dirty="0" smtClean="0">
                <a:solidFill>
                  <a:srgbClr val="FFFFFF"/>
                </a:solidFill>
                <a:latin typeface="Montserrat Bold"/>
                <a:ea typeface="Montserrat Bold"/>
                <a:cs typeface="Montserrat Bold"/>
                <a:sym typeface="Montserrat Bold"/>
              </a:rPr>
              <a:t>SEY</a:t>
            </a:r>
            <a:r>
              <a:rPr lang="tr-TR" sz="5500" b="1" spc="159" dirty="0" smtClean="0">
                <a:solidFill>
                  <a:srgbClr val="FFFFFF"/>
                </a:solidFill>
                <a:latin typeface="Montserrat Bold"/>
                <a:ea typeface="Montserrat Bold"/>
                <a:cs typeface="Montserrat Bold"/>
                <a:sym typeface="Montserrat Bold"/>
              </a:rPr>
              <a:t>İ</a:t>
            </a:r>
            <a:r>
              <a:rPr lang="en-US" sz="5500" b="1" spc="159" dirty="0" smtClean="0">
                <a:solidFill>
                  <a:srgbClr val="FFFFFF"/>
                </a:solidFill>
                <a:latin typeface="Montserrat Bold"/>
                <a:ea typeface="Montserrat Bold"/>
                <a:cs typeface="Montserrat Bold"/>
                <a:sym typeface="Montserrat Bold"/>
              </a:rPr>
              <a:t>RC</a:t>
            </a:r>
            <a:r>
              <a:rPr lang="tr-TR" sz="5500" b="1" spc="159" dirty="0" smtClean="0">
                <a:solidFill>
                  <a:srgbClr val="FFFFFF"/>
                </a:solidFill>
                <a:latin typeface="Montserrat Bold"/>
                <a:ea typeface="Montserrat Bold"/>
                <a:cs typeface="Montserrat Bold"/>
                <a:sym typeface="Montserrat Bold"/>
              </a:rPr>
              <a:t>İ</a:t>
            </a:r>
            <a:r>
              <a:rPr lang="en-US" sz="5500" b="1" spc="159" dirty="0" smtClean="0">
                <a:solidFill>
                  <a:srgbClr val="FFFFFF"/>
                </a:solidFill>
                <a:latin typeface="Montserrat Bold"/>
                <a:ea typeface="Montserrat Bold"/>
                <a:cs typeface="Montserrat Bold"/>
                <a:sym typeface="Montserrat Bold"/>
              </a:rPr>
              <a:t> ROLÜNDEK</a:t>
            </a:r>
            <a:r>
              <a:rPr lang="tr-TR" sz="5500" b="1" spc="159" dirty="0" smtClean="0">
                <a:solidFill>
                  <a:srgbClr val="FFFFFF"/>
                </a:solidFill>
                <a:latin typeface="Montserrat Bold"/>
                <a:ea typeface="Montserrat Bold"/>
                <a:cs typeface="Montserrat Bold"/>
                <a:sym typeface="Montserrat Bold"/>
              </a:rPr>
              <a:t>İ</a:t>
            </a:r>
            <a:r>
              <a:rPr lang="en-US" sz="5500" b="1" spc="159" dirty="0" smtClean="0">
                <a:solidFill>
                  <a:srgbClr val="FFFFFF"/>
                </a:solidFill>
                <a:latin typeface="Montserrat Bold"/>
                <a:ea typeface="Montserrat Bold"/>
                <a:cs typeface="Montserrat Bold"/>
                <a:sym typeface="Montserrat Bold"/>
              </a:rPr>
              <a:t> </a:t>
            </a:r>
            <a:r>
              <a:rPr lang="en-US" sz="5500" b="1" spc="159" dirty="0">
                <a:solidFill>
                  <a:srgbClr val="FFFFFF"/>
                </a:solidFill>
                <a:latin typeface="Montserrat Bold"/>
                <a:ea typeface="Montserrat Bold"/>
                <a:cs typeface="Montserrat Bold"/>
                <a:sym typeface="Montserrat Bold"/>
              </a:rPr>
              <a:t>ÇOCUKLAR</a:t>
            </a:r>
          </a:p>
        </p:txBody>
      </p:sp>
      <p:sp>
        <p:nvSpPr>
          <p:cNvPr id="4" name="TextBox 4"/>
          <p:cNvSpPr txBox="1"/>
          <p:nvPr/>
        </p:nvSpPr>
        <p:spPr>
          <a:xfrm>
            <a:off x="5432071" y="3905250"/>
            <a:ext cx="3385258" cy="6526097"/>
          </a:xfrm>
          <a:prstGeom prst="rect">
            <a:avLst/>
          </a:prstGeom>
        </p:spPr>
        <p:txBody>
          <a:bodyPr lIns="0" tIns="0" rIns="0" bIns="0" rtlCol="0" anchor="t">
            <a:spAutoFit/>
          </a:bodyPr>
          <a:lstStyle/>
          <a:p>
            <a:pPr algn="ctr">
              <a:lnSpc>
                <a:spcPts val="3299"/>
              </a:lnSpc>
            </a:pPr>
            <a:r>
              <a:rPr lang="en-US" sz="2199" spc="21">
                <a:solidFill>
                  <a:srgbClr val="003060"/>
                </a:solidFill>
                <a:latin typeface="Montserrat Extra-Light"/>
                <a:ea typeface="Montserrat Extra-Light"/>
                <a:cs typeface="Montserrat Extra-Light"/>
                <a:sym typeface="Montserrat Extra-Light"/>
              </a:rPr>
              <a:t>kurbanları kendi istekleri dışında bir şeyler yapmaya zorlamak için genellikle fiziksel güç ve sözel zorbalık kullanırlar. Ayrıca, arkadaşlarını seçilen sınıf arkadaşlarına karşı döndürmek için ilişkisel zorbalık yaparlar. Bu yaşta, bazı çocuklar siber zorbalık yapmak için interneti veya cep telefonlarını kullanmaya da başlar.</a:t>
            </a:r>
          </a:p>
        </p:txBody>
      </p:sp>
      <p:sp>
        <p:nvSpPr>
          <p:cNvPr id="5" name="AutoShape 5"/>
          <p:cNvSpPr/>
          <p:nvPr/>
        </p:nvSpPr>
        <p:spPr>
          <a:xfrm>
            <a:off x="1648075" y="1794155"/>
            <a:ext cx="14991850" cy="7642057"/>
          </a:xfrm>
          <a:prstGeom prst="rect">
            <a:avLst/>
          </a:prstGeom>
          <a:solidFill>
            <a:srgbClr val="FFFFFF"/>
          </a:solidFill>
        </p:spPr>
      </p:sp>
      <p:sp>
        <p:nvSpPr>
          <p:cNvPr id="6" name="AutoShape 6"/>
          <p:cNvSpPr/>
          <p:nvPr/>
        </p:nvSpPr>
        <p:spPr>
          <a:xfrm>
            <a:off x="2147620" y="2968080"/>
            <a:ext cx="6840988" cy="5908161"/>
          </a:xfrm>
          <a:prstGeom prst="rect">
            <a:avLst/>
          </a:prstGeom>
          <a:solidFill>
            <a:srgbClr val="003060">
              <a:alpha val="9804"/>
            </a:srgbClr>
          </a:solidFill>
        </p:spPr>
      </p:sp>
      <p:sp>
        <p:nvSpPr>
          <p:cNvPr id="7" name="AutoShape 7"/>
          <p:cNvSpPr/>
          <p:nvPr/>
        </p:nvSpPr>
        <p:spPr>
          <a:xfrm>
            <a:off x="2147620" y="2224103"/>
            <a:ext cx="6840988" cy="1518087"/>
          </a:xfrm>
          <a:prstGeom prst="rect">
            <a:avLst/>
          </a:prstGeom>
          <a:solidFill>
            <a:srgbClr val="003060"/>
          </a:solidFill>
        </p:spPr>
      </p:sp>
      <p:sp>
        <p:nvSpPr>
          <p:cNvPr id="8" name="TextBox 8"/>
          <p:cNvSpPr txBox="1"/>
          <p:nvPr/>
        </p:nvSpPr>
        <p:spPr>
          <a:xfrm>
            <a:off x="2534005" y="2665865"/>
            <a:ext cx="6078349" cy="518704"/>
          </a:xfrm>
          <a:prstGeom prst="rect">
            <a:avLst/>
          </a:prstGeom>
        </p:spPr>
        <p:txBody>
          <a:bodyPr lIns="0" tIns="0" rIns="0" bIns="0" rtlCol="0" anchor="t">
            <a:spAutoFit/>
          </a:bodyPr>
          <a:lstStyle/>
          <a:p>
            <a:pPr algn="ctr">
              <a:lnSpc>
                <a:spcPts val="4360"/>
              </a:lnSpc>
            </a:pPr>
            <a:r>
              <a:rPr lang="en-US" sz="2850" b="1" spc="313" dirty="0">
                <a:solidFill>
                  <a:srgbClr val="FFFFFF"/>
                </a:solidFill>
                <a:latin typeface="Montserrat Bold"/>
                <a:ea typeface="Montserrat Bold"/>
                <a:cs typeface="Montserrat Bold"/>
                <a:sym typeface="Montserrat Bold"/>
              </a:rPr>
              <a:t>ACI VEREN </a:t>
            </a:r>
            <a:r>
              <a:rPr lang="en-US" sz="2850" b="1" spc="313" dirty="0">
                <a:solidFill>
                  <a:srgbClr val="FFFFFF"/>
                </a:solidFill>
                <a:latin typeface="Montserrat Semi-Bold"/>
                <a:ea typeface="Montserrat Semi-Bold"/>
                <a:cs typeface="Montserrat Semi-Bold"/>
                <a:sym typeface="Montserrat Semi-Bold"/>
              </a:rPr>
              <a:t>SEY</a:t>
            </a:r>
            <a:r>
              <a:rPr lang="tr-TR" sz="2850" b="1" spc="313" dirty="0">
                <a:solidFill>
                  <a:srgbClr val="FFFFFF"/>
                </a:solidFill>
                <a:latin typeface="Montserrat Semi-Bold"/>
                <a:ea typeface="Montserrat Semi-Bold"/>
                <a:cs typeface="Montserrat Semi-Bold"/>
                <a:sym typeface="Montserrat Semi-Bold"/>
              </a:rPr>
              <a:t>İ</a:t>
            </a:r>
            <a:r>
              <a:rPr lang="en-US" sz="2850" b="1" spc="313" dirty="0">
                <a:solidFill>
                  <a:srgbClr val="FFFFFF"/>
                </a:solidFill>
                <a:latin typeface="Montserrat Semi-Bold"/>
                <a:ea typeface="Montserrat Semi-Bold"/>
                <a:cs typeface="Montserrat Semi-Bold"/>
                <a:sym typeface="Montserrat Semi-Bold"/>
              </a:rPr>
              <a:t>RC</a:t>
            </a:r>
            <a:r>
              <a:rPr lang="tr-TR" sz="2850" b="1" spc="313" dirty="0">
                <a:solidFill>
                  <a:srgbClr val="FFFFFF"/>
                </a:solidFill>
                <a:latin typeface="Montserrat Semi-Bold"/>
                <a:ea typeface="Montserrat Semi-Bold"/>
                <a:cs typeface="Montserrat Semi-Bold"/>
                <a:sym typeface="Montserrat Semi-Bold"/>
              </a:rPr>
              <a:t>İ</a:t>
            </a:r>
            <a:endParaRPr lang="en-US" sz="2850" b="1" spc="313" dirty="0">
              <a:solidFill>
                <a:srgbClr val="FFFFFF"/>
              </a:solidFill>
              <a:latin typeface="Montserrat Semi-Bold"/>
              <a:ea typeface="Montserrat Semi-Bold"/>
              <a:cs typeface="Montserrat Semi-Bold"/>
              <a:sym typeface="Montserrat Semi-Bold"/>
            </a:endParaRPr>
          </a:p>
        </p:txBody>
      </p:sp>
      <p:sp>
        <p:nvSpPr>
          <p:cNvPr id="9" name="TextBox 9"/>
          <p:cNvSpPr txBox="1"/>
          <p:nvPr/>
        </p:nvSpPr>
        <p:spPr>
          <a:xfrm>
            <a:off x="2390364" y="3738982"/>
            <a:ext cx="6426965" cy="5012704"/>
          </a:xfrm>
          <a:prstGeom prst="rect">
            <a:avLst/>
          </a:prstGeom>
        </p:spPr>
        <p:txBody>
          <a:bodyPr lIns="0" tIns="0" rIns="0" bIns="0" rtlCol="0" anchor="t">
            <a:spAutoFit/>
          </a:bodyPr>
          <a:lstStyle/>
          <a:p>
            <a:pPr algn="ctr">
              <a:lnSpc>
                <a:spcPts val="3300"/>
              </a:lnSpc>
            </a:pPr>
            <a:r>
              <a:rPr lang="en-US" sz="2200" spc="22">
                <a:solidFill>
                  <a:srgbClr val="003060"/>
                </a:solidFill>
                <a:latin typeface="Montserrat Extra-Light"/>
                <a:ea typeface="Montserrat Extra-Light"/>
                <a:cs typeface="Montserrat Extra-Light"/>
                <a:sym typeface="Montserrat Extra-Light"/>
              </a:rPr>
              <a:t>Seyircilerden bir kısmı zorbayı eyleme geçmek için kışkırtır, gülerek, tezahürat yaparak veya zorbayı cesaretlendiren yorumlar yaparak zorbalığı teşvik eder. Diğer bir kısmı ise zorbalık başladıktan sonra zorbalığa katılır. Seyircilerin çoğu ise izleyerek ve hiçbir şey yapmayarak zorbalığı pasif bir şekilde kabul eder. Çoğu zaman farkında olmadan, bu seyirciler de soruna katkıda bulunur. Zorba, seyircilerin sessiz onayına ihtiyaç duyar, pasif seyirciler böyle yaparak zorbanın “gösterisine” destek olur.</a:t>
            </a:r>
          </a:p>
        </p:txBody>
      </p:sp>
      <p:sp>
        <p:nvSpPr>
          <p:cNvPr id="10" name="AutoShape 10"/>
          <p:cNvSpPr/>
          <p:nvPr/>
        </p:nvSpPr>
        <p:spPr>
          <a:xfrm>
            <a:off x="9367790" y="3229439"/>
            <a:ext cx="6777836" cy="5646802"/>
          </a:xfrm>
          <a:prstGeom prst="rect">
            <a:avLst/>
          </a:prstGeom>
          <a:solidFill>
            <a:srgbClr val="003060">
              <a:alpha val="9804"/>
            </a:srgbClr>
          </a:solidFill>
        </p:spPr>
      </p:sp>
      <p:sp>
        <p:nvSpPr>
          <p:cNvPr id="11" name="AutoShape 11"/>
          <p:cNvSpPr/>
          <p:nvPr/>
        </p:nvSpPr>
        <p:spPr>
          <a:xfrm>
            <a:off x="9367790" y="2227823"/>
            <a:ext cx="6777836" cy="1518087"/>
          </a:xfrm>
          <a:prstGeom prst="rect">
            <a:avLst/>
          </a:prstGeom>
          <a:solidFill>
            <a:srgbClr val="003060"/>
          </a:solidFill>
        </p:spPr>
      </p:sp>
      <p:sp>
        <p:nvSpPr>
          <p:cNvPr id="12" name="TextBox 12"/>
          <p:cNvSpPr txBox="1"/>
          <p:nvPr/>
        </p:nvSpPr>
        <p:spPr>
          <a:xfrm>
            <a:off x="9828066" y="2669585"/>
            <a:ext cx="6022237" cy="518704"/>
          </a:xfrm>
          <a:prstGeom prst="rect">
            <a:avLst/>
          </a:prstGeom>
        </p:spPr>
        <p:txBody>
          <a:bodyPr lIns="0" tIns="0" rIns="0" bIns="0" rtlCol="0" anchor="t">
            <a:spAutoFit/>
          </a:bodyPr>
          <a:lstStyle/>
          <a:p>
            <a:pPr algn="ctr">
              <a:lnSpc>
                <a:spcPts val="4360"/>
              </a:lnSpc>
            </a:pPr>
            <a:r>
              <a:rPr lang="en-US" sz="2850" b="1" spc="313" dirty="0">
                <a:solidFill>
                  <a:srgbClr val="FFFFFF"/>
                </a:solidFill>
                <a:latin typeface="Montserrat Semi-Bold"/>
                <a:ea typeface="Montserrat Semi-Bold"/>
                <a:cs typeface="Montserrat Semi-Bold"/>
                <a:sym typeface="Montserrat Semi-Bold"/>
              </a:rPr>
              <a:t>YARDIMSEVER </a:t>
            </a:r>
            <a:r>
              <a:rPr lang="en-US" sz="2850" b="1" spc="313" dirty="0" smtClean="0">
                <a:solidFill>
                  <a:srgbClr val="FFFFFF"/>
                </a:solidFill>
                <a:latin typeface="Montserrat Semi-Bold"/>
                <a:ea typeface="Montserrat Semi-Bold"/>
                <a:cs typeface="Montserrat Semi-Bold"/>
                <a:sym typeface="Montserrat Semi-Bold"/>
              </a:rPr>
              <a:t>SEY</a:t>
            </a:r>
            <a:r>
              <a:rPr lang="tr-TR" sz="2850" b="1" spc="313" dirty="0" smtClean="0">
                <a:solidFill>
                  <a:srgbClr val="FFFFFF"/>
                </a:solidFill>
                <a:latin typeface="Montserrat Semi-Bold"/>
                <a:ea typeface="Montserrat Semi-Bold"/>
                <a:cs typeface="Montserrat Semi-Bold"/>
                <a:sym typeface="Montserrat Semi-Bold"/>
              </a:rPr>
              <a:t>İ</a:t>
            </a:r>
            <a:r>
              <a:rPr lang="en-US" sz="2850" b="1" spc="313" dirty="0" smtClean="0">
                <a:solidFill>
                  <a:srgbClr val="FFFFFF"/>
                </a:solidFill>
                <a:latin typeface="Montserrat Semi-Bold"/>
                <a:ea typeface="Montserrat Semi-Bold"/>
                <a:cs typeface="Montserrat Semi-Bold"/>
                <a:sym typeface="Montserrat Semi-Bold"/>
              </a:rPr>
              <a:t>RC</a:t>
            </a:r>
            <a:r>
              <a:rPr lang="tr-TR" sz="2850" b="1" spc="313" dirty="0" smtClean="0">
                <a:solidFill>
                  <a:srgbClr val="FFFFFF"/>
                </a:solidFill>
                <a:latin typeface="Montserrat Semi-Bold"/>
                <a:ea typeface="Montserrat Semi-Bold"/>
                <a:cs typeface="Montserrat Semi-Bold"/>
                <a:sym typeface="Montserrat Semi-Bold"/>
              </a:rPr>
              <a:t>İ</a:t>
            </a:r>
            <a:endParaRPr lang="en-US" sz="2850" b="1" spc="313" dirty="0">
              <a:solidFill>
                <a:srgbClr val="FFFFFF"/>
              </a:solidFill>
              <a:latin typeface="Montserrat Semi-Bold"/>
              <a:ea typeface="Montserrat Semi-Bold"/>
              <a:cs typeface="Montserrat Semi-Bold"/>
              <a:sym typeface="Montserrat Semi-Bold"/>
            </a:endParaRPr>
          </a:p>
        </p:txBody>
      </p:sp>
      <p:sp>
        <p:nvSpPr>
          <p:cNvPr id="13" name="TextBox 13"/>
          <p:cNvSpPr txBox="1"/>
          <p:nvPr/>
        </p:nvSpPr>
        <p:spPr>
          <a:xfrm>
            <a:off x="9954369" y="4010918"/>
            <a:ext cx="5895934" cy="4478357"/>
          </a:xfrm>
          <a:prstGeom prst="rect">
            <a:avLst/>
          </a:prstGeom>
        </p:spPr>
        <p:txBody>
          <a:bodyPr lIns="0" tIns="0" rIns="0" bIns="0" rtlCol="0" anchor="t">
            <a:spAutoFit/>
          </a:bodyPr>
          <a:lstStyle/>
          <a:p>
            <a:pPr algn="ctr">
              <a:lnSpc>
                <a:spcPts val="3299"/>
              </a:lnSpc>
            </a:pPr>
            <a:r>
              <a:rPr lang="en-US" sz="2199" spc="21">
                <a:solidFill>
                  <a:srgbClr val="003060"/>
                </a:solidFill>
                <a:latin typeface="Montserrat Extra-Light"/>
                <a:ea typeface="Montserrat Extra-Light"/>
                <a:cs typeface="Montserrat Extra-Light"/>
                <a:sym typeface="Montserrat Extra-Light"/>
              </a:rPr>
              <a:t>Seyirciler ayrıca zorbalığı önlemede veya durdurmada kilit bir rol oynama gücüne sahiptir. </a:t>
            </a:r>
          </a:p>
          <a:p>
            <a:pPr algn="ctr">
              <a:lnSpc>
                <a:spcPts val="3299"/>
              </a:lnSpc>
            </a:pPr>
            <a:r>
              <a:rPr lang="en-US" sz="2199" spc="21">
                <a:solidFill>
                  <a:srgbClr val="003060"/>
                </a:solidFill>
                <a:latin typeface="Montserrat Extra-Light"/>
                <a:ea typeface="Montserrat Extra-Light"/>
                <a:cs typeface="Montserrat Extra-Light"/>
                <a:sym typeface="Montserrat Extra-Light"/>
              </a:rPr>
              <a:t>Zorbayı caydırarak, mağduru savunarak veya taraflardan birini ortamdan uzaklaştırarak doğrudan müdahale eder, akranlardan destek toplayarak veya zorbalığı yetişkinlere bildirerek yardım alır.</a:t>
            </a:r>
          </a:p>
          <a:p>
            <a:pPr algn="ctr">
              <a:lnSpc>
                <a:spcPts val="3299"/>
              </a:lnSpc>
            </a:pPr>
            <a:r>
              <a:rPr lang="en-US" sz="2199" spc="21">
                <a:solidFill>
                  <a:srgbClr val="003060"/>
                </a:solidFill>
                <a:latin typeface="Montserrat Extra-Light"/>
                <a:ea typeface="Montserrat Extra-Light"/>
                <a:cs typeface="Montserrat Extra-Light"/>
                <a:sym typeface="Montserrat Extra-Light"/>
              </a:rPr>
              <a:t>Yardımsever seyircilerin zorbalığa karşı olan tutumları zorbanın güç gösterisine son verir.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 b="-8333"/>
            </a:stretch>
          </a:blipFill>
        </p:spPr>
      </p:sp>
      <p:sp>
        <p:nvSpPr>
          <p:cNvPr id="3" name="AutoShape 3"/>
          <p:cNvSpPr/>
          <p:nvPr/>
        </p:nvSpPr>
        <p:spPr>
          <a:xfrm>
            <a:off x="-381000" y="4114800"/>
            <a:ext cx="19050000" cy="2057400"/>
          </a:xfrm>
          <a:prstGeom prst="rect">
            <a:avLst/>
          </a:prstGeom>
          <a:solidFill>
            <a:srgbClr val="003060"/>
          </a:solidFill>
        </p:spPr>
      </p:sp>
      <p:sp>
        <p:nvSpPr>
          <p:cNvPr id="4" name="TextBox 4"/>
          <p:cNvSpPr txBox="1"/>
          <p:nvPr/>
        </p:nvSpPr>
        <p:spPr>
          <a:xfrm>
            <a:off x="1053313" y="4347628"/>
            <a:ext cx="16181375" cy="1544120"/>
          </a:xfrm>
          <a:prstGeom prst="rect">
            <a:avLst/>
          </a:prstGeom>
        </p:spPr>
        <p:txBody>
          <a:bodyPr lIns="0" tIns="0" rIns="0" bIns="0" rtlCol="0" anchor="t">
            <a:spAutoFit/>
          </a:bodyPr>
          <a:lstStyle/>
          <a:p>
            <a:pPr algn="ctr">
              <a:lnSpc>
                <a:spcPts val="6157"/>
              </a:lnSpc>
            </a:pPr>
            <a:r>
              <a:rPr lang="en-US" sz="4700" b="1" spc="136" dirty="0" smtClean="0">
                <a:solidFill>
                  <a:srgbClr val="FFFFFF"/>
                </a:solidFill>
                <a:latin typeface="Montserrat Bold"/>
                <a:ea typeface="Montserrat Bold"/>
                <a:cs typeface="Montserrat Bold"/>
                <a:sym typeface="Montserrat Bold"/>
              </a:rPr>
              <a:t>SEY</a:t>
            </a:r>
            <a:r>
              <a:rPr lang="tr-TR" sz="4700" b="1" spc="136" dirty="0" smtClean="0">
                <a:solidFill>
                  <a:srgbClr val="FFFFFF"/>
                </a:solidFill>
                <a:latin typeface="Montserrat Bold"/>
                <a:ea typeface="Montserrat Bold"/>
                <a:cs typeface="Montserrat Bold"/>
                <a:sym typeface="Montserrat Bold"/>
              </a:rPr>
              <a:t>İ</a:t>
            </a:r>
            <a:r>
              <a:rPr lang="en-US" sz="4700" b="1" spc="136" dirty="0" smtClean="0">
                <a:solidFill>
                  <a:srgbClr val="FFFFFF"/>
                </a:solidFill>
                <a:latin typeface="Montserrat Bold"/>
                <a:ea typeface="Montserrat Bold"/>
                <a:cs typeface="Montserrat Bold"/>
                <a:sym typeface="Montserrat Bold"/>
              </a:rPr>
              <a:t>RC</a:t>
            </a:r>
            <a:r>
              <a:rPr lang="tr-TR" sz="4700" b="1" spc="136" dirty="0" smtClean="0">
                <a:solidFill>
                  <a:srgbClr val="FFFFFF"/>
                </a:solidFill>
                <a:latin typeface="Montserrat Bold"/>
                <a:ea typeface="Montserrat Bold"/>
                <a:cs typeface="Montserrat Bold"/>
                <a:sym typeface="Montserrat Bold"/>
              </a:rPr>
              <a:t>İ</a:t>
            </a:r>
            <a:r>
              <a:rPr lang="en-US" sz="4700" b="1" spc="136" dirty="0" smtClean="0">
                <a:solidFill>
                  <a:srgbClr val="FFFFFF"/>
                </a:solidFill>
                <a:latin typeface="Montserrat Bold"/>
                <a:ea typeface="Montserrat Bold"/>
                <a:cs typeface="Montserrat Bold"/>
                <a:sym typeface="Montserrat Bold"/>
              </a:rPr>
              <a:t>LER, ÖYLE OLMADIĞINI DÜŞÜNSELER DE, TAMAMEN TARAFSIZ KALAMAZLAR.</a:t>
            </a:r>
            <a:endParaRPr lang="en-US" sz="4700" b="1" spc="136" dirty="0">
              <a:solidFill>
                <a:srgbClr val="FFFFFF"/>
              </a:solidFill>
              <a:latin typeface="Montserrat Bold"/>
              <a:ea typeface="Montserrat Bold"/>
              <a:cs typeface="Montserrat Bold"/>
              <a:sym typeface="Montserrat Bold"/>
            </a:endParaRP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sp>
      <p:sp>
        <p:nvSpPr>
          <p:cNvPr id="3" name="AutoShape 3"/>
          <p:cNvSpPr/>
          <p:nvPr/>
        </p:nvSpPr>
        <p:spPr>
          <a:xfrm>
            <a:off x="1441831" y="616277"/>
            <a:ext cx="15557398" cy="1196720"/>
          </a:xfrm>
          <a:prstGeom prst="rect">
            <a:avLst/>
          </a:prstGeom>
          <a:solidFill>
            <a:srgbClr val="003060"/>
          </a:solidFill>
        </p:spPr>
      </p:sp>
      <p:sp>
        <p:nvSpPr>
          <p:cNvPr id="4" name="AutoShape 4"/>
          <p:cNvSpPr/>
          <p:nvPr/>
        </p:nvSpPr>
        <p:spPr>
          <a:xfrm>
            <a:off x="0" y="2210132"/>
            <a:ext cx="18288000" cy="8076868"/>
          </a:xfrm>
          <a:prstGeom prst="rect">
            <a:avLst/>
          </a:prstGeom>
          <a:solidFill>
            <a:srgbClr val="FFFFFF"/>
          </a:solidFill>
        </p:spPr>
      </p:sp>
      <p:grpSp>
        <p:nvGrpSpPr>
          <p:cNvPr id="5" name="Group 5"/>
          <p:cNvGrpSpPr/>
          <p:nvPr/>
        </p:nvGrpSpPr>
        <p:grpSpPr>
          <a:xfrm>
            <a:off x="3050355" y="3117105"/>
            <a:ext cx="1830665" cy="2289910"/>
            <a:chOff x="0" y="0"/>
            <a:chExt cx="2440886" cy="3053214"/>
          </a:xfrm>
        </p:grpSpPr>
        <p:sp>
          <p:nvSpPr>
            <p:cNvPr id="6" name="Freeform 6"/>
            <p:cNvSpPr/>
            <p:nvPr/>
          </p:nvSpPr>
          <p:spPr>
            <a:xfrm>
              <a:off x="0" y="0"/>
              <a:ext cx="2440886" cy="2437835"/>
            </a:xfrm>
            <a:custGeom>
              <a:avLst/>
              <a:gdLst/>
              <a:ahLst/>
              <a:cxnLst/>
              <a:rect l="l" t="t" r="r" b="b"/>
              <a:pathLst>
                <a:path w="2440886" h="2437835">
                  <a:moveTo>
                    <a:pt x="0" y="0"/>
                  </a:moveTo>
                  <a:lnTo>
                    <a:pt x="2440886" y="0"/>
                  </a:lnTo>
                  <a:lnTo>
                    <a:pt x="2440886" y="2437835"/>
                  </a:lnTo>
                  <a:lnTo>
                    <a:pt x="0" y="24378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213392" y="2357889"/>
              <a:ext cx="2019372"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Koridor</a:t>
              </a:r>
            </a:p>
          </p:txBody>
        </p:sp>
      </p:grpSp>
      <p:grpSp>
        <p:nvGrpSpPr>
          <p:cNvPr id="8" name="Group 8"/>
          <p:cNvGrpSpPr/>
          <p:nvPr/>
        </p:nvGrpSpPr>
        <p:grpSpPr>
          <a:xfrm>
            <a:off x="594052" y="6410040"/>
            <a:ext cx="1970167" cy="2752000"/>
            <a:chOff x="0" y="0"/>
            <a:chExt cx="2626889" cy="3669334"/>
          </a:xfrm>
        </p:grpSpPr>
        <p:sp>
          <p:nvSpPr>
            <p:cNvPr id="9" name="Freeform 9"/>
            <p:cNvSpPr/>
            <p:nvPr/>
          </p:nvSpPr>
          <p:spPr>
            <a:xfrm>
              <a:off x="0" y="0"/>
              <a:ext cx="2626889" cy="3139708"/>
            </a:xfrm>
            <a:custGeom>
              <a:avLst/>
              <a:gdLst/>
              <a:ahLst/>
              <a:cxnLst/>
              <a:rect l="l" t="t" r="r" b="b"/>
              <a:pathLst>
                <a:path w="2626889" h="3139708">
                  <a:moveTo>
                    <a:pt x="0" y="0"/>
                  </a:moveTo>
                  <a:lnTo>
                    <a:pt x="2626889" y="0"/>
                  </a:lnTo>
                  <a:lnTo>
                    <a:pt x="2626889" y="3139708"/>
                  </a:lnTo>
                  <a:lnTo>
                    <a:pt x="0" y="31397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80590" y="2974009"/>
              <a:ext cx="2180467"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Asansör</a:t>
              </a:r>
            </a:p>
          </p:txBody>
        </p:sp>
      </p:grpSp>
      <p:grpSp>
        <p:nvGrpSpPr>
          <p:cNvPr id="11" name="Group 11"/>
          <p:cNvGrpSpPr/>
          <p:nvPr/>
        </p:nvGrpSpPr>
        <p:grpSpPr>
          <a:xfrm>
            <a:off x="9069436" y="3097933"/>
            <a:ext cx="2517766" cy="2309082"/>
            <a:chOff x="0" y="0"/>
            <a:chExt cx="3357021" cy="3078776"/>
          </a:xfrm>
        </p:grpSpPr>
        <p:sp>
          <p:nvSpPr>
            <p:cNvPr id="12" name="Freeform 12"/>
            <p:cNvSpPr/>
            <p:nvPr/>
          </p:nvSpPr>
          <p:spPr>
            <a:xfrm>
              <a:off x="0" y="0"/>
              <a:ext cx="3344764" cy="2149011"/>
            </a:xfrm>
            <a:custGeom>
              <a:avLst/>
              <a:gdLst/>
              <a:ahLst/>
              <a:cxnLst/>
              <a:rect l="l" t="t" r="r" b="b"/>
              <a:pathLst>
                <a:path w="3344764" h="2149011">
                  <a:moveTo>
                    <a:pt x="0" y="0"/>
                  </a:moveTo>
                  <a:lnTo>
                    <a:pt x="3344764" y="0"/>
                  </a:lnTo>
                  <a:lnTo>
                    <a:pt x="3344764" y="2149011"/>
                  </a:lnTo>
                  <a:lnTo>
                    <a:pt x="0" y="21490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0" y="2383452"/>
              <a:ext cx="3357021"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Oyun Sahası</a:t>
              </a:r>
            </a:p>
          </p:txBody>
        </p:sp>
      </p:grpSp>
      <p:grpSp>
        <p:nvGrpSpPr>
          <p:cNvPr id="14" name="Group 14"/>
          <p:cNvGrpSpPr/>
          <p:nvPr/>
        </p:nvGrpSpPr>
        <p:grpSpPr>
          <a:xfrm>
            <a:off x="8617327" y="7350653"/>
            <a:ext cx="3562404" cy="1692701"/>
            <a:chOff x="0" y="0"/>
            <a:chExt cx="4749872" cy="2256935"/>
          </a:xfrm>
        </p:grpSpPr>
        <p:sp>
          <p:nvSpPr>
            <p:cNvPr id="15" name="Freeform 15"/>
            <p:cNvSpPr/>
            <p:nvPr/>
          </p:nvSpPr>
          <p:spPr>
            <a:xfrm>
              <a:off x="553020" y="0"/>
              <a:ext cx="3643831" cy="1507635"/>
            </a:xfrm>
            <a:custGeom>
              <a:avLst/>
              <a:gdLst/>
              <a:ahLst/>
              <a:cxnLst/>
              <a:rect l="l" t="t" r="r" b="b"/>
              <a:pathLst>
                <a:path w="3643831" h="1507635">
                  <a:moveTo>
                    <a:pt x="0" y="0"/>
                  </a:moveTo>
                  <a:lnTo>
                    <a:pt x="3643832" y="0"/>
                  </a:lnTo>
                  <a:lnTo>
                    <a:pt x="3643832" y="1507635"/>
                  </a:lnTo>
                  <a:lnTo>
                    <a:pt x="0" y="15076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w="38100" cap="sq">
              <a:solidFill>
                <a:srgbClr val="003060"/>
              </a:solidFill>
              <a:prstDash val="solid"/>
              <a:miter/>
            </a:ln>
          </p:spPr>
        </p:sp>
        <p:sp>
          <p:nvSpPr>
            <p:cNvPr id="16" name="TextBox 16"/>
            <p:cNvSpPr txBox="1"/>
            <p:nvPr/>
          </p:nvSpPr>
          <p:spPr>
            <a:xfrm>
              <a:off x="0" y="1561610"/>
              <a:ext cx="4749872"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Yangın Merdiveni</a:t>
              </a:r>
            </a:p>
          </p:txBody>
        </p:sp>
      </p:grpSp>
      <p:grpSp>
        <p:nvGrpSpPr>
          <p:cNvPr id="17" name="Group 17"/>
          <p:cNvGrpSpPr/>
          <p:nvPr/>
        </p:nvGrpSpPr>
        <p:grpSpPr>
          <a:xfrm>
            <a:off x="718712" y="3183357"/>
            <a:ext cx="1571721" cy="2223658"/>
            <a:chOff x="0" y="0"/>
            <a:chExt cx="2095628" cy="2964877"/>
          </a:xfrm>
        </p:grpSpPr>
        <p:sp>
          <p:nvSpPr>
            <p:cNvPr id="18" name="Freeform 18"/>
            <p:cNvSpPr/>
            <p:nvPr/>
          </p:nvSpPr>
          <p:spPr>
            <a:xfrm>
              <a:off x="0" y="0"/>
              <a:ext cx="2095628" cy="2244313"/>
            </a:xfrm>
            <a:custGeom>
              <a:avLst/>
              <a:gdLst/>
              <a:ahLst/>
              <a:cxnLst/>
              <a:rect l="l" t="t" r="r" b="b"/>
              <a:pathLst>
                <a:path w="2095628" h="2244313">
                  <a:moveTo>
                    <a:pt x="0" y="0"/>
                  </a:moveTo>
                  <a:lnTo>
                    <a:pt x="2095628" y="0"/>
                  </a:lnTo>
                  <a:lnTo>
                    <a:pt x="2095628" y="2244313"/>
                  </a:lnTo>
                  <a:lnTo>
                    <a:pt x="0" y="22443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TextBox 19"/>
            <p:cNvSpPr txBox="1"/>
            <p:nvPr/>
          </p:nvSpPr>
          <p:spPr>
            <a:xfrm>
              <a:off x="446278" y="2269552"/>
              <a:ext cx="1203072"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Sınıf</a:t>
              </a:r>
            </a:p>
          </p:txBody>
        </p:sp>
      </p:grpSp>
      <p:grpSp>
        <p:nvGrpSpPr>
          <p:cNvPr id="20" name="Group 20"/>
          <p:cNvGrpSpPr/>
          <p:nvPr/>
        </p:nvGrpSpPr>
        <p:grpSpPr>
          <a:xfrm>
            <a:off x="12209431" y="3019646"/>
            <a:ext cx="2476119" cy="2387369"/>
            <a:chOff x="0" y="0"/>
            <a:chExt cx="3301493" cy="3183159"/>
          </a:xfrm>
        </p:grpSpPr>
        <p:sp>
          <p:nvSpPr>
            <p:cNvPr id="21" name="Freeform 21"/>
            <p:cNvSpPr/>
            <p:nvPr/>
          </p:nvSpPr>
          <p:spPr>
            <a:xfrm>
              <a:off x="405544" y="0"/>
              <a:ext cx="2490405" cy="2408901"/>
            </a:xfrm>
            <a:custGeom>
              <a:avLst/>
              <a:gdLst/>
              <a:ahLst/>
              <a:cxnLst/>
              <a:rect l="l" t="t" r="r" b="b"/>
              <a:pathLst>
                <a:path w="2490405" h="2408901">
                  <a:moveTo>
                    <a:pt x="0" y="0"/>
                  </a:moveTo>
                  <a:lnTo>
                    <a:pt x="2490405" y="0"/>
                  </a:lnTo>
                  <a:lnTo>
                    <a:pt x="2490405" y="2408901"/>
                  </a:lnTo>
                  <a:lnTo>
                    <a:pt x="0" y="240890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TextBox 22"/>
            <p:cNvSpPr txBox="1"/>
            <p:nvPr/>
          </p:nvSpPr>
          <p:spPr>
            <a:xfrm>
              <a:off x="0" y="2487834"/>
              <a:ext cx="3301493"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Okul Servisi</a:t>
              </a:r>
            </a:p>
          </p:txBody>
        </p:sp>
      </p:grpSp>
      <p:grpSp>
        <p:nvGrpSpPr>
          <p:cNvPr id="23" name="Group 23"/>
          <p:cNvGrpSpPr/>
          <p:nvPr/>
        </p:nvGrpSpPr>
        <p:grpSpPr>
          <a:xfrm>
            <a:off x="5252494" y="3117105"/>
            <a:ext cx="3277334" cy="2289910"/>
            <a:chOff x="0" y="0"/>
            <a:chExt cx="4369779" cy="3053214"/>
          </a:xfrm>
        </p:grpSpPr>
        <p:sp>
          <p:nvSpPr>
            <p:cNvPr id="24" name="Freeform 24"/>
            <p:cNvSpPr/>
            <p:nvPr/>
          </p:nvSpPr>
          <p:spPr>
            <a:xfrm>
              <a:off x="1110384" y="0"/>
              <a:ext cx="2149011" cy="2149011"/>
            </a:xfrm>
            <a:custGeom>
              <a:avLst/>
              <a:gdLst/>
              <a:ahLst/>
              <a:cxnLst/>
              <a:rect l="l" t="t" r="r" b="b"/>
              <a:pathLst>
                <a:path w="2149011" h="2149011">
                  <a:moveTo>
                    <a:pt x="0" y="0"/>
                  </a:moveTo>
                  <a:lnTo>
                    <a:pt x="2149011" y="0"/>
                  </a:lnTo>
                  <a:lnTo>
                    <a:pt x="2149011" y="2149011"/>
                  </a:lnTo>
                  <a:lnTo>
                    <a:pt x="0" y="214901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TextBox 25"/>
            <p:cNvSpPr txBox="1"/>
            <p:nvPr/>
          </p:nvSpPr>
          <p:spPr>
            <a:xfrm>
              <a:off x="0" y="2357889"/>
              <a:ext cx="4369779"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Okul Giriş/Çıkışı</a:t>
              </a:r>
            </a:p>
          </p:txBody>
        </p:sp>
      </p:grpSp>
      <p:grpSp>
        <p:nvGrpSpPr>
          <p:cNvPr id="26" name="Group 26"/>
          <p:cNvGrpSpPr/>
          <p:nvPr/>
        </p:nvGrpSpPr>
        <p:grpSpPr>
          <a:xfrm>
            <a:off x="15307779" y="2976262"/>
            <a:ext cx="2181225" cy="2430753"/>
            <a:chOff x="0" y="0"/>
            <a:chExt cx="2908300" cy="3241004"/>
          </a:xfrm>
        </p:grpSpPr>
        <p:sp>
          <p:nvSpPr>
            <p:cNvPr id="27" name="Freeform 27"/>
            <p:cNvSpPr/>
            <p:nvPr/>
          </p:nvSpPr>
          <p:spPr>
            <a:xfrm>
              <a:off x="198583" y="0"/>
              <a:ext cx="2511134" cy="2473467"/>
            </a:xfrm>
            <a:custGeom>
              <a:avLst/>
              <a:gdLst/>
              <a:ahLst/>
              <a:cxnLst/>
              <a:rect l="l" t="t" r="r" b="b"/>
              <a:pathLst>
                <a:path w="2511134" h="2473467">
                  <a:moveTo>
                    <a:pt x="0" y="0"/>
                  </a:moveTo>
                  <a:lnTo>
                    <a:pt x="2511134" y="0"/>
                  </a:lnTo>
                  <a:lnTo>
                    <a:pt x="2511134" y="2473467"/>
                  </a:lnTo>
                  <a:lnTo>
                    <a:pt x="0" y="247346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8" name="TextBox 28"/>
            <p:cNvSpPr txBox="1"/>
            <p:nvPr/>
          </p:nvSpPr>
          <p:spPr>
            <a:xfrm>
              <a:off x="0" y="2545679"/>
              <a:ext cx="2908300"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Yatakhane</a:t>
              </a:r>
            </a:p>
          </p:txBody>
        </p:sp>
      </p:grpSp>
      <p:grpSp>
        <p:nvGrpSpPr>
          <p:cNvPr id="29" name="Group 29"/>
          <p:cNvGrpSpPr/>
          <p:nvPr/>
        </p:nvGrpSpPr>
        <p:grpSpPr>
          <a:xfrm>
            <a:off x="12209431" y="6939526"/>
            <a:ext cx="2748184" cy="2103828"/>
            <a:chOff x="0" y="0"/>
            <a:chExt cx="3664245" cy="2805104"/>
          </a:xfrm>
        </p:grpSpPr>
        <p:sp>
          <p:nvSpPr>
            <p:cNvPr id="30" name="Freeform 30"/>
            <p:cNvSpPr/>
            <p:nvPr/>
          </p:nvSpPr>
          <p:spPr>
            <a:xfrm>
              <a:off x="742437" y="0"/>
              <a:ext cx="2283153" cy="2211805"/>
            </a:xfrm>
            <a:custGeom>
              <a:avLst/>
              <a:gdLst/>
              <a:ahLst/>
              <a:cxnLst/>
              <a:rect l="l" t="t" r="r" b="b"/>
              <a:pathLst>
                <a:path w="2283153" h="2211805">
                  <a:moveTo>
                    <a:pt x="0" y="0"/>
                  </a:moveTo>
                  <a:lnTo>
                    <a:pt x="2283153" y="0"/>
                  </a:lnTo>
                  <a:lnTo>
                    <a:pt x="2283153" y="2211805"/>
                  </a:lnTo>
                  <a:lnTo>
                    <a:pt x="0" y="22118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1" name="TextBox 31"/>
            <p:cNvSpPr txBox="1"/>
            <p:nvPr/>
          </p:nvSpPr>
          <p:spPr>
            <a:xfrm>
              <a:off x="0" y="2109779"/>
              <a:ext cx="3664245"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Kantin</a:t>
              </a:r>
            </a:p>
          </p:txBody>
        </p:sp>
      </p:grpSp>
      <p:grpSp>
        <p:nvGrpSpPr>
          <p:cNvPr id="32" name="Group 32"/>
          <p:cNvGrpSpPr/>
          <p:nvPr/>
        </p:nvGrpSpPr>
        <p:grpSpPr>
          <a:xfrm>
            <a:off x="2955780" y="6711940"/>
            <a:ext cx="2650236" cy="2341201"/>
            <a:chOff x="0" y="0"/>
            <a:chExt cx="3533648" cy="3121602"/>
          </a:xfrm>
        </p:grpSpPr>
        <p:sp>
          <p:nvSpPr>
            <p:cNvPr id="33" name="Freeform 33"/>
            <p:cNvSpPr/>
            <p:nvPr/>
          </p:nvSpPr>
          <p:spPr>
            <a:xfrm>
              <a:off x="719010" y="0"/>
              <a:ext cx="2298700" cy="2298700"/>
            </a:xfrm>
            <a:custGeom>
              <a:avLst/>
              <a:gdLst/>
              <a:ahLst/>
              <a:cxnLst/>
              <a:rect l="l" t="t" r="r" b="b"/>
              <a:pathLst>
                <a:path w="2298700" h="2298700">
                  <a:moveTo>
                    <a:pt x="0" y="0"/>
                  </a:moveTo>
                  <a:lnTo>
                    <a:pt x="2298700" y="0"/>
                  </a:lnTo>
                  <a:lnTo>
                    <a:pt x="2298700" y="2298700"/>
                  </a:lnTo>
                  <a:lnTo>
                    <a:pt x="0" y="22987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4" name="TextBox 34"/>
            <p:cNvSpPr txBox="1"/>
            <p:nvPr/>
          </p:nvSpPr>
          <p:spPr>
            <a:xfrm>
              <a:off x="0" y="2426277"/>
              <a:ext cx="3533648"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Laboratuvar</a:t>
              </a:r>
            </a:p>
          </p:txBody>
        </p:sp>
      </p:grpSp>
      <p:grpSp>
        <p:nvGrpSpPr>
          <p:cNvPr id="35" name="Group 35"/>
          <p:cNvGrpSpPr/>
          <p:nvPr/>
        </p:nvGrpSpPr>
        <p:grpSpPr>
          <a:xfrm>
            <a:off x="15166040" y="6523974"/>
            <a:ext cx="2675483" cy="2519380"/>
            <a:chOff x="0" y="0"/>
            <a:chExt cx="3567311" cy="3359173"/>
          </a:xfrm>
        </p:grpSpPr>
        <p:sp>
          <p:nvSpPr>
            <p:cNvPr id="36" name="Freeform 36"/>
            <p:cNvSpPr/>
            <p:nvPr/>
          </p:nvSpPr>
          <p:spPr>
            <a:xfrm>
              <a:off x="0" y="0"/>
              <a:ext cx="3066496" cy="2671684"/>
            </a:xfrm>
            <a:custGeom>
              <a:avLst/>
              <a:gdLst/>
              <a:ahLst/>
              <a:cxnLst/>
              <a:rect l="l" t="t" r="r" b="b"/>
              <a:pathLst>
                <a:path w="3066496" h="2671684">
                  <a:moveTo>
                    <a:pt x="0" y="0"/>
                  </a:moveTo>
                  <a:lnTo>
                    <a:pt x="3066496" y="0"/>
                  </a:lnTo>
                  <a:lnTo>
                    <a:pt x="3066496" y="2671684"/>
                  </a:lnTo>
                  <a:lnTo>
                    <a:pt x="0" y="267168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7" name="TextBox 37"/>
            <p:cNvSpPr txBox="1"/>
            <p:nvPr/>
          </p:nvSpPr>
          <p:spPr>
            <a:xfrm>
              <a:off x="0" y="2663848"/>
              <a:ext cx="3567311"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Okul Bahçesi</a:t>
              </a:r>
            </a:p>
          </p:txBody>
        </p:sp>
      </p:grpSp>
      <p:grpSp>
        <p:nvGrpSpPr>
          <p:cNvPr id="38" name="Group 38"/>
          <p:cNvGrpSpPr/>
          <p:nvPr/>
        </p:nvGrpSpPr>
        <p:grpSpPr>
          <a:xfrm>
            <a:off x="6259669" y="6711940"/>
            <a:ext cx="1704006" cy="2341201"/>
            <a:chOff x="0" y="0"/>
            <a:chExt cx="2272007" cy="3121602"/>
          </a:xfrm>
        </p:grpSpPr>
        <p:sp>
          <p:nvSpPr>
            <p:cNvPr id="39" name="Freeform 39"/>
            <p:cNvSpPr/>
            <p:nvPr/>
          </p:nvSpPr>
          <p:spPr>
            <a:xfrm>
              <a:off x="0" y="0"/>
              <a:ext cx="2272007" cy="2272007"/>
            </a:xfrm>
            <a:custGeom>
              <a:avLst/>
              <a:gdLst/>
              <a:ahLst/>
              <a:cxnLst/>
              <a:rect l="l" t="t" r="r" b="b"/>
              <a:pathLst>
                <a:path w="2272007" h="2272007">
                  <a:moveTo>
                    <a:pt x="0" y="0"/>
                  </a:moveTo>
                  <a:lnTo>
                    <a:pt x="2272007" y="0"/>
                  </a:lnTo>
                  <a:lnTo>
                    <a:pt x="2272007" y="2272007"/>
                  </a:lnTo>
                  <a:lnTo>
                    <a:pt x="0" y="227200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0" name="TextBox 40"/>
            <p:cNvSpPr txBox="1"/>
            <p:nvPr/>
          </p:nvSpPr>
          <p:spPr>
            <a:xfrm>
              <a:off x="130918" y="2426277"/>
              <a:ext cx="2010172" cy="695325"/>
            </a:xfrm>
            <a:prstGeom prst="rect">
              <a:avLst/>
            </a:prstGeom>
          </p:spPr>
          <p:txBody>
            <a:bodyPr lIns="0" tIns="0" rIns="0" bIns="0" rtlCol="0" anchor="t">
              <a:spAutoFit/>
            </a:bodyPr>
            <a:lstStyle/>
            <a:p>
              <a:pPr algn="ctr">
                <a:lnSpc>
                  <a:spcPts val="4500"/>
                </a:lnSpc>
              </a:pPr>
              <a:r>
                <a:rPr lang="en-US" sz="3000" b="1" spc="30">
                  <a:solidFill>
                    <a:srgbClr val="003060"/>
                  </a:solidFill>
                  <a:latin typeface="Montserrat Bold"/>
                  <a:ea typeface="Montserrat Bold"/>
                  <a:cs typeface="Montserrat Bold"/>
                  <a:sym typeface="Montserrat Bold"/>
                </a:rPr>
                <a:t>Tuvalet</a:t>
              </a:r>
            </a:p>
          </p:txBody>
        </p:sp>
      </p:grpSp>
      <p:sp>
        <p:nvSpPr>
          <p:cNvPr id="41" name="TextBox 41"/>
          <p:cNvSpPr txBox="1"/>
          <p:nvPr/>
        </p:nvSpPr>
        <p:spPr>
          <a:xfrm>
            <a:off x="1742888" y="684307"/>
            <a:ext cx="14842000" cy="935355"/>
          </a:xfrm>
          <a:prstGeom prst="rect">
            <a:avLst/>
          </a:prstGeom>
        </p:spPr>
        <p:txBody>
          <a:bodyPr lIns="0" tIns="0" rIns="0" bIns="0" rtlCol="0" anchor="t">
            <a:spAutoFit/>
          </a:bodyPr>
          <a:lstStyle/>
          <a:p>
            <a:pPr algn="ctr">
              <a:lnSpc>
                <a:spcPts val="7560"/>
              </a:lnSpc>
            </a:pPr>
            <a:r>
              <a:rPr lang="en-US" sz="6000" b="1" spc="54">
                <a:solidFill>
                  <a:srgbClr val="FFFFFF"/>
                </a:solidFill>
                <a:latin typeface="Montserrat Bold"/>
                <a:ea typeface="Montserrat Bold"/>
                <a:cs typeface="Montserrat Bold"/>
                <a:sym typeface="Montserrat Bold"/>
              </a:rPr>
              <a:t>Zorbalığın Görülebileceği Yerler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4" b="-1444"/>
            </a:stretch>
          </a:blipFill>
        </p:spPr>
      </p:sp>
      <p:sp>
        <p:nvSpPr>
          <p:cNvPr id="3" name="AutoShape 3"/>
          <p:cNvSpPr/>
          <p:nvPr/>
        </p:nvSpPr>
        <p:spPr>
          <a:xfrm>
            <a:off x="8205459" y="-323850"/>
            <a:ext cx="10425441" cy="10610850"/>
          </a:xfrm>
          <a:prstGeom prst="rect">
            <a:avLst/>
          </a:prstGeom>
          <a:solidFill>
            <a:srgbClr val="003060"/>
          </a:solidFill>
        </p:spPr>
      </p:sp>
      <p:sp>
        <p:nvSpPr>
          <p:cNvPr id="4" name="AutoShape 4"/>
          <p:cNvSpPr/>
          <p:nvPr/>
        </p:nvSpPr>
        <p:spPr>
          <a:xfrm>
            <a:off x="1028700" y="870204"/>
            <a:ext cx="7755844" cy="2368295"/>
          </a:xfrm>
          <a:prstGeom prst="rect">
            <a:avLst/>
          </a:prstGeom>
          <a:solidFill>
            <a:srgbClr val="FFFFFF"/>
          </a:solidFill>
        </p:spPr>
      </p:sp>
      <p:sp>
        <p:nvSpPr>
          <p:cNvPr id="5" name="TextBox 5"/>
          <p:cNvSpPr txBox="1"/>
          <p:nvPr/>
        </p:nvSpPr>
        <p:spPr>
          <a:xfrm>
            <a:off x="1411153" y="1349029"/>
            <a:ext cx="6990938" cy="1410643"/>
          </a:xfrm>
          <a:prstGeom prst="rect">
            <a:avLst/>
          </a:prstGeom>
        </p:spPr>
        <p:txBody>
          <a:bodyPr lIns="0" tIns="0" rIns="0" bIns="0" rtlCol="0" anchor="t">
            <a:spAutoFit/>
          </a:bodyPr>
          <a:lstStyle/>
          <a:p>
            <a:pPr algn="ctr">
              <a:lnSpc>
                <a:spcPts val="5498"/>
              </a:lnSpc>
            </a:pPr>
            <a:r>
              <a:rPr lang="en-US" sz="4363" b="1" spc="39" dirty="0" smtClean="0">
                <a:solidFill>
                  <a:srgbClr val="003060"/>
                </a:solidFill>
                <a:latin typeface="Montserrat Bold"/>
                <a:ea typeface="Montserrat Bold"/>
                <a:cs typeface="Montserrat Bold"/>
                <a:sym typeface="Montserrat Bold"/>
              </a:rPr>
              <a:t>ZORBALIĞIN UYARI </a:t>
            </a:r>
            <a:r>
              <a:rPr lang="tr-TR" sz="4363" b="1" spc="39" dirty="0" smtClean="0">
                <a:solidFill>
                  <a:srgbClr val="003060"/>
                </a:solidFill>
                <a:latin typeface="Montserrat Bold"/>
                <a:ea typeface="Montserrat Bold"/>
                <a:cs typeface="Montserrat Bold"/>
                <a:sym typeface="Montserrat Bold"/>
              </a:rPr>
              <a:t>İ</a:t>
            </a:r>
            <a:r>
              <a:rPr lang="en-US" sz="4363" b="1" spc="39" dirty="0" smtClean="0">
                <a:solidFill>
                  <a:srgbClr val="003060"/>
                </a:solidFill>
                <a:latin typeface="Montserrat Bold"/>
                <a:ea typeface="Montserrat Bold"/>
                <a:cs typeface="Montserrat Bold"/>
                <a:sym typeface="Montserrat Bold"/>
              </a:rPr>
              <a:t>ŞARETLER</a:t>
            </a:r>
            <a:r>
              <a:rPr lang="tr-TR" sz="4363" b="1" spc="39" dirty="0" smtClean="0">
                <a:solidFill>
                  <a:srgbClr val="003060"/>
                </a:solidFill>
                <a:latin typeface="Montserrat Bold"/>
                <a:ea typeface="Montserrat Bold"/>
                <a:cs typeface="Montserrat Bold"/>
                <a:sym typeface="Montserrat Bold"/>
              </a:rPr>
              <a:t>İ</a:t>
            </a:r>
            <a:r>
              <a:rPr lang="en-US" sz="4363" b="1" spc="39" dirty="0" smtClean="0">
                <a:solidFill>
                  <a:srgbClr val="003060"/>
                </a:solidFill>
                <a:latin typeface="Montserrat Bold"/>
                <a:ea typeface="Montserrat Bold"/>
                <a:cs typeface="Montserrat Bold"/>
                <a:sym typeface="Montserrat Bold"/>
              </a:rPr>
              <a:t> NELERD</a:t>
            </a:r>
            <a:r>
              <a:rPr lang="tr-TR" sz="4363" b="1" spc="39" dirty="0" smtClean="0">
                <a:solidFill>
                  <a:srgbClr val="003060"/>
                </a:solidFill>
                <a:latin typeface="Montserrat Bold"/>
                <a:ea typeface="Montserrat Bold"/>
                <a:cs typeface="Montserrat Bold"/>
                <a:sym typeface="Montserrat Bold"/>
              </a:rPr>
              <a:t>İ</a:t>
            </a:r>
            <a:r>
              <a:rPr lang="en-US" sz="4363" b="1" spc="39" dirty="0" smtClean="0">
                <a:solidFill>
                  <a:srgbClr val="003060"/>
                </a:solidFill>
                <a:latin typeface="Montserrat Bold"/>
                <a:ea typeface="Montserrat Bold"/>
                <a:cs typeface="Montserrat Bold"/>
                <a:sym typeface="Montserrat Bold"/>
              </a:rPr>
              <a:t>R? </a:t>
            </a:r>
            <a:endParaRPr lang="en-US" sz="4363" b="1" spc="39" dirty="0">
              <a:solidFill>
                <a:srgbClr val="003060"/>
              </a:solidFill>
              <a:latin typeface="Montserrat Bold"/>
              <a:ea typeface="Montserrat Bold"/>
              <a:cs typeface="Montserrat Bold"/>
              <a:sym typeface="Montserrat Bold"/>
            </a:endParaRPr>
          </a:p>
        </p:txBody>
      </p:sp>
      <p:sp>
        <p:nvSpPr>
          <p:cNvPr id="6" name="TextBox 6"/>
          <p:cNvSpPr txBox="1"/>
          <p:nvPr/>
        </p:nvSpPr>
        <p:spPr>
          <a:xfrm>
            <a:off x="8765226" y="1181357"/>
            <a:ext cx="9267271" cy="7924285"/>
          </a:xfrm>
          <a:prstGeom prst="rect">
            <a:avLst/>
          </a:prstGeom>
        </p:spPr>
        <p:txBody>
          <a:bodyPr lIns="0" tIns="0" rIns="0" bIns="0" rtlCol="0" anchor="t">
            <a:spAutoFit/>
          </a:bodyPr>
          <a:lstStyle/>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Okul</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başarısında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düşüş</a:t>
            </a:r>
            <a:r>
              <a:rPr lang="en-US" sz="2399" spc="71" dirty="0">
                <a:solidFill>
                  <a:srgbClr val="FFFFFF"/>
                </a:solidFill>
                <a:latin typeface="Montserrat Extra-Light"/>
                <a:ea typeface="Montserrat Extra-Light"/>
                <a:cs typeface="Montserrat Extra-Light"/>
                <a:sym typeface="Montserrat Extra-Light"/>
              </a:rPr>
              <a:t> </a:t>
            </a: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Giysi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diğer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kişisel</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eşyaların</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açıklanamayan</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bir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şekilde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zarar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görmesi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veya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kaybı</a:t>
            </a:r>
            <a:endParaRPr lang="en-US" sz="2399" spc="71" dirty="0">
              <a:solidFill>
                <a:srgbClr val="FFFFFF"/>
              </a:solidFill>
              <a:latin typeface="Montserrat Extra-Light"/>
              <a:ea typeface="Montserrat Extra-Light"/>
              <a:cs typeface="Montserrat Extra-Light"/>
              <a:sym typeface="Montserrat Extra-Light"/>
            </a:endParaRP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Vücudunda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çürükler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çizikler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gibi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fiziksel</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istismar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kanıtları</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bulunması</a:t>
            </a:r>
            <a:endParaRPr lang="en-US" sz="2399" spc="71" dirty="0">
              <a:solidFill>
                <a:srgbClr val="FFFFFF"/>
              </a:solidFill>
              <a:latin typeface="Montserrat Extra-Light"/>
              <a:ea typeface="Montserrat Extra-Light"/>
              <a:cs typeface="Montserrat Extra-Light"/>
              <a:sym typeface="Montserrat Extra-Light"/>
            </a:endParaRP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Arkadaş</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kaybı</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veya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arkadaşlardaki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değişiklikler</a:t>
            </a:r>
            <a:r>
              <a:rPr lang="en-US" sz="2399" spc="71" dirty="0">
                <a:solidFill>
                  <a:srgbClr val="FFFFFF"/>
                </a:solidFill>
                <a:latin typeface="Montserrat Extra-Light"/>
                <a:ea typeface="Montserrat Extra-Light"/>
                <a:cs typeface="Montserrat Extra-Light"/>
                <a:sym typeface="Montserrat Extra-Light"/>
              </a:rPr>
              <a:t> </a:t>
            </a: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Akranlarla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etkinliklere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katılma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konusunda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isteksizlik</a:t>
            </a:r>
            <a:r>
              <a:rPr lang="en-US" sz="2399" spc="71" dirty="0">
                <a:solidFill>
                  <a:srgbClr val="FFFFFF"/>
                </a:solidFill>
                <a:latin typeface="Montserrat Extra-Light"/>
                <a:ea typeface="Montserrat Extra-Light"/>
                <a:cs typeface="Montserrat Extra-Light"/>
                <a:sym typeface="Montserrat Extra-Light"/>
              </a:rPr>
              <a:t> </a:t>
            </a: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Normalde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sevdiği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aktivitelere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ilgi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kaybı</a:t>
            </a:r>
            <a:r>
              <a:rPr lang="en-US" sz="2399" spc="71" dirty="0">
                <a:solidFill>
                  <a:srgbClr val="FFFFFF"/>
                </a:solidFill>
                <a:latin typeface="Montserrat Extra-Light"/>
                <a:ea typeface="Montserrat Extra-Light"/>
                <a:cs typeface="Montserrat Extra-Light"/>
                <a:sym typeface="Montserrat Extra-Light"/>
              </a:rPr>
              <a:t> </a:t>
            </a: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Alışılmadık</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derecede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üzgün</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karamsar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endişeli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yalnız</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veya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depresif</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olmak</a:t>
            </a:r>
            <a:endParaRPr lang="en-US" sz="2399" spc="71" dirty="0">
              <a:solidFill>
                <a:srgbClr val="FFFFFF"/>
              </a:solidFill>
              <a:latin typeface="Montserrat Extra-Light"/>
              <a:ea typeface="Montserrat Extra-Light"/>
              <a:cs typeface="Montserrat Extra-Light"/>
              <a:sym typeface="Montserrat Extra-Light"/>
            </a:endParaRP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Yemek</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yeme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uyuma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yatak</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ıslatma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ile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ilgili</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sorunlar</a:t>
            </a:r>
            <a:r>
              <a:rPr lang="en-US" sz="2399" spc="71" dirty="0">
                <a:solidFill>
                  <a:srgbClr val="FFFFFF"/>
                </a:solidFill>
                <a:latin typeface="Montserrat Extra-Light"/>
                <a:ea typeface="Montserrat Extra-Light"/>
                <a:cs typeface="Montserrat Extra-Light"/>
                <a:sym typeface="Montserrat Extra-Light"/>
              </a:rPr>
              <a:t> </a:t>
            </a: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Baş</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karın</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ağrısı</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veya</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diğer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fiziksel</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şikayetlerde</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a:solidFill>
                  <a:srgbClr val="FFFFFF"/>
                </a:solidFill>
                <a:latin typeface="Montserrat Extra-Light"/>
                <a:ea typeface="Montserrat Extra-Light"/>
                <a:cs typeface="Montserrat Extra-Light"/>
                <a:sym typeface="Montserrat Extra-Light"/>
              </a:rPr>
              <a:t>artış</a:t>
            </a:r>
            <a:r>
              <a:rPr lang="en-US" sz="2399" spc="71" dirty="0">
                <a:solidFill>
                  <a:srgbClr val="FFFFFF"/>
                </a:solidFill>
                <a:latin typeface="Montserrat Extra-Light"/>
                <a:ea typeface="Montserrat Extra-Light"/>
                <a:cs typeface="Montserrat Extra-Light"/>
                <a:sym typeface="Montserrat Extra-Light"/>
              </a:rPr>
              <a:t> </a:t>
            </a:r>
          </a:p>
          <a:p>
            <a:pPr marL="518158" lvl="1" indent="-259079" algn="l">
              <a:lnSpc>
                <a:spcPts val="4799"/>
              </a:lnSpc>
              <a:buFont typeface="Arial"/>
              <a:buChar char="•"/>
            </a:pPr>
            <a:r>
              <a:rPr lang="en-US" sz="2399" spc="71" dirty="0" err="1">
                <a:solidFill>
                  <a:srgbClr val="FFFFFF"/>
                </a:solidFill>
                <a:latin typeface="Montserrat Extra-Light"/>
                <a:ea typeface="Montserrat Extra-Light"/>
                <a:cs typeface="Montserrat Extra-Light"/>
                <a:sym typeface="Montserrat Extra-Light"/>
              </a:rPr>
              <a:t>İntihar</a:t>
            </a:r>
            <a:r>
              <a:rPr lang="en-US" sz="2399" spc="71" dirty="0">
                <a:solidFill>
                  <a:srgbClr val="FFFFFF"/>
                </a:solidFill>
                <a:latin typeface="Montserrat Extra-Light"/>
                <a:ea typeface="Montserrat Extra-Light"/>
                <a:cs typeface="Montserrat Extra-Light"/>
                <a:sym typeface="Montserrat Extra-Light"/>
              </a:rPr>
              <a:t> </a:t>
            </a:r>
            <a:r>
              <a:rPr lang="en-US" sz="2399" spc="71" dirty="0" err="1" smtClean="0">
                <a:solidFill>
                  <a:srgbClr val="FFFFFF"/>
                </a:solidFill>
                <a:latin typeface="Montserrat Extra-Light"/>
                <a:ea typeface="Montserrat Extra-Light"/>
                <a:cs typeface="Montserrat Extra-Light"/>
                <a:sym typeface="Montserrat Extra-Light"/>
              </a:rPr>
              <a:t>düşünceleri</a:t>
            </a:r>
            <a:endParaRPr lang="en-US" sz="2399" spc="71" dirty="0">
              <a:solidFill>
                <a:srgbClr val="FFFFFF"/>
              </a:solidFill>
              <a:latin typeface="Montserrat Extra-Light"/>
              <a:ea typeface="Montserrat Extra-Light"/>
              <a:cs typeface="Montserrat Extra-Light"/>
              <a:sym typeface="Montserrat Extra-Light"/>
            </a:endParaRP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grpSp>
        <p:nvGrpSpPr>
          <p:cNvPr id="3" name="Group 3"/>
          <p:cNvGrpSpPr/>
          <p:nvPr/>
        </p:nvGrpSpPr>
        <p:grpSpPr>
          <a:xfrm>
            <a:off x="1028700" y="1051542"/>
            <a:ext cx="15710459" cy="1706916"/>
            <a:chOff x="0" y="0"/>
            <a:chExt cx="20947279" cy="2275888"/>
          </a:xfrm>
        </p:grpSpPr>
        <p:sp>
          <p:nvSpPr>
            <p:cNvPr id="4" name="AutoShape 4"/>
            <p:cNvSpPr/>
            <p:nvPr/>
          </p:nvSpPr>
          <p:spPr>
            <a:xfrm>
              <a:off x="0" y="0"/>
              <a:ext cx="20947279" cy="2275888"/>
            </a:xfrm>
            <a:prstGeom prst="rect">
              <a:avLst/>
            </a:prstGeom>
            <a:solidFill>
              <a:srgbClr val="003060"/>
            </a:solidFill>
          </p:spPr>
        </p:sp>
        <p:sp>
          <p:nvSpPr>
            <p:cNvPr id="5" name="TextBox 5"/>
            <p:cNvSpPr txBox="1"/>
            <p:nvPr/>
          </p:nvSpPr>
          <p:spPr>
            <a:xfrm>
              <a:off x="578973" y="440678"/>
              <a:ext cx="19789333" cy="1356432"/>
            </a:xfrm>
            <a:prstGeom prst="rect">
              <a:avLst/>
            </a:prstGeom>
          </p:spPr>
          <p:txBody>
            <a:bodyPr lIns="0" tIns="0" rIns="0" bIns="0" rtlCol="0" anchor="t">
              <a:spAutoFit/>
            </a:bodyPr>
            <a:lstStyle/>
            <a:p>
              <a:pPr algn="l">
                <a:lnSpc>
                  <a:spcPts val="8190"/>
                </a:lnSpc>
              </a:pPr>
              <a:r>
                <a:rPr lang="en-US" sz="6500" b="1" spc="58">
                  <a:solidFill>
                    <a:srgbClr val="FFFFFF"/>
                  </a:solidFill>
                  <a:latin typeface="Montserrat Bold"/>
                  <a:ea typeface="Montserrat Bold"/>
                  <a:cs typeface="Montserrat Bold"/>
                  <a:sym typeface="Montserrat Bold"/>
                </a:rPr>
                <a:t>AKIŞ</a:t>
              </a:r>
            </a:p>
          </p:txBody>
        </p:sp>
      </p:grpSp>
      <p:sp>
        <p:nvSpPr>
          <p:cNvPr id="6" name="AutoShape 6"/>
          <p:cNvSpPr/>
          <p:nvPr/>
        </p:nvSpPr>
        <p:spPr>
          <a:xfrm>
            <a:off x="-308465" y="3791202"/>
            <a:ext cx="18904930" cy="6914898"/>
          </a:xfrm>
          <a:prstGeom prst="rect">
            <a:avLst/>
          </a:prstGeom>
          <a:solidFill>
            <a:srgbClr val="FFFFFF"/>
          </a:solidFill>
        </p:spPr>
      </p:sp>
      <p:sp>
        <p:nvSpPr>
          <p:cNvPr id="7" name="TextBox 7"/>
          <p:cNvSpPr txBox="1"/>
          <p:nvPr/>
        </p:nvSpPr>
        <p:spPr>
          <a:xfrm>
            <a:off x="1028700" y="4543425"/>
            <a:ext cx="8223958" cy="609654"/>
          </a:xfrm>
          <a:prstGeom prst="rect">
            <a:avLst/>
          </a:prstGeom>
        </p:spPr>
        <p:txBody>
          <a:bodyPr lIns="0" tIns="0" rIns="0" bIns="0" rtlCol="0" anchor="t">
            <a:spAutoFit/>
          </a:bodyPr>
          <a:lstStyle/>
          <a:p>
            <a:pPr algn="l">
              <a:lnSpc>
                <a:spcPts val="4800"/>
              </a:lnSpc>
            </a:pPr>
            <a:r>
              <a:rPr lang="en-US" sz="4000" b="1" spc="296">
                <a:solidFill>
                  <a:srgbClr val="003060"/>
                </a:solidFill>
                <a:latin typeface="Montserrat Bold"/>
                <a:ea typeface="Montserrat Bold"/>
                <a:cs typeface="Montserrat Bold"/>
                <a:sym typeface="Montserrat Bold"/>
              </a:rPr>
              <a:t>Ele alacaklarımız</a:t>
            </a:r>
          </a:p>
        </p:txBody>
      </p:sp>
      <p:sp>
        <p:nvSpPr>
          <p:cNvPr id="8" name="TextBox 8"/>
          <p:cNvSpPr txBox="1"/>
          <p:nvPr/>
        </p:nvSpPr>
        <p:spPr>
          <a:xfrm>
            <a:off x="1028700" y="5420692"/>
            <a:ext cx="13376730" cy="3971925"/>
          </a:xfrm>
          <a:prstGeom prst="rect">
            <a:avLst/>
          </a:prstGeom>
        </p:spPr>
        <p:txBody>
          <a:bodyPr lIns="0" tIns="0" rIns="0" bIns="0" rtlCol="0" anchor="t">
            <a:spAutoFit/>
          </a:bodyPr>
          <a:lstStyle/>
          <a:p>
            <a:pPr algn="l">
              <a:lnSpc>
                <a:spcPts val="4500"/>
              </a:lnSpc>
            </a:pPr>
            <a:r>
              <a:rPr lang="en-US" sz="3000" spc="30">
                <a:solidFill>
                  <a:srgbClr val="003060"/>
                </a:solidFill>
                <a:latin typeface="Montserrat Extra-Light"/>
                <a:ea typeface="Montserrat Extra-Light"/>
                <a:cs typeface="Montserrat Extra-Light"/>
                <a:sym typeface="Montserrat Extra-Light"/>
              </a:rPr>
              <a:t>Tanım</a:t>
            </a:r>
          </a:p>
          <a:p>
            <a:pPr algn="l">
              <a:lnSpc>
                <a:spcPts val="4500"/>
              </a:lnSpc>
            </a:pPr>
            <a:r>
              <a:rPr lang="en-US" sz="3000" spc="30">
                <a:solidFill>
                  <a:srgbClr val="003060"/>
                </a:solidFill>
                <a:latin typeface="Montserrat Extra-Light"/>
                <a:ea typeface="Montserrat Extra-Light"/>
                <a:cs typeface="Montserrat Extra-Light"/>
                <a:sym typeface="Montserrat Extra-Light"/>
              </a:rPr>
              <a:t>Zorbalığın Türleri </a:t>
            </a:r>
          </a:p>
          <a:p>
            <a:pPr algn="l">
              <a:lnSpc>
                <a:spcPts val="4500"/>
              </a:lnSpc>
            </a:pPr>
            <a:r>
              <a:rPr lang="en-US" sz="3000" spc="30">
                <a:solidFill>
                  <a:srgbClr val="003060"/>
                </a:solidFill>
                <a:latin typeface="Montserrat Extra-Light"/>
                <a:ea typeface="Montserrat Extra-Light"/>
                <a:cs typeface="Montserrat Extra-Light"/>
                <a:sym typeface="Montserrat Extra-Light"/>
              </a:rPr>
              <a:t>Zorbalıkta Roller</a:t>
            </a:r>
          </a:p>
          <a:p>
            <a:pPr algn="l">
              <a:lnSpc>
                <a:spcPts val="4500"/>
              </a:lnSpc>
            </a:pPr>
            <a:r>
              <a:rPr lang="en-US" sz="3000" spc="30">
                <a:solidFill>
                  <a:srgbClr val="003060"/>
                </a:solidFill>
                <a:latin typeface="Montserrat Extra-Light"/>
                <a:ea typeface="Montserrat Extra-Light"/>
                <a:cs typeface="Montserrat Extra-Light"/>
                <a:sym typeface="Montserrat Extra-Light"/>
              </a:rPr>
              <a:t>Zorbalığın Görülebileceği Yerler</a:t>
            </a:r>
          </a:p>
          <a:p>
            <a:pPr algn="l">
              <a:lnSpc>
                <a:spcPts val="4500"/>
              </a:lnSpc>
            </a:pPr>
            <a:r>
              <a:rPr lang="en-US" sz="3000" spc="30">
                <a:solidFill>
                  <a:srgbClr val="003060"/>
                </a:solidFill>
                <a:latin typeface="Montserrat Extra-Light"/>
                <a:ea typeface="Montserrat Extra-Light"/>
                <a:cs typeface="Montserrat Extra-Light"/>
                <a:sym typeface="Montserrat Extra-Light"/>
              </a:rPr>
              <a:t>Zorbalığın Uyarı İşaretleri</a:t>
            </a:r>
          </a:p>
          <a:p>
            <a:pPr algn="l">
              <a:lnSpc>
                <a:spcPts val="4500"/>
              </a:lnSpc>
            </a:pPr>
            <a:r>
              <a:rPr lang="en-US" sz="3000" spc="30">
                <a:solidFill>
                  <a:srgbClr val="003060"/>
                </a:solidFill>
                <a:latin typeface="Montserrat Extra-Light"/>
                <a:ea typeface="Montserrat Extra-Light"/>
                <a:cs typeface="Montserrat Extra-Light"/>
                <a:sym typeface="Montserrat Extra-Light"/>
              </a:rPr>
              <a:t>Çocuklar Zorbalığa Uğradıklarını Neden Söyle(ye)mezler?</a:t>
            </a:r>
          </a:p>
          <a:p>
            <a:pPr algn="l">
              <a:lnSpc>
                <a:spcPts val="4500"/>
              </a:lnSpc>
            </a:pPr>
            <a:r>
              <a:rPr lang="en-US" sz="3000" spc="30">
                <a:solidFill>
                  <a:srgbClr val="003060"/>
                </a:solidFill>
                <a:latin typeface="Montserrat Extra-Light"/>
                <a:ea typeface="Montserrat Extra-Light"/>
                <a:cs typeface="Montserrat Extra-Light"/>
                <a:sym typeface="Montserrat Extra-Light"/>
              </a:rPr>
              <a:t>Önleyici Stratejiler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8187057" y="-323850"/>
            <a:ext cx="10443843" cy="10934700"/>
          </a:xfrm>
          <a:prstGeom prst="rect">
            <a:avLst/>
          </a:prstGeom>
          <a:solidFill>
            <a:srgbClr val="003060"/>
          </a:solidFill>
        </p:spPr>
      </p:sp>
      <p:grpSp>
        <p:nvGrpSpPr>
          <p:cNvPr id="4" name="Group 4"/>
          <p:cNvGrpSpPr/>
          <p:nvPr/>
        </p:nvGrpSpPr>
        <p:grpSpPr>
          <a:xfrm>
            <a:off x="550228" y="1028700"/>
            <a:ext cx="8079422" cy="2142339"/>
            <a:chOff x="0" y="0"/>
            <a:chExt cx="10772562" cy="2856452"/>
          </a:xfrm>
        </p:grpSpPr>
        <p:sp>
          <p:nvSpPr>
            <p:cNvPr id="5" name="AutoShape 5"/>
            <p:cNvSpPr/>
            <p:nvPr/>
          </p:nvSpPr>
          <p:spPr>
            <a:xfrm>
              <a:off x="0" y="0"/>
              <a:ext cx="10772562" cy="2856452"/>
            </a:xfrm>
            <a:prstGeom prst="rect">
              <a:avLst/>
            </a:prstGeom>
            <a:solidFill>
              <a:srgbClr val="FFFFFF"/>
            </a:solidFill>
          </p:spPr>
        </p:sp>
        <p:sp>
          <p:nvSpPr>
            <p:cNvPr id="6" name="TextBox 6"/>
            <p:cNvSpPr txBox="1"/>
            <p:nvPr/>
          </p:nvSpPr>
          <p:spPr>
            <a:xfrm>
              <a:off x="531212" y="149305"/>
              <a:ext cx="9710138" cy="2529266"/>
            </a:xfrm>
            <a:prstGeom prst="rect">
              <a:avLst/>
            </a:prstGeom>
          </p:spPr>
          <p:txBody>
            <a:bodyPr lIns="0" tIns="0" rIns="0" bIns="0" rtlCol="0" anchor="t">
              <a:spAutoFit/>
            </a:bodyPr>
            <a:lstStyle/>
            <a:p>
              <a:pPr algn="l">
                <a:lnSpc>
                  <a:spcPts val="5017"/>
                </a:lnSpc>
              </a:pPr>
              <a:r>
                <a:rPr lang="en-US" sz="3982" b="1" spc="35">
                  <a:solidFill>
                    <a:srgbClr val="003060"/>
                  </a:solidFill>
                  <a:latin typeface="Montserrat Bold"/>
                  <a:ea typeface="Montserrat Bold"/>
                  <a:cs typeface="Montserrat Bold"/>
                  <a:sym typeface="Montserrat Bold"/>
                </a:rPr>
                <a:t>ÇOCUKLAR ZORBALIĞA UĞRADIKLARINI NEDEN SÖYLE(YE)MEZLER?</a:t>
              </a:r>
            </a:p>
          </p:txBody>
        </p:sp>
      </p:grpSp>
      <p:sp>
        <p:nvSpPr>
          <p:cNvPr id="7" name="TextBox 7"/>
          <p:cNvSpPr txBox="1"/>
          <p:nvPr/>
        </p:nvSpPr>
        <p:spPr>
          <a:xfrm>
            <a:off x="8856028" y="1022094"/>
            <a:ext cx="9105900" cy="8848576"/>
          </a:xfrm>
          <a:prstGeom prst="rect">
            <a:avLst/>
          </a:prstGeom>
        </p:spPr>
        <p:txBody>
          <a:bodyPr lIns="0" tIns="0" rIns="0" bIns="0" rtlCol="0" anchor="t">
            <a:spAutoFit/>
          </a:bodyPr>
          <a:lstStyle/>
          <a:p>
            <a:pPr marL="496569" lvl="1" indent="-248284" algn="l">
              <a:lnSpc>
                <a:spcPts val="4599"/>
              </a:lnSpc>
              <a:buFont typeface="Arial"/>
              <a:buChar char="•"/>
            </a:pPr>
            <a:r>
              <a:rPr lang="en-US" sz="2299" spc="68" dirty="0">
                <a:solidFill>
                  <a:srgbClr val="FFFFFF"/>
                </a:solidFill>
                <a:latin typeface="Montserrat Extra-Light"/>
                <a:ea typeface="Montserrat Extra-Light"/>
                <a:cs typeface="Montserrat Extra-Light"/>
                <a:sym typeface="Montserrat Extra-Light"/>
              </a:rPr>
              <a:t>Bu </a:t>
            </a:r>
            <a:r>
              <a:rPr lang="en-US" sz="2299" spc="68" dirty="0" err="1">
                <a:solidFill>
                  <a:srgbClr val="FFFFFF"/>
                </a:solidFill>
                <a:latin typeface="Montserrat Extra-Light"/>
                <a:ea typeface="Montserrat Extra-Light"/>
                <a:cs typeface="Montserrat Extra-Light"/>
                <a:sym typeface="Montserrat Extra-Light"/>
              </a:rPr>
              <a:t>davranışın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zorbalık</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olduğunun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farkında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olmayabilir</a:t>
            </a:r>
            <a:r>
              <a:rPr lang="en-US" sz="2299" spc="68" dirty="0">
                <a:solidFill>
                  <a:srgbClr val="FFFFFF"/>
                </a:solidFill>
                <a:latin typeface="Montserrat Extra-Light"/>
                <a:ea typeface="Montserrat Extra-Light"/>
                <a:cs typeface="Montserrat Extra-Light"/>
                <a:sym typeface="Montserrat Extra-Light"/>
              </a:rPr>
              <a:t>.</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Anlatmaya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çekinebilir</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veya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utanabilir</a:t>
            </a:r>
            <a:r>
              <a:rPr lang="en-US" sz="2299" spc="68" dirty="0">
                <a:solidFill>
                  <a:srgbClr val="FFFFFF"/>
                </a:solidFill>
                <a:latin typeface="Montserrat Extra-Light"/>
                <a:ea typeface="Montserrat Extra-Light"/>
                <a:cs typeface="Montserrat Extra-Light"/>
                <a:sym typeface="Montserrat Extra-Light"/>
              </a:rPr>
              <a:t>. </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Zayıf</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veya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güçsüz</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görünmek</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istemeyebilir</a:t>
            </a:r>
            <a:r>
              <a:rPr lang="en-US" sz="2299" spc="68" dirty="0">
                <a:solidFill>
                  <a:srgbClr val="FFFFFF"/>
                </a:solidFill>
                <a:latin typeface="Montserrat Extra-Light"/>
                <a:ea typeface="Montserrat Extra-Light"/>
                <a:cs typeface="Montserrat Extra-Light"/>
                <a:sym typeface="Montserrat Extra-Light"/>
              </a:rPr>
              <a:t>. </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Bunu</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hak</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ettiğine</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inanabilir</a:t>
            </a:r>
            <a:r>
              <a:rPr lang="en-US" sz="2299" spc="68" dirty="0">
                <a:solidFill>
                  <a:srgbClr val="FFFFFF"/>
                </a:solidFill>
                <a:latin typeface="Montserrat Extra-Light"/>
                <a:ea typeface="Montserrat Extra-Light"/>
                <a:cs typeface="Montserrat Extra-Light"/>
                <a:sym typeface="Montserrat Extra-Light"/>
              </a:rPr>
              <a:t>. </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Akran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grubundan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dışlanmak</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istemeyebilir</a:t>
            </a:r>
            <a:r>
              <a:rPr lang="en-US" sz="2299" spc="68" dirty="0">
                <a:solidFill>
                  <a:srgbClr val="FFFFFF"/>
                </a:solidFill>
                <a:latin typeface="Montserrat Extra-Light"/>
                <a:ea typeface="Montserrat Extra-Light"/>
                <a:cs typeface="Montserrat Extra-Light"/>
                <a:sym typeface="Montserrat Extra-Light"/>
              </a:rPr>
              <a:t>.</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Eğer</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anlattığı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duyulursa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zorbalık</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davranışlarının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sıklığı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veya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şiddetinin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artacağından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korkabilir</a:t>
            </a:r>
            <a:r>
              <a:rPr lang="en-US" sz="2299" spc="68" dirty="0">
                <a:solidFill>
                  <a:srgbClr val="FFFFFF"/>
                </a:solidFill>
                <a:latin typeface="Montserrat Extra-Light"/>
                <a:ea typeface="Montserrat Extra-Light"/>
                <a:cs typeface="Montserrat Extra-Light"/>
                <a:sym typeface="Montserrat Extra-Light"/>
              </a:rPr>
              <a:t>.</a:t>
            </a:r>
          </a:p>
          <a:p>
            <a:pPr marL="496569" lvl="1" indent="-248284" algn="l">
              <a:lnSpc>
                <a:spcPts val="4599"/>
              </a:lnSpc>
              <a:buFont typeface="Arial"/>
              <a:buChar char="•"/>
            </a:pPr>
            <a:r>
              <a:rPr lang="en-US" sz="2299" spc="68" dirty="0">
                <a:solidFill>
                  <a:srgbClr val="FFFFFF"/>
                </a:solidFill>
                <a:latin typeface="Montserrat Extra-Light"/>
                <a:ea typeface="Montserrat Extra-Light"/>
                <a:cs typeface="Montserrat Extra-Light"/>
                <a:sym typeface="Montserrat Extra-Light"/>
              </a:rPr>
              <a:t>Bu </a:t>
            </a:r>
            <a:r>
              <a:rPr lang="en-US" sz="2299" spc="68" dirty="0" err="1">
                <a:solidFill>
                  <a:srgbClr val="FFFFFF"/>
                </a:solidFill>
                <a:latin typeface="Montserrat Extra-Light"/>
                <a:ea typeface="Montserrat Extra-Light"/>
                <a:cs typeface="Montserrat Extra-Light"/>
                <a:sym typeface="Montserrat Extra-Light"/>
              </a:rPr>
              <a:t>davranışı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nasıl</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veya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kime</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anlatacağını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bilemeyebilir</a:t>
            </a:r>
            <a:r>
              <a:rPr lang="en-US" sz="2299" spc="68" dirty="0">
                <a:solidFill>
                  <a:srgbClr val="FFFFFF"/>
                </a:solidFill>
                <a:latin typeface="Montserrat Extra-Light"/>
                <a:ea typeface="Montserrat Extra-Light"/>
                <a:cs typeface="Montserrat Extra-Light"/>
                <a:sym typeface="Montserrat Extra-Light"/>
              </a:rPr>
              <a:t>.</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Hayatında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bu</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konuları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paylaşabileceği</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güvendiği</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ve</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destek</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alacağı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bir</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yetişkin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olmayabilir</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örn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ebeveyn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abla</a:t>
            </a:r>
            <a:r>
              <a:rPr lang="en-US" sz="2299" spc="68" dirty="0">
                <a:solidFill>
                  <a:srgbClr val="FFFFFF"/>
                </a:solidFill>
                <a:latin typeface="Montserrat Extra-Light"/>
                <a:ea typeface="Montserrat Extra-Light"/>
                <a:cs typeface="Montserrat Extra-Light"/>
                <a:sym typeface="Montserrat Extra-Light"/>
              </a:rPr>
              <a:t>/</a:t>
            </a:r>
            <a:r>
              <a:rPr lang="en-US" sz="2299" spc="68" dirty="0" err="1">
                <a:solidFill>
                  <a:srgbClr val="FFFFFF"/>
                </a:solidFill>
                <a:latin typeface="Montserrat Extra-Light"/>
                <a:ea typeface="Montserrat Extra-Light"/>
                <a:cs typeface="Montserrat Extra-Light"/>
                <a:sym typeface="Montserrat Extra-Light"/>
              </a:rPr>
              <a:t>ağabey</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öğretmen</a:t>
            </a:r>
            <a:r>
              <a:rPr lang="en-US" sz="2299" spc="68" dirty="0">
                <a:solidFill>
                  <a:srgbClr val="FFFFFF"/>
                </a:solidFill>
                <a:latin typeface="Montserrat Extra-Light"/>
                <a:ea typeface="Montserrat Extra-Light"/>
                <a:cs typeface="Montserrat Extra-Light"/>
                <a:sym typeface="Montserrat Extra-Light"/>
              </a:rPr>
              <a:t>).</a:t>
            </a:r>
          </a:p>
          <a:p>
            <a:pPr marL="496569" lvl="1" indent="-248284" algn="l">
              <a:lnSpc>
                <a:spcPts val="4599"/>
              </a:lnSpc>
              <a:buFont typeface="Arial"/>
              <a:buChar char="•"/>
            </a:pPr>
            <a:r>
              <a:rPr lang="en-US" sz="2299" spc="68" dirty="0" err="1">
                <a:solidFill>
                  <a:srgbClr val="FFFFFF"/>
                </a:solidFill>
                <a:latin typeface="Montserrat Extra-Light"/>
                <a:ea typeface="Montserrat Extra-Light"/>
                <a:cs typeface="Montserrat Extra-Light"/>
                <a:sym typeface="Montserrat Extra-Light"/>
              </a:rPr>
              <a:t>Yetişkinlerin</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onu</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anlamayacağını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veya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ona</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yardımcı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olamayacağını</a:t>
            </a:r>
            <a:r>
              <a:rPr lang="en-US" sz="2299" spc="68" dirty="0">
                <a:solidFill>
                  <a:srgbClr val="FFFFFF"/>
                </a:solidFill>
                <a:latin typeface="Montserrat Extra-Light"/>
                <a:ea typeface="Montserrat Extra-Light"/>
                <a:cs typeface="Montserrat Extra-Light"/>
                <a:sym typeface="Montserrat Extra-Light"/>
              </a:rPr>
              <a:t> </a:t>
            </a:r>
            <a:r>
              <a:rPr lang="en-US" sz="2299" spc="68" dirty="0" err="1">
                <a:solidFill>
                  <a:srgbClr val="FFFFFF"/>
                </a:solidFill>
                <a:latin typeface="Montserrat Extra-Light"/>
                <a:ea typeface="Montserrat Extra-Light"/>
                <a:cs typeface="Montserrat Extra-Light"/>
                <a:sym typeface="Montserrat Extra-Light"/>
              </a:rPr>
              <a:t>düşünebilir</a:t>
            </a:r>
            <a:r>
              <a:rPr lang="en-US" sz="2299" spc="68" dirty="0">
                <a:solidFill>
                  <a:srgbClr val="FFFFFF"/>
                </a:solidFill>
                <a:latin typeface="Montserrat Extra-Light"/>
                <a:ea typeface="Montserrat Extra-Light"/>
                <a:cs typeface="Montserrat Extra-Light"/>
                <a:sym typeface="Montserrat Extra-Light"/>
              </a:rPr>
              <a:t>.</a:t>
            </a:r>
          </a:p>
          <a:p>
            <a:pPr marL="496569" lvl="1" indent="-248284" algn="l">
              <a:lnSpc>
                <a:spcPts val="4599"/>
              </a:lnSpc>
              <a:buFont typeface="Arial"/>
              <a:buChar char="•"/>
            </a:pPr>
            <a:r>
              <a:rPr lang="en-US" sz="2299" spc="68" dirty="0" err="1" smtClean="0">
                <a:solidFill>
                  <a:srgbClr val="FFFFFF"/>
                </a:solidFill>
                <a:latin typeface="Montserrat Extra-Light"/>
                <a:ea typeface="Montserrat Extra-Light"/>
                <a:cs typeface="Montserrat Extra-Light"/>
                <a:sym typeface="Montserrat Extra-Light"/>
              </a:rPr>
              <a:t>Zorbalığ</a:t>
            </a:r>
            <a:r>
              <a:rPr lang="tr-TR" sz="2299" spc="68" dirty="0" smtClean="0">
                <a:solidFill>
                  <a:srgbClr val="FFFFFF"/>
                </a:solidFill>
                <a:latin typeface="Montserrat Extra-Light"/>
                <a:ea typeface="Montserrat Extra-Light"/>
                <a:cs typeface="Montserrat Extra-Light"/>
                <a:sym typeface="Montserrat Extra-Light"/>
              </a:rPr>
              <a:t>ı engellemek için</a:t>
            </a:r>
            <a:r>
              <a:rPr lang="en-US" sz="2299" spc="68" dirty="0" smtClean="0">
                <a:solidFill>
                  <a:srgbClr val="FFFFFF"/>
                </a:solidFill>
                <a:latin typeface="Montserrat Extra-Light"/>
                <a:ea typeface="Montserrat Extra-Light"/>
                <a:cs typeface="Montserrat Extra-Light"/>
                <a:sym typeface="Montserrat Extra-Light"/>
              </a:rPr>
              <a:t> </a:t>
            </a:r>
            <a:r>
              <a:rPr lang="tr-TR" sz="2299" spc="68" dirty="0" smtClean="0">
                <a:solidFill>
                  <a:srgbClr val="FFFFFF"/>
                </a:solidFill>
                <a:latin typeface="Montserrat Extra-Light"/>
                <a:ea typeface="Montserrat Extra-Light"/>
                <a:cs typeface="Montserrat Extra-Light"/>
                <a:sym typeface="Montserrat Extra-Light"/>
              </a:rPr>
              <a:t>yapılacak bir şeyin olmadığına </a:t>
            </a:r>
            <a:r>
              <a:rPr lang="en-US" sz="2299" spc="68" dirty="0" err="1" smtClean="0">
                <a:solidFill>
                  <a:srgbClr val="FFFFFF"/>
                </a:solidFill>
                <a:latin typeface="Montserrat Extra-Light"/>
                <a:ea typeface="Montserrat Extra-Light"/>
                <a:cs typeface="Montserrat Extra-Light"/>
                <a:sym typeface="Montserrat Extra-Light"/>
              </a:rPr>
              <a:t>inanabilir</a:t>
            </a:r>
            <a:r>
              <a:rPr lang="en-US" sz="2299" spc="68" dirty="0">
                <a:solidFill>
                  <a:srgbClr val="FFFFFF"/>
                </a:solidFill>
                <a:latin typeface="Montserrat Extra-Light"/>
                <a:ea typeface="Montserrat Extra-Light"/>
                <a:cs typeface="Montserrat Extra-Light"/>
                <a:sym typeface="Montserrat Extra-Light"/>
              </a:rPr>
              <a:t>. </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360746" y="2181008"/>
            <a:ext cx="19009492" cy="4342347"/>
            <a:chOff x="0" y="0"/>
            <a:chExt cx="25345989" cy="5789797"/>
          </a:xfrm>
        </p:grpSpPr>
        <p:sp>
          <p:nvSpPr>
            <p:cNvPr id="4" name="AutoShape 4"/>
            <p:cNvSpPr/>
            <p:nvPr/>
          </p:nvSpPr>
          <p:spPr>
            <a:xfrm>
              <a:off x="0" y="0"/>
              <a:ext cx="25345989" cy="5789797"/>
            </a:xfrm>
            <a:prstGeom prst="rect">
              <a:avLst/>
            </a:prstGeom>
            <a:solidFill>
              <a:srgbClr val="003060"/>
            </a:solidFill>
          </p:spPr>
        </p:sp>
        <p:sp>
          <p:nvSpPr>
            <p:cNvPr id="5" name="TextBox 5"/>
            <p:cNvSpPr txBox="1"/>
            <p:nvPr/>
          </p:nvSpPr>
          <p:spPr>
            <a:xfrm>
              <a:off x="4097618" y="707746"/>
              <a:ext cx="17150753" cy="2740804"/>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ZORBALIĞA NASIL MÜDAHALE EDİLEBİLİR?</a:t>
              </a:r>
            </a:p>
          </p:txBody>
        </p:sp>
        <p:sp>
          <p:nvSpPr>
            <p:cNvPr id="6" name="TextBox 6"/>
            <p:cNvSpPr txBox="1"/>
            <p:nvPr/>
          </p:nvSpPr>
          <p:spPr>
            <a:xfrm>
              <a:off x="1852595" y="4269768"/>
              <a:ext cx="21402771" cy="771307"/>
            </a:xfrm>
            <a:prstGeom prst="rect">
              <a:avLst/>
            </a:prstGeom>
          </p:spPr>
          <p:txBody>
            <a:bodyPr lIns="0" tIns="0" rIns="0" bIns="0" rtlCol="0" anchor="t">
              <a:spAutoFit/>
            </a:bodyPr>
            <a:lstStyle/>
            <a:p>
              <a:pPr algn="ctr">
                <a:lnSpc>
                  <a:spcPts val="5049"/>
                </a:lnSpc>
              </a:pPr>
              <a:r>
                <a:rPr lang="en-US" sz="3300" b="1" spc="363" dirty="0">
                  <a:solidFill>
                    <a:srgbClr val="FFFFFF"/>
                  </a:solidFill>
                  <a:latin typeface="Montserrat Semi-Bold"/>
                  <a:ea typeface="Montserrat Semi-Bold"/>
                  <a:cs typeface="Montserrat Semi-Bold"/>
                  <a:sym typeface="Montserrat Semi-Bold"/>
                </a:rPr>
                <a:t>ÖĞRETMENLER VE PSİKOLOJİK DANIŞMANLAR İÇİN ÖNERİLER</a:t>
              </a:r>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Freeform 2"/>
          <p:cNvSpPr/>
          <p:nvPr/>
        </p:nvSpPr>
        <p:spPr>
          <a:xfrm>
            <a:off x="12489927" y="2646350"/>
            <a:ext cx="4769373" cy="6957845"/>
          </a:xfrm>
          <a:custGeom>
            <a:avLst/>
            <a:gdLst/>
            <a:ahLst/>
            <a:cxnLst/>
            <a:rect l="l" t="t" r="r" b="b"/>
            <a:pathLst>
              <a:path w="4769373" h="6957845">
                <a:moveTo>
                  <a:pt x="0" y="0"/>
                </a:moveTo>
                <a:lnTo>
                  <a:pt x="4769373" y="0"/>
                </a:lnTo>
                <a:lnTo>
                  <a:pt x="4769373" y="6957845"/>
                </a:lnTo>
                <a:lnTo>
                  <a:pt x="0" y="6957845"/>
                </a:lnTo>
                <a:lnTo>
                  <a:pt x="0" y="0"/>
                </a:lnTo>
                <a:close/>
              </a:path>
            </a:pathLst>
          </a:custGeom>
          <a:blipFill>
            <a:blip r:embed="rId2"/>
            <a:stretch>
              <a:fillRect t="-3077"/>
            </a:stretch>
          </a:blipFill>
        </p:spPr>
      </p:sp>
      <p:sp>
        <p:nvSpPr>
          <p:cNvPr id="3" name="TextBox 3"/>
          <p:cNvSpPr txBox="1"/>
          <p:nvPr/>
        </p:nvSpPr>
        <p:spPr>
          <a:xfrm>
            <a:off x="2616093" y="990600"/>
            <a:ext cx="13607896" cy="1026849"/>
          </a:xfrm>
          <a:prstGeom prst="rect">
            <a:avLst/>
          </a:prstGeom>
        </p:spPr>
        <p:txBody>
          <a:bodyPr lIns="0" tIns="0" rIns="0" bIns="0" rtlCol="0" anchor="t">
            <a:spAutoFit/>
          </a:bodyPr>
          <a:lstStyle/>
          <a:p>
            <a:pPr algn="l">
              <a:lnSpc>
                <a:spcPts val="8190"/>
              </a:lnSpc>
            </a:pPr>
            <a:r>
              <a:rPr lang="en-US" sz="6500" b="1" spc="58">
                <a:solidFill>
                  <a:srgbClr val="FFFFFF"/>
                </a:solidFill>
                <a:latin typeface="Montserrat Bold"/>
                <a:ea typeface="Montserrat Bold"/>
                <a:cs typeface="Montserrat Bold"/>
                <a:sym typeface="Montserrat Bold"/>
              </a:rPr>
              <a:t>Dikkat Edilmesi Gerekenler</a:t>
            </a:r>
          </a:p>
        </p:txBody>
      </p:sp>
      <p:sp>
        <p:nvSpPr>
          <p:cNvPr id="4" name="TextBox 4"/>
          <p:cNvSpPr txBox="1"/>
          <p:nvPr/>
        </p:nvSpPr>
        <p:spPr>
          <a:xfrm>
            <a:off x="1267936" y="2560625"/>
            <a:ext cx="9803789" cy="6829425"/>
          </a:xfrm>
          <a:prstGeom prst="rect">
            <a:avLst/>
          </a:prstGeom>
        </p:spPr>
        <p:txBody>
          <a:bodyPr lIns="0" tIns="0" rIns="0" bIns="0" rtlCol="0" anchor="t">
            <a:spAutoFit/>
          </a:bodyPr>
          <a:lstStyle/>
          <a:p>
            <a:pPr marL="647700" lvl="1" indent="-323850" algn="l">
              <a:lnSpc>
                <a:spcPts val="4500"/>
              </a:lnSpc>
              <a:buFont typeface="Arial"/>
              <a:buChar char="•"/>
            </a:pPr>
            <a:r>
              <a:rPr lang="en-US" sz="3000" spc="30">
                <a:solidFill>
                  <a:srgbClr val="FFFFFF"/>
                </a:solidFill>
                <a:latin typeface="Montserrat Extra-Light"/>
                <a:ea typeface="Montserrat Extra-Light"/>
                <a:cs typeface="Montserrat Extra-Light"/>
                <a:sym typeface="Montserrat Extra-Light"/>
              </a:rPr>
              <a:t>Zorbalık davranışlarını en hızlı şekilde fark edebilecek kişilerin başında </a:t>
            </a:r>
            <a:r>
              <a:rPr lang="en-US" sz="3000" b="1" spc="30">
                <a:solidFill>
                  <a:srgbClr val="FFFFFF"/>
                </a:solidFill>
                <a:latin typeface="Montserrat Bold"/>
                <a:ea typeface="Montserrat Bold"/>
                <a:cs typeface="Montserrat Bold"/>
                <a:sym typeface="Montserrat Bold"/>
              </a:rPr>
              <a:t>öğretmenler</a:t>
            </a:r>
            <a:r>
              <a:rPr lang="en-US" sz="3000" spc="30">
                <a:solidFill>
                  <a:srgbClr val="FFFFFF"/>
                </a:solidFill>
                <a:latin typeface="Montserrat Extra-Light"/>
                <a:ea typeface="Montserrat Extra-Light"/>
                <a:cs typeface="Montserrat Extra-Light"/>
                <a:sym typeface="Montserrat Extra-Light"/>
              </a:rPr>
              <a:t> gelir.</a:t>
            </a:r>
          </a:p>
          <a:p>
            <a:pPr marL="647700" lvl="1" indent="-323850" algn="l">
              <a:lnSpc>
                <a:spcPts val="4500"/>
              </a:lnSpc>
              <a:buFont typeface="Arial"/>
              <a:buChar char="•"/>
            </a:pPr>
            <a:r>
              <a:rPr lang="en-US" sz="3000" spc="30">
                <a:solidFill>
                  <a:srgbClr val="FFFFFF"/>
                </a:solidFill>
                <a:latin typeface="Montserrat Extra-Light"/>
                <a:ea typeface="Montserrat Extra-Light"/>
                <a:cs typeface="Montserrat Extra-Light"/>
                <a:sym typeface="Montserrat Extra-Light"/>
              </a:rPr>
              <a:t>Çocuklarda zorbalığı önlemek için </a:t>
            </a:r>
            <a:r>
              <a:rPr lang="en-US" sz="3000" b="1" spc="30">
                <a:solidFill>
                  <a:srgbClr val="FFFFFF"/>
                </a:solidFill>
                <a:latin typeface="Montserrat Bold"/>
                <a:ea typeface="Montserrat Bold"/>
                <a:cs typeface="Montserrat Bold"/>
                <a:sym typeface="Montserrat Bold"/>
              </a:rPr>
              <a:t>erken yaşta müdahale</a:t>
            </a:r>
            <a:r>
              <a:rPr lang="en-US" sz="3000" spc="30">
                <a:solidFill>
                  <a:srgbClr val="FFFFFF"/>
                </a:solidFill>
                <a:latin typeface="Montserrat Extra-Light"/>
                <a:ea typeface="Montserrat Extra-Light"/>
                <a:cs typeface="Montserrat Extra-Light"/>
                <a:sym typeface="Montserrat Extra-Light"/>
              </a:rPr>
              <a:t> etmek önemlidir. </a:t>
            </a:r>
          </a:p>
          <a:p>
            <a:pPr marL="647700" lvl="1" indent="-323850" algn="l">
              <a:lnSpc>
                <a:spcPts val="4500"/>
              </a:lnSpc>
              <a:buFont typeface="Arial"/>
              <a:buChar char="•"/>
            </a:pPr>
            <a:r>
              <a:rPr lang="en-US" sz="3000" spc="30">
                <a:solidFill>
                  <a:srgbClr val="FFFFFF"/>
                </a:solidFill>
                <a:latin typeface="Montserrat Extra-Light"/>
                <a:ea typeface="Montserrat Extra-Light"/>
                <a:cs typeface="Montserrat Extra-Light"/>
                <a:sym typeface="Montserrat Extra-Light"/>
              </a:rPr>
              <a:t>Çocuklar </a:t>
            </a:r>
            <a:r>
              <a:rPr lang="en-US" sz="3000" b="1" spc="30">
                <a:solidFill>
                  <a:srgbClr val="FFFFFF"/>
                </a:solidFill>
                <a:latin typeface="Montserrat Bold"/>
                <a:ea typeface="Montserrat Bold"/>
                <a:cs typeface="Montserrat Bold"/>
                <a:sym typeface="Montserrat Bold"/>
              </a:rPr>
              <a:t>zorba ya da kurban olarak doğmaz</a:t>
            </a:r>
            <a:r>
              <a:rPr lang="en-US" sz="3000" spc="30">
                <a:solidFill>
                  <a:srgbClr val="FFFFFF"/>
                </a:solidFill>
                <a:latin typeface="Montserrat Extra-Light"/>
                <a:ea typeface="Montserrat Extra-Light"/>
                <a:cs typeface="Montserrat Extra-Light"/>
                <a:sym typeface="Montserrat Extra-Light"/>
              </a:rPr>
              <a:t>, davranışlarıyla bu rollere bürünebilir. </a:t>
            </a:r>
          </a:p>
          <a:p>
            <a:pPr marL="647700" lvl="1" indent="-323850" algn="l">
              <a:lnSpc>
                <a:spcPts val="4500"/>
              </a:lnSpc>
              <a:buFont typeface="Arial"/>
              <a:buChar char="•"/>
            </a:pPr>
            <a:r>
              <a:rPr lang="en-US" sz="3000" spc="30">
                <a:solidFill>
                  <a:srgbClr val="FFFFFF"/>
                </a:solidFill>
                <a:latin typeface="Montserrat Extra-Light"/>
                <a:ea typeface="Montserrat Extra-Light"/>
                <a:cs typeface="Montserrat Extra-Light"/>
                <a:sym typeface="Montserrat Extra-Light"/>
              </a:rPr>
              <a:t>Sadece "zorlu" çocukların zorba olduğunu veya sadece "zayıf" çocukların kurban olduğunu </a:t>
            </a:r>
            <a:r>
              <a:rPr lang="en-US" sz="3000" b="1" spc="30">
                <a:solidFill>
                  <a:srgbClr val="FFFFFF"/>
                </a:solidFill>
                <a:latin typeface="Montserrat Bold"/>
                <a:ea typeface="Montserrat Bold"/>
                <a:cs typeface="Montserrat Bold"/>
                <a:sym typeface="Montserrat Bold"/>
              </a:rPr>
              <a:t>varsaymayın.</a:t>
            </a:r>
            <a:r>
              <a:rPr lang="en-US" sz="3000" spc="30">
                <a:solidFill>
                  <a:srgbClr val="FFFFFF"/>
                </a:solidFill>
                <a:latin typeface="Montserrat Extra-Light"/>
                <a:ea typeface="Montserrat Extra-Light"/>
                <a:cs typeface="Montserrat Extra-Light"/>
                <a:sym typeface="Montserrat Extra-Light"/>
              </a:rPr>
              <a:t> </a:t>
            </a:r>
          </a:p>
          <a:p>
            <a:pPr marL="647700" lvl="1" indent="-323850" algn="l">
              <a:lnSpc>
                <a:spcPts val="4500"/>
              </a:lnSpc>
              <a:buFont typeface="Arial"/>
              <a:buChar char="•"/>
            </a:pPr>
            <a:r>
              <a:rPr lang="en-US" sz="3000" spc="30">
                <a:solidFill>
                  <a:srgbClr val="FFFFFF"/>
                </a:solidFill>
                <a:latin typeface="Montserrat Extra-Light"/>
                <a:ea typeface="Montserrat Extra-Light"/>
                <a:cs typeface="Montserrat Extra-Light"/>
                <a:sym typeface="Montserrat Extra-Light"/>
              </a:rPr>
              <a:t>Zorbalığı</a:t>
            </a:r>
            <a:r>
              <a:rPr lang="en-US" sz="3000" b="1" spc="30">
                <a:solidFill>
                  <a:srgbClr val="FFFFFF"/>
                </a:solidFill>
                <a:latin typeface="Montserrat Bold"/>
                <a:ea typeface="Montserrat Bold"/>
                <a:cs typeface="Montserrat Bold"/>
                <a:sym typeface="Montserrat Bold"/>
              </a:rPr>
              <a:t> ciddiye alın</a:t>
            </a:r>
            <a:r>
              <a:rPr lang="en-US" sz="3000" spc="30">
                <a:solidFill>
                  <a:srgbClr val="FFFFFF"/>
                </a:solidFill>
                <a:latin typeface="Montserrat Extra-Light"/>
                <a:ea typeface="Montserrat Extra-Light"/>
                <a:cs typeface="Montserrat Extra-Light"/>
                <a:sym typeface="Montserrat Extra-Light"/>
              </a:rPr>
              <a:t>. </a:t>
            </a:r>
          </a:p>
          <a:p>
            <a:pPr marL="647700" lvl="1" indent="-323850" algn="l">
              <a:lnSpc>
                <a:spcPts val="4500"/>
              </a:lnSpc>
              <a:buFont typeface="Arial"/>
              <a:buChar char="•"/>
            </a:pPr>
            <a:r>
              <a:rPr lang="en-US" sz="3000" spc="30">
                <a:solidFill>
                  <a:srgbClr val="FFFFFF"/>
                </a:solidFill>
                <a:latin typeface="Montserrat Extra-Light"/>
                <a:ea typeface="Montserrat Extra-Light"/>
                <a:cs typeface="Montserrat Extra-Light"/>
                <a:sym typeface="Montserrat Extra-Light"/>
              </a:rPr>
              <a:t>Uyarı işaretlerine ve en çok </a:t>
            </a:r>
            <a:r>
              <a:rPr lang="en-US" sz="3000" b="1" spc="30">
                <a:solidFill>
                  <a:srgbClr val="FFFFFF"/>
                </a:solidFill>
                <a:latin typeface="Montserrat Bold"/>
                <a:ea typeface="Montserrat Bold"/>
                <a:cs typeface="Montserrat Bold"/>
                <a:sym typeface="Montserrat Bold"/>
              </a:rPr>
              <a:t>risk altındaki</a:t>
            </a:r>
            <a:r>
              <a:rPr lang="en-US" sz="3000" spc="30">
                <a:solidFill>
                  <a:srgbClr val="FFFFFF"/>
                </a:solidFill>
                <a:latin typeface="Montserrat Extra-Light"/>
                <a:ea typeface="Montserrat Extra-Light"/>
                <a:cs typeface="Montserrat Extra-Light"/>
                <a:sym typeface="Montserrat Extra-Light"/>
              </a:rPr>
              <a:t> çocuklara çok dikkat edin. </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sp>
        <p:nvSpPr>
          <p:cNvPr id="3" name="AutoShape 3"/>
          <p:cNvSpPr/>
          <p:nvPr/>
        </p:nvSpPr>
        <p:spPr>
          <a:xfrm>
            <a:off x="1399187" y="536265"/>
            <a:ext cx="15710459" cy="1706916"/>
          </a:xfrm>
          <a:prstGeom prst="rect">
            <a:avLst/>
          </a:prstGeom>
          <a:solidFill>
            <a:srgbClr val="003060"/>
          </a:solidFill>
        </p:spPr>
      </p:sp>
      <p:sp>
        <p:nvSpPr>
          <p:cNvPr id="4" name="AutoShape 4"/>
          <p:cNvSpPr/>
          <p:nvPr/>
        </p:nvSpPr>
        <p:spPr>
          <a:xfrm>
            <a:off x="-308465" y="2758458"/>
            <a:ext cx="18904930" cy="7566642"/>
          </a:xfrm>
          <a:prstGeom prst="rect">
            <a:avLst/>
          </a:prstGeom>
          <a:solidFill>
            <a:srgbClr val="FFFFFF"/>
          </a:solidFill>
        </p:spPr>
      </p:sp>
      <p:sp>
        <p:nvSpPr>
          <p:cNvPr id="5" name="Freeform 5"/>
          <p:cNvSpPr/>
          <p:nvPr/>
        </p:nvSpPr>
        <p:spPr>
          <a:xfrm>
            <a:off x="0" y="2758458"/>
            <a:ext cx="5752001" cy="7677059"/>
          </a:xfrm>
          <a:custGeom>
            <a:avLst/>
            <a:gdLst/>
            <a:ahLst/>
            <a:cxnLst/>
            <a:rect l="l" t="t" r="r" b="b"/>
            <a:pathLst>
              <a:path w="5752001" h="7677059">
                <a:moveTo>
                  <a:pt x="0" y="0"/>
                </a:moveTo>
                <a:lnTo>
                  <a:pt x="5752001" y="0"/>
                </a:lnTo>
                <a:lnTo>
                  <a:pt x="5752001" y="7677059"/>
                </a:lnTo>
                <a:lnTo>
                  <a:pt x="0" y="7677059"/>
                </a:lnTo>
                <a:lnTo>
                  <a:pt x="0" y="0"/>
                </a:lnTo>
                <a:close/>
              </a:path>
            </a:pathLst>
          </a:custGeom>
          <a:blipFill>
            <a:blip r:embed="rId3"/>
            <a:stretch>
              <a:fillRect t="-10297" r="-6398" b="-9355"/>
            </a:stretch>
          </a:blipFill>
        </p:spPr>
      </p:sp>
      <p:sp>
        <p:nvSpPr>
          <p:cNvPr id="6" name="TextBox 6"/>
          <p:cNvSpPr txBox="1"/>
          <p:nvPr/>
        </p:nvSpPr>
        <p:spPr>
          <a:xfrm>
            <a:off x="1833417" y="857248"/>
            <a:ext cx="14842000" cy="1026849"/>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Dikkat Edilmesi Gerekenler</a:t>
            </a:r>
          </a:p>
        </p:txBody>
      </p:sp>
      <p:sp>
        <p:nvSpPr>
          <p:cNvPr id="7" name="TextBox 7"/>
          <p:cNvSpPr txBox="1"/>
          <p:nvPr/>
        </p:nvSpPr>
        <p:spPr>
          <a:xfrm>
            <a:off x="5890347" y="3295483"/>
            <a:ext cx="11884230" cy="6416391"/>
          </a:xfrm>
          <a:prstGeom prst="rect">
            <a:avLst/>
          </a:prstGeom>
        </p:spPr>
        <p:txBody>
          <a:bodyPr lIns="0" tIns="0" rIns="0" bIns="0" rtlCol="0" anchor="t">
            <a:spAutoFit/>
          </a:bodyPr>
          <a:lstStyle/>
          <a:p>
            <a:pPr marL="561342" lvl="1" indent="-280671" algn="l">
              <a:lnSpc>
                <a:spcPts val="3900"/>
              </a:lnSpc>
              <a:buFont typeface="Arial"/>
              <a:buChar char="•"/>
            </a:pPr>
            <a:r>
              <a:rPr lang="en-US" sz="2600" spc="26">
                <a:solidFill>
                  <a:srgbClr val="003060"/>
                </a:solidFill>
                <a:latin typeface="Montserrat Extra-Light"/>
                <a:ea typeface="Montserrat Extra-Light"/>
                <a:cs typeface="Montserrat Extra-Light"/>
                <a:sym typeface="Montserrat Extra-Light"/>
              </a:rPr>
              <a:t>Okulda yaşanan zorbalığa müdahale etmeden davranışın </a:t>
            </a:r>
            <a:r>
              <a:rPr lang="en-US" sz="2600" b="1" spc="26">
                <a:solidFill>
                  <a:srgbClr val="003060"/>
                </a:solidFill>
                <a:latin typeface="Montserrat Bold"/>
                <a:ea typeface="Montserrat Bold"/>
                <a:cs typeface="Montserrat Bold"/>
                <a:sym typeface="Montserrat Bold"/>
              </a:rPr>
              <a:t>anlık gelişen</a:t>
            </a:r>
            <a:r>
              <a:rPr lang="en-US" sz="2600" spc="26">
                <a:solidFill>
                  <a:srgbClr val="003060"/>
                </a:solidFill>
                <a:latin typeface="Montserrat Extra-Light"/>
                <a:ea typeface="Montserrat Extra-Light"/>
                <a:cs typeface="Montserrat Extra-Light"/>
                <a:sym typeface="Montserrat Extra-Light"/>
              </a:rPr>
              <a:t> bir durum mu; </a:t>
            </a:r>
            <a:r>
              <a:rPr lang="en-US" sz="2600" b="1" spc="26">
                <a:solidFill>
                  <a:srgbClr val="003060"/>
                </a:solidFill>
                <a:latin typeface="Montserrat Bold"/>
                <a:ea typeface="Montserrat Bold"/>
                <a:cs typeface="Montserrat Bold"/>
                <a:sym typeface="Montserrat Bold"/>
              </a:rPr>
              <a:t>sürekli</a:t>
            </a:r>
            <a:r>
              <a:rPr lang="en-US" sz="2600" spc="26">
                <a:solidFill>
                  <a:srgbClr val="003060"/>
                </a:solidFill>
                <a:latin typeface="Montserrat Extra-Light"/>
                <a:ea typeface="Montserrat Extra-Light"/>
                <a:cs typeface="Montserrat Extra-Light"/>
                <a:sym typeface="Montserrat Extra-Light"/>
              </a:rPr>
              <a:t> devam eden bir davranış mı olduğunun belirlenmesi oldukça önemlidir.</a:t>
            </a:r>
          </a:p>
          <a:p>
            <a:pPr marL="561342" lvl="1" indent="-280671" algn="l">
              <a:lnSpc>
                <a:spcPts val="3900"/>
              </a:lnSpc>
              <a:buFont typeface="Arial"/>
              <a:buChar char="•"/>
            </a:pPr>
            <a:r>
              <a:rPr lang="en-US" sz="2600" b="1" spc="26">
                <a:solidFill>
                  <a:srgbClr val="003060"/>
                </a:solidFill>
                <a:latin typeface="Montserrat Bold"/>
                <a:ea typeface="Montserrat Bold"/>
                <a:cs typeface="Montserrat Bold"/>
                <a:sym typeface="Montserrat Bold"/>
              </a:rPr>
              <a:t>Etkili bir rol model olun.</a:t>
            </a:r>
            <a:r>
              <a:rPr lang="en-US" sz="2600" spc="26">
                <a:solidFill>
                  <a:srgbClr val="003060"/>
                </a:solidFill>
                <a:latin typeface="Montserrat Extra-Light"/>
                <a:ea typeface="Montserrat Extra-Light"/>
                <a:cs typeface="Montserrat Extra-Light"/>
                <a:sym typeface="Montserrat Extra-Light"/>
              </a:rPr>
              <a:t> Çocuklar, hayatlarındaki yetişkinleri izleyerek ve taklit ederek nasıl davranacaklarını öğrenirler. Sorunları nasıl çözdüğünüzü, kendi öfkenizi ve hayal kırıklığınızı nasıl kontrol ettiğinizi gözlemleyin. Çocuklar agresif davrandığınızı gözlemlerse, başkalarına karşı saldırganlık gösterme olasılıkları daha yüksektir.</a:t>
            </a:r>
          </a:p>
          <a:p>
            <a:pPr marL="561342" lvl="1" indent="-280671" algn="l">
              <a:lnSpc>
                <a:spcPts val="3900"/>
              </a:lnSpc>
              <a:buFont typeface="Arial"/>
              <a:buChar char="•"/>
            </a:pPr>
            <a:r>
              <a:rPr lang="en-US" sz="2600" spc="26">
                <a:solidFill>
                  <a:srgbClr val="003060"/>
                </a:solidFill>
                <a:latin typeface="Montserrat Extra-Light"/>
                <a:ea typeface="Montserrat Extra-Light"/>
                <a:cs typeface="Montserrat Extra-Light"/>
                <a:sym typeface="Montserrat Extra-Light"/>
              </a:rPr>
              <a:t>Çalıştığınız kurumdaki öğrencilerle </a:t>
            </a:r>
            <a:r>
              <a:rPr lang="en-US" sz="2600" b="1" spc="26">
                <a:solidFill>
                  <a:srgbClr val="003060"/>
                </a:solidFill>
                <a:latin typeface="Montserrat Bold"/>
                <a:ea typeface="Montserrat Bold"/>
                <a:cs typeface="Montserrat Bold"/>
                <a:sym typeface="Montserrat Bold"/>
              </a:rPr>
              <a:t>güçlü bağlar</a:t>
            </a:r>
            <a:r>
              <a:rPr lang="en-US" sz="2600" spc="26">
                <a:solidFill>
                  <a:srgbClr val="003060"/>
                </a:solidFill>
                <a:latin typeface="Montserrat Extra-Light"/>
                <a:ea typeface="Montserrat Extra-Light"/>
                <a:cs typeface="Montserrat Extra-Light"/>
                <a:sym typeface="Montserrat Extra-Light"/>
              </a:rPr>
              <a:t> geliştirin. Çocukların, saygı duydukları ve güvendikleri bir yetişkini memnun etmeyeceğini bildiklerinde zorbalık yapma olasılıkları daha düşüktür. Benzer şekilde, çocukların </a:t>
            </a:r>
            <a:r>
              <a:rPr lang="en-US" sz="2600" b="1" spc="26">
                <a:solidFill>
                  <a:srgbClr val="003060"/>
                </a:solidFill>
                <a:latin typeface="Montserrat Bold"/>
                <a:ea typeface="Montserrat Bold"/>
                <a:cs typeface="Montserrat Bold"/>
                <a:sym typeface="Montserrat Bold"/>
              </a:rPr>
              <a:t>şefkatli ve güvene dayalı bir ilişki</a:t>
            </a:r>
            <a:r>
              <a:rPr lang="en-US" sz="2600" spc="26">
                <a:solidFill>
                  <a:srgbClr val="003060"/>
                </a:solidFill>
                <a:latin typeface="Montserrat Extra-Light"/>
                <a:ea typeface="Montserrat Extra-Light"/>
                <a:cs typeface="Montserrat Extra-Light"/>
                <a:sym typeface="Montserrat Extra-Light"/>
              </a:rPr>
              <a:t>ye sahip oldukları bir yetişkine güvenme olasılıkları daha yüksektir.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AutoShape 3"/>
          <p:cNvSpPr/>
          <p:nvPr/>
        </p:nvSpPr>
        <p:spPr>
          <a:xfrm>
            <a:off x="8187057" y="-323850"/>
            <a:ext cx="10443843" cy="10934700"/>
          </a:xfrm>
          <a:prstGeom prst="rect">
            <a:avLst/>
          </a:prstGeom>
          <a:solidFill>
            <a:srgbClr val="003060"/>
          </a:solidFill>
        </p:spPr>
      </p:sp>
      <p:sp>
        <p:nvSpPr>
          <p:cNvPr id="4" name="AutoShape 4"/>
          <p:cNvSpPr/>
          <p:nvPr/>
        </p:nvSpPr>
        <p:spPr>
          <a:xfrm>
            <a:off x="550228" y="1028700"/>
            <a:ext cx="8079422" cy="1507051"/>
          </a:xfrm>
          <a:prstGeom prst="rect">
            <a:avLst/>
          </a:prstGeom>
          <a:solidFill>
            <a:srgbClr val="FFFFFF"/>
          </a:solidFill>
        </p:spPr>
      </p:sp>
      <p:sp>
        <p:nvSpPr>
          <p:cNvPr id="5" name="TextBox 5"/>
          <p:cNvSpPr txBox="1"/>
          <p:nvPr/>
        </p:nvSpPr>
        <p:spPr>
          <a:xfrm>
            <a:off x="948637" y="1133535"/>
            <a:ext cx="7282604" cy="1282402"/>
          </a:xfrm>
          <a:prstGeom prst="rect">
            <a:avLst/>
          </a:prstGeom>
        </p:spPr>
        <p:txBody>
          <a:bodyPr lIns="0" tIns="0" rIns="0" bIns="0" rtlCol="0" anchor="t">
            <a:spAutoFit/>
          </a:bodyPr>
          <a:lstStyle/>
          <a:p>
            <a:pPr algn="ctr">
              <a:lnSpc>
                <a:spcPts val="5017"/>
              </a:lnSpc>
            </a:pPr>
            <a:r>
              <a:rPr lang="en-US" sz="3982" b="1" spc="35" dirty="0" smtClean="0">
                <a:solidFill>
                  <a:srgbClr val="003060"/>
                </a:solidFill>
                <a:latin typeface="Montserrat Bold"/>
                <a:ea typeface="Montserrat Bold"/>
                <a:cs typeface="Montserrat Bold"/>
                <a:sym typeface="Montserrat Bold"/>
              </a:rPr>
              <a:t>D</a:t>
            </a:r>
            <a:r>
              <a:rPr lang="tr-TR" sz="3982" b="1" spc="35" dirty="0" smtClean="0">
                <a:solidFill>
                  <a:srgbClr val="003060"/>
                </a:solidFill>
                <a:latin typeface="Montserrat Bold"/>
                <a:ea typeface="Montserrat Bold"/>
                <a:cs typeface="Montserrat Bold"/>
                <a:sym typeface="Montserrat Bold"/>
              </a:rPr>
              <a:t>İ</a:t>
            </a:r>
            <a:r>
              <a:rPr lang="en-US" sz="3982" b="1" spc="35" dirty="0" smtClean="0">
                <a:solidFill>
                  <a:srgbClr val="003060"/>
                </a:solidFill>
                <a:latin typeface="Montserrat Bold"/>
                <a:ea typeface="Montserrat Bold"/>
                <a:cs typeface="Montserrat Bold"/>
                <a:sym typeface="Montserrat Bold"/>
              </a:rPr>
              <a:t>KKAT ED</a:t>
            </a:r>
            <a:r>
              <a:rPr lang="tr-TR" sz="3982" b="1" spc="35" dirty="0" smtClean="0">
                <a:solidFill>
                  <a:srgbClr val="003060"/>
                </a:solidFill>
                <a:latin typeface="Montserrat Bold"/>
                <a:ea typeface="Montserrat Bold"/>
                <a:cs typeface="Montserrat Bold"/>
                <a:sym typeface="Montserrat Bold"/>
              </a:rPr>
              <a:t>İ</a:t>
            </a:r>
            <a:r>
              <a:rPr lang="en-US" sz="3982" b="1" spc="35" dirty="0" smtClean="0">
                <a:solidFill>
                  <a:srgbClr val="003060"/>
                </a:solidFill>
                <a:latin typeface="Montserrat Bold"/>
                <a:ea typeface="Montserrat Bold"/>
                <a:cs typeface="Montserrat Bold"/>
                <a:sym typeface="Montserrat Bold"/>
              </a:rPr>
              <a:t>LMES</a:t>
            </a:r>
            <a:r>
              <a:rPr lang="tr-TR" sz="3982" b="1" spc="35" dirty="0" smtClean="0">
                <a:solidFill>
                  <a:srgbClr val="003060"/>
                </a:solidFill>
                <a:latin typeface="Montserrat Bold"/>
                <a:ea typeface="Montserrat Bold"/>
                <a:cs typeface="Montserrat Bold"/>
                <a:sym typeface="Montserrat Bold"/>
              </a:rPr>
              <a:t>İ</a:t>
            </a:r>
            <a:r>
              <a:rPr lang="en-US" sz="3982" b="1" spc="35" dirty="0" smtClean="0">
                <a:solidFill>
                  <a:srgbClr val="003060"/>
                </a:solidFill>
                <a:latin typeface="Montserrat Bold"/>
                <a:ea typeface="Montserrat Bold"/>
                <a:cs typeface="Montserrat Bold"/>
                <a:sym typeface="Montserrat Bold"/>
              </a:rPr>
              <a:t> </a:t>
            </a:r>
            <a:r>
              <a:rPr lang="en-US" sz="3982" b="1" spc="35" dirty="0">
                <a:solidFill>
                  <a:srgbClr val="003060"/>
                </a:solidFill>
                <a:latin typeface="Montserrat Bold"/>
                <a:ea typeface="Montserrat Bold"/>
                <a:cs typeface="Montserrat Bold"/>
                <a:sym typeface="Montserrat Bold"/>
              </a:rPr>
              <a:t>GEREKENLER</a:t>
            </a:r>
          </a:p>
        </p:txBody>
      </p:sp>
      <p:sp>
        <p:nvSpPr>
          <p:cNvPr id="6" name="TextBox 6"/>
          <p:cNvSpPr txBox="1"/>
          <p:nvPr/>
        </p:nvSpPr>
        <p:spPr>
          <a:xfrm>
            <a:off x="8629650" y="617367"/>
            <a:ext cx="9105900" cy="9128249"/>
          </a:xfrm>
          <a:prstGeom prst="rect">
            <a:avLst/>
          </a:prstGeom>
        </p:spPr>
        <p:txBody>
          <a:bodyPr lIns="0" tIns="0" rIns="0" bIns="0" rtlCol="0" anchor="t">
            <a:spAutoFit/>
          </a:bodyPr>
          <a:lstStyle/>
          <a:p>
            <a:pPr marL="561337" lvl="1" indent="-280669" algn="l">
              <a:lnSpc>
                <a:spcPts val="5199"/>
              </a:lnSpc>
              <a:buFont typeface="Arial"/>
              <a:buChar char="•"/>
            </a:pPr>
            <a:r>
              <a:rPr lang="en-US" sz="2599" spc="77">
                <a:solidFill>
                  <a:srgbClr val="FFFFFF"/>
                </a:solidFill>
                <a:latin typeface="Montserrat Extra-Light"/>
                <a:ea typeface="Montserrat Extra-Light"/>
                <a:cs typeface="Montserrat Extra-Light"/>
                <a:sym typeface="Montserrat Extra-Light"/>
              </a:rPr>
              <a:t>Çocukların </a:t>
            </a:r>
            <a:r>
              <a:rPr lang="en-US" sz="2599" b="1" spc="77">
                <a:solidFill>
                  <a:srgbClr val="FFFFFF"/>
                </a:solidFill>
                <a:latin typeface="Montserrat Bold"/>
                <a:ea typeface="Montserrat Bold"/>
                <a:cs typeface="Montserrat Bold"/>
                <a:sym typeface="Montserrat Bold"/>
              </a:rPr>
              <a:t>medya şiddeti</a:t>
            </a:r>
            <a:r>
              <a:rPr lang="en-US" sz="2599" spc="77">
                <a:solidFill>
                  <a:srgbClr val="FFFFFF"/>
                </a:solidFill>
                <a:latin typeface="Montserrat Extra-Light"/>
                <a:ea typeface="Montserrat Extra-Light"/>
                <a:cs typeface="Montserrat Extra-Light"/>
                <a:sym typeface="Montserrat Extra-Light"/>
              </a:rPr>
              <a:t>ni eleştirel bir şekilde değerlendirmelerine yardımcı olun. </a:t>
            </a:r>
          </a:p>
          <a:p>
            <a:pPr marL="561337" lvl="1" indent="-280669" algn="l">
              <a:lnSpc>
                <a:spcPts val="5199"/>
              </a:lnSpc>
              <a:buFont typeface="Arial"/>
              <a:buChar char="•"/>
            </a:pPr>
            <a:r>
              <a:rPr lang="en-US" sz="2599" spc="77">
                <a:solidFill>
                  <a:srgbClr val="FFFFFF"/>
                </a:solidFill>
                <a:latin typeface="Montserrat Extra-Light"/>
                <a:ea typeface="Montserrat Extra-Light"/>
                <a:cs typeface="Montserrat Extra-Light"/>
                <a:sym typeface="Montserrat Extra-Light"/>
              </a:rPr>
              <a:t>Zorbalıkla mücadele ederken </a:t>
            </a:r>
            <a:r>
              <a:rPr lang="en-US" sz="2599" b="1" spc="77">
                <a:solidFill>
                  <a:srgbClr val="FFFFFF"/>
                </a:solidFill>
                <a:latin typeface="Montserrat Bold"/>
                <a:ea typeface="Montserrat Bold"/>
                <a:cs typeface="Montserrat Bold"/>
                <a:sym typeface="Montserrat Bold"/>
              </a:rPr>
              <a:t>sadece rehber öğretmenlerin</a:t>
            </a:r>
            <a:r>
              <a:rPr lang="en-US" sz="2599" spc="77">
                <a:solidFill>
                  <a:srgbClr val="FFFFFF"/>
                </a:solidFill>
                <a:latin typeface="Montserrat Extra-Light"/>
                <a:ea typeface="Montserrat Extra-Light"/>
                <a:cs typeface="Montserrat Extra-Light"/>
                <a:sym typeface="Montserrat Extra-Light"/>
              </a:rPr>
              <a:t> süreçte rol alması yeterince etkili olmayabilir. </a:t>
            </a:r>
          </a:p>
          <a:p>
            <a:pPr marL="561337" lvl="1" indent="-280669" algn="l">
              <a:lnSpc>
                <a:spcPts val="5199"/>
              </a:lnSpc>
              <a:buFont typeface="Arial"/>
              <a:buChar char="•"/>
            </a:pPr>
            <a:r>
              <a:rPr lang="en-US" sz="2599" spc="77">
                <a:solidFill>
                  <a:srgbClr val="FFFFFF"/>
                </a:solidFill>
                <a:latin typeface="Montserrat Extra-Light"/>
                <a:ea typeface="Montserrat Extra-Light"/>
                <a:cs typeface="Montserrat Extra-Light"/>
                <a:sym typeface="Montserrat Extra-Light"/>
              </a:rPr>
              <a:t>Zorbalık ve saldırganlık davranışları bazı </a:t>
            </a:r>
            <a:r>
              <a:rPr lang="en-US" sz="2599" b="1" spc="77">
                <a:solidFill>
                  <a:srgbClr val="FFFFFF"/>
                </a:solidFill>
                <a:latin typeface="Montserrat Bold"/>
                <a:ea typeface="Montserrat Bold"/>
                <a:cs typeface="Montserrat Bold"/>
                <a:sym typeface="Montserrat Bold"/>
              </a:rPr>
              <a:t>aileler</a:t>
            </a:r>
            <a:r>
              <a:rPr lang="en-US" sz="2599" spc="77">
                <a:solidFill>
                  <a:srgbClr val="FFFFFF"/>
                </a:solidFill>
                <a:latin typeface="Montserrat Extra-Light"/>
                <a:ea typeface="Montserrat Extra-Light"/>
                <a:cs typeface="Montserrat Extra-Light"/>
                <a:sym typeface="Montserrat Extra-Light"/>
              </a:rPr>
              <a:t> için problem çözme yöntemi olarak kabul edilip onaylandığından okul içerisinde sadece öğrencilere yönelik zorbalık eğitimi verilmesi yeterli değildir. </a:t>
            </a:r>
          </a:p>
          <a:p>
            <a:pPr marL="561337" lvl="1" indent="-280669" algn="l">
              <a:lnSpc>
                <a:spcPts val="5199"/>
              </a:lnSpc>
              <a:buFont typeface="Arial"/>
              <a:buChar char="•"/>
            </a:pPr>
            <a:r>
              <a:rPr lang="en-US" sz="2599" spc="77">
                <a:solidFill>
                  <a:srgbClr val="FFFFFF"/>
                </a:solidFill>
                <a:latin typeface="Montserrat Extra-Light"/>
                <a:ea typeface="Montserrat Extra-Light"/>
                <a:cs typeface="Montserrat Extra-Light"/>
                <a:sym typeface="Montserrat Extra-Light"/>
              </a:rPr>
              <a:t>Okullarda </a:t>
            </a:r>
            <a:r>
              <a:rPr lang="en-US" sz="2599" b="1" spc="77">
                <a:solidFill>
                  <a:srgbClr val="FFFFFF"/>
                </a:solidFill>
                <a:latin typeface="Montserrat Bold"/>
                <a:ea typeface="Montserrat Bold"/>
                <a:cs typeface="Montserrat Bold"/>
                <a:sym typeface="Montserrat Bold"/>
              </a:rPr>
              <a:t>sosyal faaliyetler</a:t>
            </a:r>
            <a:r>
              <a:rPr lang="en-US" sz="2599" spc="77">
                <a:solidFill>
                  <a:srgbClr val="FFFFFF"/>
                </a:solidFill>
                <a:latin typeface="Montserrat Extra-Light"/>
                <a:ea typeface="Montserrat Extra-Light"/>
                <a:cs typeface="Montserrat Extra-Light"/>
                <a:sym typeface="Montserrat Extra-Light"/>
              </a:rPr>
              <a:t>in sayısının artırılması, okul ortamını daha cazip hale getirebilir ve öğrencilerin zorbalığa dahil olmasını engelleyebilir. </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sp>
        <p:nvSpPr>
          <p:cNvPr id="3" name="AutoShape 3"/>
          <p:cNvSpPr/>
          <p:nvPr/>
        </p:nvSpPr>
        <p:spPr>
          <a:xfrm>
            <a:off x="-400050" y="682499"/>
            <a:ext cx="19088100" cy="8917391"/>
          </a:xfrm>
          <a:prstGeom prst="rect">
            <a:avLst/>
          </a:prstGeom>
          <a:solidFill>
            <a:srgbClr val="FFFFFF"/>
          </a:solidFill>
        </p:spPr>
      </p:sp>
      <p:sp>
        <p:nvSpPr>
          <p:cNvPr id="4" name="TextBox 4"/>
          <p:cNvSpPr txBox="1"/>
          <p:nvPr/>
        </p:nvSpPr>
        <p:spPr>
          <a:xfrm>
            <a:off x="1382533" y="1000470"/>
            <a:ext cx="15218134" cy="923330"/>
          </a:xfrm>
          <a:prstGeom prst="rect">
            <a:avLst/>
          </a:prstGeom>
        </p:spPr>
        <p:txBody>
          <a:bodyPr lIns="0" tIns="0" rIns="0" bIns="0" rtlCol="0" anchor="t">
            <a:spAutoFit/>
          </a:bodyPr>
          <a:lstStyle/>
          <a:p>
            <a:pPr algn="ctr">
              <a:lnSpc>
                <a:spcPts val="7205"/>
              </a:lnSpc>
            </a:pPr>
            <a:r>
              <a:rPr lang="en-US" sz="5500" b="1" spc="159" dirty="0" smtClean="0">
                <a:solidFill>
                  <a:srgbClr val="003060"/>
                </a:solidFill>
                <a:latin typeface="Montserrat Bold"/>
                <a:ea typeface="Montserrat Bold"/>
                <a:cs typeface="Montserrat Bold"/>
                <a:sym typeface="Montserrat Bold"/>
              </a:rPr>
              <a:t>ÖNLEY</a:t>
            </a:r>
            <a:r>
              <a:rPr lang="tr-TR" sz="5500" b="1" spc="159" dirty="0" smtClean="0">
                <a:solidFill>
                  <a:srgbClr val="003060"/>
                </a:solidFill>
                <a:latin typeface="Montserrat Bold"/>
                <a:ea typeface="Montserrat Bold"/>
                <a:cs typeface="Montserrat Bold"/>
                <a:sym typeface="Montserrat Bold"/>
              </a:rPr>
              <a:t>İ</a:t>
            </a:r>
            <a:r>
              <a:rPr lang="en-US" sz="5500" b="1" spc="159" dirty="0" smtClean="0">
                <a:solidFill>
                  <a:srgbClr val="003060"/>
                </a:solidFill>
                <a:latin typeface="Montserrat Bold"/>
                <a:ea typeface="Montserrat Bold"/>
                <a:cs typeface="Montserrat Bold"/>
                <a:sym typeface="Montserrat Bold"/>
              </a:rPr>
              <a:t>C</a:t>
            </a:r>
            <a:r>
              <a:rPr lang="tr-TR" sz="5500" b="1" spc="159" dirty="0">
                <a:solidFill>
                  <a:srgbClr val="003060"/>
                </a:solidFill>
                <a:latin typeface="Montserrat Bold"/>
                <a:ea typeface="Montserrat Bold"/>
                <a:cs typeface="Montserrat Bold"/>
                <a:sym typeface="Montserrat Bold"/>
              </a:rPr>
              <a:t>İ</a:t>
            </a:r>
            <a:r>
              <a:rPr lang="en-US" sz="5500" b="1" spc="159" dirty="0" smtClean="0">
                <a:solidFill>
                  <a:srgbClr val="003060"/>
                </a:solidFill>
                <a:latin typeface="Montserrat Bold"/>
                <a:ea typeface="Montserrat Bold"/>
                <a:cs typeface="Montserrat Bold"/>
                <a:sym typeface="Montserrat Bold"/>
              </a:rPr>
              <a:t> BECER</a:t>
            </a:r>
            <a:r>
              <a:rPr lang="tr-TR" sz="5500" b="1" spc="159" dirty="0" smtClean="0">
                <a:solidFill>
                  <a:srgbClr val="003060"/>
                </a:solidFill>
                <a:latin typeface="Montserrat Bold"/>
                <a:ea typeface="Montserrat Bold"/>
                <a:cs typeface="Montserrat Bold"/>
                <a:sym typeface="Montserrat Bold"/>
              </a:rPr>
              <a:t>İ</a:t>
            </a:r>
            <a:r>
              <a:rPr lang="en-US" sz="5500" b="1" spc="159" dirty="0" smtClean="0">
                <a:solidFill>
                  <a:srgbClr val="003060"/>
                </a:solidFill>
                <a:latin typeface="Montserrat Bold"/>
                <a:ea typeface="Montserrat Bold"/>
                <a:cs typeface="Montserrat Bold"/>
                <a:sym typeface="Montserrat Bold"/>
              </a:rPr>
              <a:t>LER</a:t>
            </a:r>
            <a:endParaRPr lang="en-US" sz="5500" b="1" spc="159" dirty="0">
              <a:solidFill>
                <a:srgbClr val="003060"/>
              </a:solidFill>
              <a:latin typeface="Montserrat Bold"/>
              <a:ea typeface="Montserrat Bold"/>
              <a:cs typeface="Montserrat Bold"/>
              <a:sym typeface="Montserrat Bold"/>
            </a:endParaRPr>
          </a:p>
        </p:txBody>
      </p:sp>
      <p:sp>
        <p:nvSpPr>
          <p:cNvPr id="5" name="AutoShape 5"/>
          <p:cNvSpPr/>
          <p:nvPr/>
        </p:nvSpPr>
        <p:spPr>
          <a:xfrm>
            <a:off x="1181100" y="3560688"/>
            <a:ext cx="3810000" cy="5697612"/>
          </a:xfrm>
          <a:prstGeom prst="rect">
            <a:avLst/>
          </a:prstGeom>
          <a:solidFill>
            <a:srgbClr val="003060">
              <a:alpha val="9804"/>
            </a:srgbClr>
          </a:solidFill>
        </p:spPr>
      </p:sp>
      <p:sp>
        <p:nvSpPr>
          <p:cNvPr id="6" name="AutoShape 6"/>
          <p:cNvSpPr/>
          <p:nvPr/>
        </p:nvSpPr>
        <p:spPr>
          <a:xfrm>
            <a:off x="5219700" y="2971800"/>
            <a:ext cx="3810000" cy="6286500"/>
          </a:xfrm>
          <a:prstGeom prst="rect">
            <a:avLst/>
          </a:prstGeom>
          <a:solidFill>
            <a:srgbClr val="003060">
              <a:alpha val="9804"/>
            </a:srgbClr>
          </a:solidFill>
        </p:spPr>
      </p:sp>
      <p:sp>
        <p:nvSpPr>
          <p:cNvPr id="7" name="AutoShape 7"/>
          <p:cNvSpPr/>
          <p:nvPr/>
        </p:nvSpPr>
        <p:spPr>
          <a:xfrm>
            <a:off x="9258300" y="2971800"/>
            <a:ext cx="3810000" cy="6286500"/>
          </a:xfrm>
          <a:prstGeom prst="rect">
            <a:avLst/>
          </a:prstGeom>
          <a:solidFill>
            <a:srgbClr val="003060">
              <a:alpha val="9804"/>
            </a:srgbClr>
          </a:solidFill>
        </p:spPr>
      </p:sp>
      <p:sp>
        <p:nvSpPr>
          <p:cNvPr id="8" name="AutoShape 8"/>
          <p:cNvSpPr/>
          <p:nvPr/>
        </p:nvSpPr>
        <p:spPr>
          <a:xfrm>
            <a:off x="13296900" y="2971800"/>
            <a:ext cx="3810000" cy="6286500"/>
          </a:xfrm>
          <a:prstGeom prst="rect">
            <a:avLst/>
          </a:prstGeom>
          <a:solidFill>
            <a:srgbClr val="003060">
              <a:alpha val="9804"/>
            </a:srgbClr>
          </a:solidFill>
        </p:spPr>
      </p:sp>
      <p:sp>
        <p:nvSpPr>
          <p:cNvPr id="9" name="AutoShape 9"/>
          <p:cNvSpPr/>
          <p:nvPr/>
        </p:nvSpPr>
        <p:spPr>
          <a:xfrm>
            <a:off x="1181100" y="2220019"/>
            <a:ext cx="3810000" cy="1742381"/>
          </a:xfrm>
          <a:prstGeom prst="rect">
            <a:avLst/>
          </a:prstGeom>
          <a:solidFill>
            <a:srgbClr val="003060"/>
          </a:solidFill>
        </p:spPr>
      </p:sp>
      <p:sp>
        <p:nvSpPr>
          <p:cNvPr id="10" name="TextBox 10"/>
          <p:cNvSpPr txBox="1"/>
          <p:nvPr/>
        </p:nvSpPr>
        <p:spPr>
          <a:xfrm>
            <a:off x="1396292" y="2747616"/>
            <a:ext cx="3385258" cy="615553"/>
          </a:xfrm>
          <a:prstGeom prst="rect">
            <a:avLst/>
          </a:prstGeom>
        </p:spPr>
        <p:txBody>
          <a:bodyPr lIns="0" tIns="0" rIns="0" bIns="0" rtlCol="0" anchor="t">
            <a:spAutoFit/>
          </a:bodyPr>
          <a:lstStyle/>
          <a:p>
            <a:pPr algn="ctr">
              <a:lnSpc>
                <a:spcPts val="4819"/>
              </a:lnSpc>
            </a:pPr>
            <a:r>
              <a:rPr lang="en-US" sz="3150" b="1" spc="346" dirty="0" smtClean="0">
                <a:solidFill>
                  <a:srgbClr val="FFFFFF"/>
                </a:solidFill>
                <a:latin typeface="Montserrat Semi-Bold"/>
                <a:ea typeface="Montserrat Semi-Bold"/>
                <a:cs typeface="Montserrat Semi-Bold"/>
                <a:sym typeface="Montserrat Semi-Bold"/>
              </a:rPr>
              <a:t>EMPAT</a:t>
            </a:r>
            <a:r>
              <a:rPr lang="tr-TR" sz="3150" b="1" spc="346" dirty="0" smtClean="0">
                <a:solidFill>
                  <a:srgbClr val="FFFFFF"/>
                </a:solidFill>
                <a:latin typeface="Montserrat Semi-Bold"/>
                <a:ea typeface="Montserrat Semi-Bold"/>
                <a:cs typeface="Montserrat Semi-Bold"/>
                <a:sym typeface="Montserrat Semi-Bold"/>
              </a:rPr>
              <a:t>İ</a:t>
            </a:r>
            <a:endParaRPr lang="en-US" sz="3150" b="1" spc="346" dirty="0">
              <a:solidFill>
                <a:srgbClr val="FFFFFF"/>
              </a:solidFill>
              <a:latin typeface="Montserrat Semi-Bold"/>
              <a:ea typeface="Montserrat Semi-Bold"/>
              <a:cs typeface="Montserrat Semi-Bold"/>
              <a:sym typeface="Montserrat Semi-Bold"/>
            </a:endParaRPr>
          </a:p>
        </p:txBody>
      </p:sp>
      <p:sp>
        <p:nvSpPr>
          <p:cNvPr id="11" name="TextBox 11"/>
          <p:cNvSpPr txBox="1"/>
          <p:nvPr/>
        </p:nvSpPr>
        <p:spPr>
          <a:xfrm>
            <a:off x="1396292" y="4174152"/>
            <a:ext cx="3385258" cy="4930410"/>
          </a:xfrm>
          <a:prstGeom prst="rect">
            <a:avLst/>
          </a:prstGeom>
        </p:spPr>
        <p:txBody>
          <a:bodyPr lIns="0" tIns="0" rIns="0" bIns="0" rtlCol="0" anchor="t">
            <a:spAutoFit/>
          </a:bodyPr>
          <a:lstStyle/>
          <a:p>
            <a:pPr algn="ctr">
              <a:lnSpc>
                <a:spcPts val="3900"/>
              </a:lnSpc>
            </a:pPr>
            <a:r>
              <a:rPr lang="en-US" sz="2600" spc="26">
                <a:solidFill>
                  <a:srgbClr val="003060"/>
                </a:solidFill>
                <a:latin typeface="Montserrat Extra-Light"/>
                <a:ea typeface="Montserrat Extra-Light"/>
                <a:cs typeface="Montserrat Extra-Light"/>
                <a:sym typeface="Montserrat Extra-Light"/>
              </a:rPr>
              <a:t>Empati kurabilen çocuklar, zorbalığın acı verdiğini anlarlar. Zorbalık yapma olasılıkları daha düşüktür ve zorbalığa uğrayan çocuklara yardım etme olasılıkları daha yüksektir.</a:t>
            </a:r>
          </a:p>
        </p:txBody>
      </p:sp>
      <p:sp>
        <p:nvSpPr>
          <p:cNvPr id="12" name="AutoShape 12"/>
          <p:cNvSpPr/>
          <p:nvPr/>
        </p:nvSpPr>
        <p:spPr>
          <a:xfrm>
            <a:off x="5219700" y="2220019"/>
            <a:ext cx="3810000" cy="1742381"/>
          </a:xfrm>
          <a:prstGeom prst="rect">
            <a:avLst/>
          </a:prstGeom>
          <a:solidFill>
            <a:srgbClr val="003060"/>
          </a:solidFill>
        </p:spPr>
      </p:sp>
      <p:sp>
        <p:nvSpPr>
          <p:cNvPr id="13" name="TextBox 13"/>
          <p:cNvSpPr txBox="1"/>
          <p:nvPr/>
        </p:nvSpPr>
        <p:spPr>
          <a:xfrm>
            <a:off x="5432071" y="2747616"/>
            <a:ext cx="3385258" cy="582413"/>
          </a:xfrm>
          <a:prstGeom prst="rect">
            <a:avLst/>
          </a:prstGeom>
        </p:spPr>
        <p:txBody>
          <a:bodyPr lIns="0" tIns="0" rIns="0" bIns="0" rtlCol="0" anchor="t">
            <a:spAutoFit/>
          </a:bodyPr>
          <a:lstStyle/>
          <a:p>
            <a:pPr algn="ctr">
              <a:lnSpc>
                <a:spcPts val="4819"/>
              </a:lnSpc>
            </a:pPr>
            <a:r>
              <a:rPr lang="en-US" sz="3150" b="1" spc="346">
                <a:solidFill>
                  <a:srgbClr val="FFFFFF"/>
                </a:solidFill>
                <a:latin typeface="Montserrat Semi-Bold"/>
                <a:ea typeface="Montserrat Semi-Bold"/>
                <a:cs typeface="Montserrat Semi-Bold"/>
                <a:sym typeface="Montserrat Semi-Bold"/>
              </a:rPr>
              <a:t>ÖZGÜVEN</a:t>
            </a:r>
          </a:p>
        </p:txBody>
      </p:sp>
      <p:sp>
        <p:nvSpPr>
          <p:cNvPr id="14" name="TextBox 14"/>
          <p:cNvSpPr txBox="1"/>
          <p:nvPr/>
        </p:nvSpPr>
        <p:spPr>
          <a:xfrm>
            <a:off x="5432071" y="4219575"/>
            <a:ext cx="3385258" cy="4645693"/>
          </a:xfrm>
          <a:prstGeom prst="rect">
            <a:avLst/>
          </a:prstGeom>
        </p:spPr>
        <p:txBody>
          <a:bodyPr lIns="0" tIns="0" rIns="0" bIns="0" rtlCol="0" anchor="t">
            <a:spAutoFit/>
          </a:bodyPr>
          <a:lstStyle/>
          <a:p>
            <a:pPr algn="ctr">
              <a:lnSpc>
                <a:spcPts val="3743"/>
              </a:lnSpc>
            </a:pPr>
            <a:r>
              <a:rPr lang="en-US" sz="2599" spc="25">
                <a:solidFill>
                  <a:srgbClr val="003060"/>
                </a:solidFill>
                <a:latin typeface="Montserrat Extra-Light"/>
                <a:ea typeface="Montserrat Extra-Light"/>
                <a:cs typeface="Montserrat Extra-Light"/>
                <a:sym typeface="Montserrat Extra-Light"/>
              </a:rPr>
              <a:t>Kendine güvenen çocuklar bir zorbaya etkili, saldırgan olmayan yollarla nasıl tepki vereceklerini bilirler. İlk etapta zorbalar tarafından hedef alınma olasılıkları daha düşüktür. </a:t>
            </a:r>
          </a:p>
        </p:txBody>
      </p:sp>
      <p:sp>
        <p:nvSpPr>
          <p:cNvPr id="15" name="AutoShape 15"/>
          <p:cNvSpPr/>
          <p:nvPr/>
        </p:nvSpPr>
        <p:spPr>
          <a:xfrm>
            <a:off x="9258300" y="2220019"/>
            <a:ext cx="3810000" cy="1742381"/>
          </a:xfrm>
          <a:prstGeom prst="rect">
            <a:avLst/>
          </a:prstGeom>
          <a:solidFill>
            <a:srgbClr val="003060"/>
          </a:solidFill>
        </p:spPr>
      </p:sp>
      <p:sp>
        <p:nvSpPr>
          <p:cNvPr id="16" name="TextBox 16"/>
          <p:cNvSpPr txBox="1"/>
          <p:nvPr/>
        </p:nvSpPr>
        <p:spPr>
          <a:xfrm>
            <a:off x="9470671" y="2442789"/>
            <a:ext cx="3385258" cy="1231106"/>
          </a:xfrm>
          <a:prstGeom prst="rect">
            <a:avLst/>
          </a:prstGeom>
        </p:spPr>
        <p:txBody>
          <a:bodyPr lIns="0" tIns="0" rIns="0" bIns="0" rtlCol="0" anchor="t">
            <a:spAutoFit/>
          </a:bodyPr>
          <a:lstStyle/>
          <a:p>
            <a:pPr algn="ctr">
              <a:lnSpc>
                <a:spcPts val="4819"/>
              </a:lnSpc>
            </a:pPr>
            <a:r>
              <a:rPr lang="en-US" sz="3150" b="1" spc="346" dirty="0">
                <a:solidFill>
                  <a:srgbClr val="FFFFFF"/>
                </a:solidFill>
                <a:latin typeface="Montserrat Semi-Bold"/>
                <a:ea typeface="Montserrat Semi-Bold"/>
                <a:cs typeface="Montserrat Semi-Bold"/>
                <a:sym typeface="Montserrat Semi-Bold"/>
              </a:rPr>
              <a:t>ARKADAŞ </a:t>
            </a:r>
            <a:r>
              <a:rPr lang="en-US" sz="3150" b="1" spc="346" dirty="0" smtClean="0">
                <a:solidFill>
                  <a:srgbClr val="FFFFFF"/>
                </a:solidFill>
                <a:latin typeface="Montserrat Semi-Bold"/>
                <a:ea typeface="Montserrat Semi-Bold"/>
                <a:cs typeface="Montserrat Semi-Bold"/>
                <a:sym typeface="Montserrat Semi-Bold"/>
              </a:rPr>
              <a:t>ED</a:t>
            </a:r>
            <a:r>
              <a:rPr lang="tr-TR" sz="3150" b="1" spc="346" dirty="0" smtClean="0">
                <a:solidFill>
                  <a:srgbClr val="FFFFFF"/>
                </a:solidFill>
                <a:latin typeface="Montserrat Semi-Bold"/>
                <a:ea typeface="Montserrat Semi-Bold"/>
                <a:cs typeface="Montserrat Semi-Bold"/>
                <a:sym typeface="Montserrat Semi-Bold"/>
              </a:rPr>
              <a:t>İ</a:t>
            </a:r>
            <a:r>
              <a:rPr lang="en-US" sz="3150" b="1" spc="346" dirty="0" smtClean="0">
                <a:solidFill>
                  <a:srgbClr val="FFFFFF"/>
                </a:solidFill>
                <a:latin typeface="Montserrat Semi-Bold"/>
                <a:ea typeface="Montserrat Semi-Bold"/>
                <a:cs typeface="Montserrat Semi-Bold"/>
                <a:sym typeface="Montserrat Semi-Bold"/>
              </a:rPr>
              <a:t>NME</a:t>
            </a:r>
            <a:endParaRPr lang="en-US" sz="3150" b="1" spc="346" dirty="0">
              <a:solidFill>
                <a:srgbClr val="FFFFFF"/>
              </a:solidFill>
              <a:latin typeface="Montserrat Semi-Bold"/>
              <a:ea typeface="Montserrat Semi-Bold"/>
              <a:cs typeface="Montserrat Semi-Bold"/>
              <a:sym typeface="Montserrat Semi-Bold"/>
            </a:endParaRPr>
          </a:p>
        </p:txBody>
      </p:sp>
      <p:sp>
        <p:nvSpPr>
          <p:cNvPr id="17" name="TextBox 17"/>
          <p:cNvSpPr txBox="1"/>
          <p:nvPr/>
        </p:nvSpPr>
        <p:spPr>
          <a:xfrm>
            <a:off x="9467850" y="4065480"/>
            <a:ext cx="3385258" cy="5010487"/>
          </a:xfrm>
          <a:prstGeom prst="rect">
            <a:avLst/>
          </a:prstGeom>
        </p:spPr>
        <p:txBody>
          <a:bodyPr lIns="0" tIns="0" rIns="0" bIns="0" rtlCol="0" anchor="t">
            <a:spAutoFit/>
          </a:bodyPr>
          <a:lstStyle/>
          <a:p>
            <a:pPr algn="ctr">
              <a:lnSpc>
                <a:spcPts val="3640"/>
              </a:lnSpc>
            </a:pPr>
            <a:r>
              <a:rPr lang="en-US" sz="2600" spc="26">
                <a:solidFill>
                  <a:srgbClr val="003060"/>
                </a:solidFill>
                <a:latin typeface="Montserrat Extra-Light"/>
                <a:ea typeface="Montserrat Extra-Light"/>
                <a:cs typeface="Montserrat Extra-Light"/>
                <a:sym typeface="Montserrat Extra-Light"/>
              </a:rPr>
              <a:t>Nasıl arkadaş edinileceğini bilen çocuklar, paylaşma, yardım etme ve problem çözme gibi işbirlikçi davranışlar sergileyebilir ve zorbalıktan korunmak için arkadaşlarına güvenebilirler.</a:t>
            </a:r>
          </a:p>
        </p:txBody>
      </p:sp>
      <p:sp>
        <p:nvSpPr>
          <p:cNvPr id="18" name="AutoShape 18"/>
          <p:cNvSpPr/>
          <p:nvPr/>
        </p:nvSpPr>
        <p:spPr>
          <a:xfrm>
            <a:off x="13296900" y="2220019"/>
            <a:ext cx="3810000" cy="1742381"/>
          </a:xfrm>
          <a:prstGeom prst="rect">
            <a:avLst/>
          </a:prstGeom>
          <a:solidFill>
            <a:srgbClr val="003060"/>
          </a:solidFill>
        </p:spPr>
      </p:sp>
      <p:sp>
        <p:nvSpPr>
          <p:cNvPr id="19" name="TextBox 19"/>
          <p:cNvSpPr txBox="1"/>
          <p:nvPr/>
        </p:nvSpPr>
        <p:spPr>
          <a:xfrm>
            <a:off x="13506450" y="2442789"/>
            <a:ext cx="3385258" cy="1192067"/>
          </a:xfrm>
          <a:prstGeom prst="rect">
            <a:avLst/>
          </a:prstGeom>
        </p:spPr>
        <p:txBody>
          <a:bodyPr lIns="0" tIns="0" rIns="0" bIns="0" rtlCol="0" anchor="t">
            <a:spAutoFit/>
          </a:bodyPr>
          <a:lstStyle/>
          <a:p>
            <a:pPr algn="ctr">
              <a:lnSpc>
                <a:spcPts val="4819"/>
              </a:lnSpc>
            </a:pPr>
            <a:r>
              <a:rPr lang="en-US" sz="3150" b="1" spc="346">
                <a:solidFill>
                  <a:srgbClr val="FFFFFF"/>
                </a:solidFill>
                <a:latin typeface="Montserrat Semi-Bold"/>
                <a:ea typeface="Montserrat Semi-Bold"/>
                <a:cs typeface="Montserrat Semi-Bold"/>
                <a:sym typeface="Montserrat Semi-Bold"/>
              </a:rPr>
              <a:t>PROBLEM ÇÖZME</a:t>
            </a:r>
          </a:p>
        </p:txBody>
      </p:sp>
      <p:sp>
        <p:nvSpPr>
          <p:cNvPr id="20" name="TextBox 20"/>
          <p:cNvSpPr txBox="1"/>
          <p:nvPr/>
        </p:nvSpPr>
        <p:spPr>
          <a:xfrm>
            <a:off x="13506450" y="4055955"/>
            <a:ext cx="3385258" cy="5112472"/>
          </a:xfrm>
          <a:prstGeom prst="rect">
            <a:avLst/>
          </a:prstGeom>
        </p:spPr>
        <p:txBody>
          <a:bodyPr lIns="0" tIns="0" rIns="0" bIns="0" rtlCol="0" anchor="t">
            <a:spAutoFit/>
          </a:bodyPr>
          <a:lstStyle/>
          <a:p>
            <a:pPr algn="ctr">
              <a:lnSpc>
                <a:spcPts val="3744"/>
              </a:lnSpc>
            </a:pPr>
            <a:r>
              <a:rPr lang="en-US" sz="2600" spc="26">
                <a:solidFill>
                  <a:srgbClr val="003060"/>
                </a:solidFill>
                <a:latin typeface="Montserrat Extra-Light"/>
                <a:ea typeface="Montserrat Extra-Light"/>
                <a:cs typeface="Montserrat Extra-Light"/>
                <a:sym typeface="Montserrat Extra-Light"/>
              </a:rPr>
              <a:t>Sorunları yapıcı bir şekilde nasıl çözeceğini bilen çocuklar, çatışmaya agresif bir şekilde yanıt vermekten kaçınırlar. Düşmanlık, incinme ve reddedilme gibi agresif tepkiler göstermezler.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381000" y="893303"/>
            <a:ext cx="19050000" cy="3200400"/>
            <a:chOff x="0" y="0"/>
            <a:chExt cx="25400000" cy="4267200"/>
          </a:xfrm>
        </p:grpSpPr>
        <p:sp>
          <p:nvSpPr>
            <p:cNvPr id="4" name="AutoShape 4"/>
            <p:cNvSpPr/>
            <p:nvPr/>
          </p:nvSpPr>
          <p:spPr>
            <a:xfrm>
              <a:off x="0" y="0"/>
              <a:ext cx="25400000" cy="4267200"/>
            </a:xfrm>
            <a:prstGeom prst="rect">
              <a:avLst/>
            </a:prstGeom>
            <a:solidFill>
              <a:srgbClr val="003060"/>
            </a:solidFill>
          </p:spPr>
        </p:sp>
        <p:sp>
          <p:nvSpPr>
            <p:cNvPr id="5" name="TextBox 5"/>
            <p:cNvSpPr txBox="1"/>
            <p:nvPr/>
          </p:nvSpPr>
          <p:spPr>
            <a:xfrm>
              <a:off x="1912417" y="554156"/>
              <a:ext cx="21575167" cy="3214555"/>
            </a:xfrm>
            <a:prstGeom prst="rect">
              <a:avLst/>
            </a:prstGeom>
          </p:spPr>
          <p:txBody>
            <a:bodyPr lIns="0" tIns="0" rIns="0" bIns="0" rtlCol="0" anchor="t">
              <a:spAutoFit/>
            </a:bodyPr>
            <a:lstStyle/>
            <a:p>
              <a:pPr algn="ctr">
                <a:lnSpc>
                  <a:spcPts val="4716"/>
                </a:lnSpc>
              </a:pPr>
              <a:r>
                <a:rPr lang="en-US" sz="3600" b="1" spc="104" dirty="0" smtClean="0">
                  <a:solidFill>
                    <a:srgbClr val="FFFFFF"/>
                  </a:solidFill>
                  <a:latin typeface="Montserrat Bold"/>
                  <a:ea typeface="Montserrat Bold"/>
                  <a:cs typeface="Montserrat Bold"/>
                  <a:sym typeface="Montserrat Bold"/>
                </a:rPr>
                <a:t>B</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RÇOK </a:t>
              </a:r>
              <a:r>
                <a:rPr lang="en-US" sz="3600" b="1" spc="104" dirty="0">
                  <a:solidFill>
                    <a:srgbClr val="FFFFFF"/>
                  </a:solidFill>
                  <a:latin typeface="Montserrat Bold"/>
                  <a:ea typeface="Montserrat Bold"/>
                  <a:cs typeface="Montserrat Bold"/>
                  <a:sym typeface="Montserrat Bold"/>
                </a:rPr>
                <a:t>ÇOCUK HAYATLARININ </a:t>
              </a:r>
              <a:r>
                <a:rPr lang="en-US" sz="3600" b="1" spc="104" dirty="0" smtClean="0">
                  <a:solidFill>
                    <a:srgbClr val="FFFFFF"/>
                  </a:solidFill>
                  <a:latin typeface="Montserrat Bold"/>
                  <a:ea typeface="Montserrat Bold"/>
                  <a:cs typeface="Montserrat Bold"/>
                  <a:sym typeface="Montserrat Bold"/>
                </a:rPr>
                <a:t>B</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R </a:t>
              </a:r>
              <a:r>
                <a:rPr lang="en-US" sz="3600" b="1" spc="104" dirty="0">
                  <a:solidFill>
                    <a:srgbClr val="FFFFFF"/>
                  </a:solidFill>
                  <a:latin typeface="Montserrat Bold"/>
                  <a:ea typeface="Montserrat Bold"/>
                  <a:cs typeface="Montserrat Bold"/>
                  <a:sym typeface="Montserrat Bold"/>
                </a:rPr>
                <a:t>NOKTASINDA </a:t>
              </a:r>
              <a:r>
                <a:rPr lang="en-US" sz="3600" b="1" spc="104" dirty="0" smtClean="0">
                  <a:solidFill>
                    <a:srgbClr val="FFFFFF"/>
                  </a:solidFill>
                  <a:latin typeface="Montserrat Bold"/>
                  <a:ea typeface="Montserrat Bold"/>
                  <a:cs typeface="Montserrat Bold"/>
                  <a:sym typeface="Montserrat Bold"/>
                </a:rPr>
                <a:t>B</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R </a:t>
              </a:r>
              <a:r>
                <a:rPr lang="en-US" sz="3600" b="1" spc="104" dirty="0">
                  <a:solidFill>
                    <a:srgbClr val="FFFFFF"/>
                  </a:solidFill>
                  <a:latin typeface="Montserrat Bold"/>
                  <a:ea typeface="Montserrat Bold"/>
                  <a:cs typeface="Montserrat Bold"/>
                  <a:sym typeface="Montserrat Bold"/>
                </a:rPr>
                <a:t>ZORBA TARAFINDAN MAĞDUR </a:t>
              </a:r>
              <a:r>
                <a:rPr lang="en-US" sz="3600" b="1" spc="104" dirty="0" smtClean="0">
                  <a:solidFill>
                    <a:srgbClr val="FFFFFF"/>
                  </a:solidFill>
                  <a:latin typeface="Montserrat Bold"/>
                  <a:ea typeface="Montserrat Bold"/>
                  <a:cs typeface="Montserrat Bold"/>
                  <a:sym typeface="Montserrat Bold"/>
                </a:rPr>
                <a:t>ED</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LEB</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L</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R </a:t>
              </a:r>
              <a:r>
                <a:rPr lang="en-US" sz="3600" b="1" spc="104" dirty="0">
                  <a:solidFill>
                    <a:srgbClr val="FFFFFF"/>
                  </a:solidFill>
                  <a:latin typeface="Montserrat Bold"/>
                  <a:ea typeface="Montserrat Bold"/>
                  <a:cs typeface="Montserrat Bold"/>
                  <a:sym typeface="Montserrat Bold"/>
                </a:rPr>
                <a:t>VE TÜM ÇOCUKLAR </a:t>
              </a:r>
              <a:r>
                <a:rPr lang="en-US" sz="3600" b="1" spc="104" dirty="0" smtClean="0">
                  <a:solidFill>
                    <a:srgbClr val="FFFFFF"/>
                  </a:solidFill>
                  <a:latin typeface="Montserrat Bold"/>
                  <a:ea typeface="Montserrat Bold"/>
                  <a:cs typeface="Montserrat Bold"/>
                  <a:sym typeface="Montserrat Bold"/>
                </a:rPr>
                <a:t>HANG</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 </a:t>
              </a:r>
              <a:r>
                <a:rPr lang="en-US" sz="3600" b="1" spc="104" dirty="0">
                  <a:solidFill>
                    <a:srgbClr val="FFFFFF"/>
                  </a:solidFill>
                  <a:latin typeface="Montserrat Bold"/>
                  <a:ea typeface="Montserrat Bold"/>
                  <a:cs typeface="Montserrat Bold"/>
                  <a:sym typeface="Montserrat Bold"/>
                </a:rPr>
                <a:t>DAVRANIŞLARIN KABUL ED</a:t>
              </a:r>
              <a:r>
                <a:rPr lang="tr-TR" sz="3600" b="1" spc="104" dirty="0">
                  <a:solidFill>
                    <a:srgbClr val="FFFFFF"/>
                  </a:solidFill>
                  <a:latin typeface="Montserrat Bold"/>
                  <a:ea typeface="Montserrat Bold"/>
                  <a:cs typeface="Montserrat Bold"/>
                  <a:sym typeface="Montserrat Bold"/>
                </a:rPr>
                <a:t>İ</a:t>
              </a:r>
              <a:r>
                <a:rPr lang="en-US" sz="3600" b="1" spc="104" dirty="0">
                  <a:solidFill>
                    <a:srgbClr val="FFFFFF"/>
                  </a:solidFill>
                  <a:latin typeface="Montserrat Bold"/>
                  <a:ea typeface="Montserrat Bold"/>
                  <a:cs typeface="Montserrat Bold"/>
                  <a:sym typeface="Montserrat Bold"/>
                </a:rPr>
                <a:t>LEB</a:t>
              </a:r>
              <a:r>
                <a:rPr lang="tr-TR" sz="3600" b="1" spc="104" dirty="0">
                  <a:solidFill>
                    <a:srgbClr val="FFFFFF"/>
                  </a:solidFill>
                  <a:latin typeface="Montserrat Bold"/>
                  <a:ea typeface="Montserrat Bold"/>
                  <a:cs typeface="Montserrat Bold"/>
                  <a:sym typeface="Montserrat Bold"/>
                </a:rPr>
                <a:t>İ</a:t>
              </a:r>
              <a:r>
                <a:rPr lang="en-US" sz="3600" b="1" spc="104" dirty="0">
                  <a:solidFill>
                    <a:srgbClr val="FFFFFF"/>
                  </a:solidFill>
                  <a:latin typeface="Montserrat Bold"/>
                  <a:ea typeface="Montserrat Bold"/>
                  <a:cs typeface="Montserrat Bold"/>
                  <a:sym typeface="Montserrat Bold"/>
                </a:rPr>
                <a:t>L</a:t>
              </a:r>
              <a:r>
                <a:rPr lang="tr-TR" sz="3600" b="1" spc="104" dirty="0">
                  <a:solidFill>
                    <a:srgbClr val="FFFFFF"/>
                  </a:solidFill>
                  <a:latin typeface="Montserrat Bold"/>
                  <a:ea typeface="Montserrat Bold"/>
                  <a:cs typeface="Montserrat Bold"/>
                  <a:sym typeface="Montserrat Bold"/>
                </a:rPr>
                <a:t>İ</a:t>
              </a:r>
              <a:r>
                <a:rPr lang="en-US" sz="3600" b="1" spc="104" dirty="0">
                  <a:solidFill>
                    <a:srgbClr val="FFFFFF"/>
                  </a:solidFill>
                  <a:latin typeface="Montserrat Bold"/>
                  <a:ea typeface="Montserrat Bold"/>
                  <a:cs typeface="Montserrat Bold"/>
                  <a:sym typeface="Montserrat Bold"/>
                </a:rPr>
                <a:t>R OLDUĞUNU ÖĞRENMEYE </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HT</a:t>
              </a:r>
              <a:r>
                <a:rPr lang="tr-TR" sz="3600" b="1" spc="104" dirty="0" smtClean="0">
                  <a:solidFill>
                    <a:srgbClr val="FFFFFF"/>
                  </a:solidFill>
                  <a:latin typeface="Montserrat Bold"/>
                  <a:ea typeface="Montserrat Bold"/>
                  <a:cs typeface="Montserrat Bold"/>
                  <a:sym typeface="Montserrat Bold"/>
                </a:rPr>
                <a:t>İ</a:t>
              </a:r>
              <a:r>
                <a:rPr lang="en-US" sz="3600" b="1" spc="104" dirty="0" smtClean="0">
                  <a:solidFill>
                    <a:srgbClr val="FFFFFF"/>
                  </a:solidFill>
                  <a:latin typeface="Montserrat Bold"/>
                  <a:ea typeface="Montserrat Bold"/>
                  <a:cs typeface="Montserrat Bold"/>
                  <a:sym typeface="Montserrat Bold"/>
                </a:rPr>
                <a:t>YAÇ </a:t>
              </a:r>
              <a:r>
                <a:rPr lang="en-US" sz="3600" b="1" spc="104" dirty="0">
                  <a:solidFill>
                    <a:srgbClr val="FFFFFF"/>
                  </a:solidFill>
                  <a:latin typeface="Montserrat Bold"/>
                  <a:ea typeface="Montserrat Bold"/>
                  <a:cs typeface="Montserrat Bold"/>
                  <a:sym typeface="Montserrat Bold"/>
                </a:rPr>
                <a:t>DUYAR.</a:t>
              </a:r>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4800" y="1082292"/>
            <a:ext cx="17277231" cy="9264652"/>
          </a:xfrm>
          <a:prstGeom prst="rect">
            <a:avLst/>
          </a:prstGeom>
        </p:spPr>
        <p:txBody>
          <a:bodyPr wrap="square" lIns="0" tIns="0" rIns="0" bIns="0" rtlCol="0" anchor="t">
            <a:spAutoFit/>
          </a:bodyPr>
          <a:lstStyle/>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Alper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İlhan</a:t>
            </a:r>
            <a:r>
              <a:rPr lang="en-US" sz="1900" spc="19" dirty="0">
                <a:solidFill>
                  <a:srgbClr val="003060"/>
                </a:solidFill>
                <a:latin typeface="Montserrat Extra-Light"/>
                <a:ea typeface="Montserrat Extra-Light"/>
                <a:cs typeface="Montserrat Extra-Light"/>
                <a:sym typeface="Montserrat Extra-Light"/>
              </a:rPr>
              <a:t>, S. (2008). </a:t>
            </a:r>
            <a:r>
              <a:rPr lang="en-US" sz="1900" spc="19" dirty="0" err="1">
                <a:solidFill>
                  <a:srgbClr val="003060"/>
                </a:solidFill>
                <a:latin typeface="Montserrat Extra-Light"/>
                <a:ea typeface="Montserrat Extra-Light"/>
                <a:cs typeface="Montserrat Extra-Light"/>
                <a:sym typeface="Montserrat Extra-Light"/>
              </a:rPr>
              <a:t>İlköğretimde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Yayımlanmamış</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Yüksek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Lisans</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Tezi</a:t>
            </a:r>
            <a:r>
              <a:rPr lang="en-US" sz="1900" spc="19" dirty="0">
                <a:solidFill>
                  <a:srgbClr val="003060"/>
                </a:solidFill>
                <a:latin typeface="Montserrat Extra-Light"/>
                <a:ea typeface="Montserrat Extra-Light"/>
                <a:cs typeface="Montserrat Extra-Light"/>
                <a:sym typeface="Montserrat Extra-Light"/>
              </a:rPr>
              <a:t>. Bursa: </a:t>
            </a:r>
            <a:r>
              <a:rPr lang="en-US" sz="1900" spc="19" dirty="0" err="1">
                <a:solidFill>
                  <a:srgbClr val="003060"/>
                </a:solidFill>
                <a:latin typeface="Montserrat Extra-Light"/>
                <a:ea typeface="Montserrat Extra-Light"/>
                <a:cs typeface="Montserrat Extra-Light"/>
                <a:sym typeface="Montserrat Extra-Light"/>
              </a:rPr>
              <a:t>Uludağ</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Üniversitesi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Sosyal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Bilimler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Enstitüsü</a:t>
            </a:r>
            <a:r>
              <a:rPr lang="en-US" sz="1900" spc="19" dirty="0">
                <a:solidFill>
                  <a:srgbClr val="003060"/>
                </a:solidFill>
                <a:latin typeface="Montserrat Extra-Light"/>
                <a:ea typeface="Montserrat Extra-Light"/>
                <a:cs typeface="Montserrat Extra-Light"/>
                <a:sym typeface="Montserrat Extra-Light"/>
              </a:rPr>
              <a:t>.</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Akbaba</a:t>
            </a:r>
            <a:r>
              <a:rPr lang="en-US" sz="1900" spc="19" dirty="0">
                <a:solidFill>
                  <a:srgbClr val="003060"/>
                </a:solidFill>
                <a:latin typeface="Montserrat Extra-Light"/>
                <a:ea typeface="Montserrat Extra-Light"/>
                <a:cs typeface="Montserrat Extra-Light"/>
                <a:sym typeface="Montserrat Extra-Light"/>
              </a:rPr>
              <a:t>, S., &amp; </a:t>
            </a:r>
            <a:r>
              <a:rPr lang="en-US" sz="1900" spc="19" dirty="0" err="1">
                <a:solidFill>
                  <a:srgbClr val="003060"/>
                </a:solidFill>
                <a:latin typeface="Montserrat Extra-Light"/>
                <a:ea typeface="Montserrat Extra-Light"/>
                <a:cs typeface="Montserrat Extra-Light"/>
                <a:sym typeface="Montserrat Extra-Light"/>
              </a:rPr>
              <a:t>Eroğlu</a:t>
            </a:r>
            <a:r>
              <a:rPr lang="en-US" sz="1900" spc="19" dirty="0">
                <a:solidFill>
                  <a:srgbClr val="003060"/>
                </a:solidFill>
                <a:latin typeface="Montserrat Extra-Light"/>
                <a:ea typeface="Montserrat Extra-Light"/>
                <a:cs typeface="Montserrat Extra-Light"/>
                <a:sym typeface="Montserrat Extra-Light"/>
              </a:rPr>
              <a:t>, Y. (2013). </a:t>
            </a:r>
            <a:r>
              <a:rPr lang="en-US" sz="1900" spc="19" dirty="0" err="1">
                <a:solidFill>
                  <a:srgbClr val="003060"/>
                </a:solidFill>
                <a:latin typeface="Montserrat Extra-Light"/>
                <a:ea typeface="Montserrat Extra-Light"/>
                <a:cs typeface="Montserrat Extra-Light"/>
                <a:sym typeface="Montserrat Extra-Light"/>
              </a:rPr>
              <a:t>İlköğretim</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Öğrencilerinde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Siber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Mağduriyetin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Yordayıcıları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Uludağ</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Üniversitesi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Eğitim</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Fakültesi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Dergisi</a:t>
            </a:r>
            <a:r>
              <a:rPr lang="en-US" sz="1900" spc="19" dirty="0">
                <a:solidFill>
                  <a:srgbClr val="003060"/>
                </a:solidFill>
                <a:latin typeface="Montserrat Extra-Light"/>
                <a:ea typeface="Montserrat Extra-Light"/>
                <a:cs typeface="Montserrat Extra-Light"/>
                <a:sym typeface="Montserrat Extra-Light"/>
              </a:rPr>
              <a:t>, 105-121. </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Arıcak</a:t>
            </a:r>
            <a:r>
              <a:rPr lang="en-US" sz="1900" spc="19" dirty="0">
                <a:solidFill>
                  <a:srgbClr val="003060"/>
                </a:solidFill>
                <a:latin typeface="Montserrat Extra-Light"/>
                <a:ea typeface="Montserrat Extra-Light"/>
                <a:cs typeface="Montserrat Extra-Light"/>
                <a:sym typeface="Montserrat Extra-Light"/>
              </a:rPr>
              <a:t>, O. T. (2009). Psychiatric Symptomatology As A Predictor Of Cyberbullying Among University Students. Eurasian Journal Of Educational Research, 34, Pp. 167-184.</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Atik</a:t>
            </a:r>
            <a:r>
              <a:rPr lang="en-US" sz="1900" spc="19" dirty="0">
                <a:solidFill>
                  <a:srgbClr val="003060"/>
                </a:solidFill>
                <a:latin typeface="Montserrat Extra-Light"/>
                <a:ea typeface="Montserrat Extra-Light"/>
                <a:cs typeface="Montserrat Extra-Light"/>
                <a:sym typeface="Montserrat Extra-Light"/>
              </a:rPr>
              <a:t>, G.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Güneri</a:t>
            </a:r>
            <a:r>
              <a:rPr lang="en-US" sz="1900" spc="19" dirty="0">
                <a:solidFill>
                  <a:srgbClr val="003060"/>
                </a:solidFill>
                <a:latin typeface="Montserrat Extra-Light"/>
                <a:ea typeface="Montserrat Extra-Light"/>
                <a:cs typeface="Montserrat Extra-Light"/>
                <a:sym typeface="Montserrat Extra-Light"/>
              </a:rPr>
              <a:t>, O. Y. (2013). Bullying And Victimization: Predictive Role Of Individual, Parental, And Academic Factors. School Psychology International, 34(6), 658-673.</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Başkaya</a:t>
            </a:r>
            <a:r>
              <a:rPr lang="en-US" sz="1900" spc="19" dirty="0">
                <a:solidFill>
                  <a:srgbClr val="003060"/>
                </a:solidFill>
                <a:latin typeface="Montserrat Extra-Light"/>
                <a:ea typeface="Montserrat Extra-Light"/>
                <a:cs typeface="Montserrat Extra-Light"/>
                <a:sym typeface="Montserrat Extra-Light"/>
              </a:rPr>
              <a:t>, H. (2024). </a:t>
            </a:r>
            <a:r>
              <a:rPr lang="en-US" sz="1900" spc="19" dirty="0" err="1">
                <a:solidFill>
                  <a:srgbClr val="003060"/>
                </a:solidFill>
                <a:latin typeface="Montserrat Extra-Light"/>
                <a:ea typeface="Montserrat Extra-Light"/>
                <a:cs typeface="Montserrat Extra-Light"/>
                <a:sym typeface="Montserrat Extra-Light"/>
              </a:rPr>
              <a:t>Bazı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Demografik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Değişkenlere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Göre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Ergenlerin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Eğilimleri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Zorbalıkla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Baş</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Etme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Düzeyleri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Yayımlanmamış</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Yüksek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Lisans</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Tezi</a:t>
            </a:r>
            <a:r>
              <a:rPr lang="en-US" sz="1900" spc="19" dirty="0">
                <a:solidFill>
                  <a:srgbClr val="003060"/>
                </a:solidFill>
                <a:latin typeface="Montserrat Extra-Light"/>
                <a:ea typeface="Montserrat Extra-Light"/>
                <a:cs typeface="Montserrat Extra-Light"/>
                <a:sym typeface="Montserrat Extra-Light"/>
              </a:rPr>
              <a:t>. Adana: </a:t>
            </a:r>
            <a:r>
              <a:rPr lang="en-US" sz="1900" spc="19" dirty="0" err="1">
                <a:solidFill>
                  <a:srgbClr val="003060"/>
                </a:solidFill>
                <a:latin typeface="Montserrat Extra-Light"/>
                <a:ea typeface="Montserrat Extra-Light"/>
                <a:cs typeface="Montserrat Extra-Light"/>
                <a:sym typeface="Montserrat Extra-Light"/>
              </a:rPr>
              <a:t>Çukurova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Üniversitesi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Sosyal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Bilimler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Enstitüsü</a:t>
            </a:r>
            <a:r>
              <a:rPr lang="en-US" sz="1900" spc="19" dirty="0">
                <a:solidFill>
                  <a:srgbClr val="003060"/>
                </a:solidFill>
                <a:latin typeface="Montserrat Extra-Light"/>
                <a:ea typeface="Montserrat Extra-Light"/>
                <a:cs typeface="Montserrat Extra-Light"/>
                <a:sym typeface="Montserrat Extra-Light"/>
              </a:rPr>
              <a:t>.</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Baştürk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Akca</a:t>
            </a:r>
            <a:r>
              <a:rPr lang="en-US" sz="1900" spc="19" dirty="0">
                <a:solidFill>
                  <a:srgbClr val="003060"/>
                </a:solidFill>
                <a:latin typeface="Montserrat Extra-Light"/>
                <a:ea typeface="Montserrat Extra-Light"/>
                <a:cs typeface="Montserrat Extra-Light"/>
                <a:sym typeface="Montserrat Extra-Light"/>
              </a:rPr>
              <a:t>, E., </a:t>
            </a:r>
            <a:r>
              <a:rPr lang="en-US" sz="1900" spc="19" dirty="0" err="1">
                <a:solidFill>
                  <a:srgbClr val="003060"/>
                </a:solidFill>
                <a:latin typeface="Montserrat Extra-Light"/>
                <a:ea typeface="Montserrat Extra-Light"/>
                <a:cs typeface="Montserrat Extra-Light"/>
                <a:sym typeface="Montserrat Extra-Light"/>
              </a:rPr>
              <a:t>Sayımer</a:t>
            </a:r>
            <a:r>
              <a:rPr lang="en-US" sz="1900" spc="19" dirty="0">
                <a:solidFill>
                  <a:srgbClr val="003060"/>
                </a:solidFill>
                <a:latin typeface="Montserrat Extra-Light"/>
                <a:ea typeface="Montserrat Extra-Light"/>
                <a:cs typeface="Montserrat Extra-Light"/>
                <a:sym typeface="Montserrat Extra-Light"/>
              </a:rPr>
              <a:t>, İ., </a:t>
            </a:r>
            <a:r>
              <a:rPr lang="en-US" sz="1900" spc="19" dirty="0" err="1">
                <a:solidFill>
                  <a:srgbClr val="003060"/>
                </a:solidFill>
                <a:latin typeface="Montserrat Extra-Light"/>
                <a:ea typeface="Montserrat Extra-Light"/>
                <a:cs typeface="Montserrat Extra-Light"/>
                <a:sym typeface="Montserrat Extra-Light"/>
              </a:rPr>
              <a:t>Balaban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Salı</a:t>
            </a:r>
            <a:r>
              <a:rPr lang="en-US" sz="1900" spc="19" dirty="0">
                <a:solidFill>
                  <a:srgbClr val="003060"/>
                </a:solidFill>
                <a:latin typeface="Montserrat Extra-Light"/>
                <a:ea typeface="Montserrat Extra-Light"/>
                <a:cs typeface="Montserrat Extra-Light"/>
                <a:sym typeface="Montserrat Extra-Light"/>
              </a:rPr>
              <a:t>, J., &amp; </a:t>
            </a:r>
            <a:r>
              <a:rPr lang="en-US" sz="1900" spc="19" dirty="0" err="1">
                <a:solidFill>
                  <a:srgbClr val="003060"/>
                </a:solidFill>
                <a:latin typeface="Montserrat Extra-Light"/>
                <a:ea typeface="Montserrat Extra-Light"/>
                <a:cs typeface="Montserrat Extra-Light"/>
                <a:sym typeface="Montserrat Extra-Light"/>
              </a:rPr>
              <a:t>Ergün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Başak</a:t>
            </a:r>
            <a:r>
              <a:rPr lang="en-US" sz="1900" spc="19" dirty="0">
                <a:solidFill>
                  <a:srgbClr val="003060"/>
                </a:solidFill>
                <a:latin typeface="Montserrat Extra-Light"/>
                <a:ea typeface="Montserrat Extra-Light"/>
                <a:cs typeface="Montserrat Extra-Light"/>
                <a:sym typeface="Montserrat Extra-Light"/>
              </a:rPr>
              <a:t>, B. (2014). </a:t>
            </a:r>
            <a:r>
              <a:rPr lang="en-US" sz="1900" spc="19" dirty="0" err="1">
                <a:solidFill>
                  <a:srgbClr val="003060"/>
                </a:solidFill>
                <a:latin typeface="Montserrat Extra-Light"/>
                <a:ea typeface="Montserrat Extra-Light"/>
                <a:cs typeface="Montserrat Extra-Light"/>
                <a:sym typeface="Montserrat Extra-Light"/>
              </a:rPr>
              <a:t>Okulda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Siber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Zorbalığın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Nedenleri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Türleri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Medya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Okuryazarlığı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Eğitiminin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Önleyici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Çalışmalardaki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Yeri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Elektronik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Mesleki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Gelişim</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Araştırma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Dergisi</a:t>
            </a:r>
            <a:r>
              <a:rPr lang="en-US" sz="1900" spc="19" dirty="0">
                <a:solidFill>
                  <a:srgbClr val="003060"/>
                </a:solidFill>
                <a:latin typeface="Montserrat Extra-Light"/>
                <a:ea typeface="Montserrat Extra-Light"/>
                <a:cs typeface="Montserrat Extra-Light"/>
                <a:sym typeface="Montserrat Extra-Light"/>
              </a:rPr>
              <a:t> (EJOIR), Cilt:2 </a:t>
            </a:r>
            <a:r>
              <a:rPr lang="en-US" sz="1900" spc="19" dirty="0" err="1">
                <a:solidFill>
                  <a:srgbClr val="003060"/>
                </a:solidFill>
                <a:latin typeface="Montserrat Extra-Light"/>
                <a:ea typeface="Montserrat Extra-Light"/>
                <a:cs typeface="Montserrat Extra-Light"/>
                <a:sym typeface="Montserrat Extra-Light"/>
              </a:rPr>
              <a:t>Özel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Sayı</a:t>
            </a:r>
            <a:r>
              <a:rPr lang="en-US" sz="1900" spc="19" dirty="0">
                <a:solidFill>
                  <a:srgbClr val="003060"/>
                </a:solidFill>
                <a:latin typeface="Montserrat Extra-Light"/>
                <a:ea typeface="Montserrat Extra-Light"/>
                <a:cs typeface="Montserrat Extra-Light"/>
                <a:sym typeface="Montserrat Extra-Light"/>
              </a:rPr>
              <a:t>.</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Doğan</a:t>
            </a:r>
            <a:r>
              <a:rPr lang="en-US" sz="1900" spc="19" dirty="0">
                <a:solidFill>
                  <a:srgbClr val="003060"/>
                </a:solidFill>
                <a:latin typeface="Montserrat Extra-Light"/>
                <a:ea typeface="Montserrat Extra-Light"/>
                <a:cs typeface="Montserrat Extra-Light"/>
                <a:sym typeface="Montserrat Extra-Light"/>
              </a:rPr>
              <a:t>, A., &amp; </a:t>
            </a:r>
            <a:r>
              <a:rPr lang="en-US" sz="1900" spc="19" dirty="0" err="1">
                <a:solidFill>
                  <a:srgbClr val="003060"/>
                </a:solidFill>
                <a:latin typeface="Montserrat Extra-Light"/>
                <a:ea typeface="Montserrat Extra-Light"/>
                <a:cs typeface="Montserrat Extra-Light"/>
                <a:sym typeface="Montserrat Extra-Light"/>
              </a:rPr>
              <a:t>Vural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Yüzbaşı</a:t>
            </a:r>
            <a:r>
              <a:rPr lang="en-US" sz="1900" spc="19" dirty="0">
                <a:solidFill>
                  <a:srgbClr val="003060"/>
                </a:solidFill>
                <a:latin typeface="Montserrat Extra-Light"/>
                <a:ea typeface="Montserrat Extra-Light"/>
                <a:cs typeface="Montserrat Extra-Light"/>
                <a:sym typeface="Montserrat Extra-Light"/>
              </a:rPr>
              <a:t>, D. (2021). </a:t>
            </a:r>
            <a:r>
              <a:rPr lang="en-US" sz="1900" spc="19" dirty="0" err="1">
                <a:solidFill>
                  <a:srgbClr val="003060"/>
                </a:solidFill>
                <a:latin typeface="Montserrat Extra-Light"/>
                <a:ea typeface="Montserrat Extra-Light"/>
                <a:cs typeface="Montserrat Extra-Light"/>
                <a:sym typeface="Montserrat Extra-Light"/>
              </a:rPr>
              <a:t>Akran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Zorbalığı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Rehber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Öğretmen</a:t>
            </a:r>
            <a:r>
              <a:rPr lang="en-US" sz="1900" spc="19" dirty="0">
                <a:solidFill>
                  <a:srgbClr val="003060"/>
                </a:solidFill>
                <a:latin typeface="Montserrat Extra-Light"/>
                <a:ea typeface="Montserrat Extra-Light"/>
                <a:cs typeface="Montserrat Extra-Light"/>
                <a:sym typeface="Montserrat Extra-Light"/>
              </a:rPr>
              <a:t>/</a:t>
            </a:r>
            <a:r>
              <a:rPr lang="en-US" sz="1900" spc="19" dirty="0" err="1">
                <a:solidFill>
                  <a:srgbClr val="003060"/>
                </a:solidFill>
                <a:latin typeface="Montserrat Extra-Light"/>
                <a:ea typeface="Montserrat Extra-Light"/>
                <a:cs typeface="Montserrat Extra-Light"/>
                <a:sym typeface="Montserrat Extra-Light"/>
              </a:rPr>
              <a:t>Psikolojik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Danışmanlar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İçin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Kitapçık</a:t>
            </a:r>
            <a:r>
              <a:rPr lang="en-US" sz="1900" spc="19" dirty="0">
                <a:solidFill>
                  <a:srgbClr val="003060"/>
                </a:solidFill>
                <a:latin typeface="Montserrat Extra-Light"/>
                <a:ea typeface="Montserrat Extra-Light"/>
                <a:cs typeface="Montserrat Extra-Light"/>
                <a:sym typeface="Montserrat Extra-Light"/>
              </a:rPr>
              <a:t>. Ankara: </a:t>
            </a:r>
            <a:r>
              <a:rPr lang="en-US" sz="1900" spc="19" dirty="0" err="1">
                <a:solidFill>
                  <a:srgbClr val="003060"/>
                </a:solidFill>
                <a:latin typeface="Montserrat Extra-Light"/>
                <a:ea typeface="Montserrat Extra-Light"/>
                <a:cs typeface="Montserrat Extra-Light"/>
                <a:sym typeface="Montserrat Extra-Light"/>
              </a:rPr>
              <a:t>Milli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Eğitim</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Bakanlığı</a:t>
            </a:r>
            <a:r>
              <a:rPr lang="en-US" sz="1900" spc="19" dirty="0">
                <a:solidFill>
                  <a:srgbClr val="003060"/>
                </a:solidFill>
                <a:latin typeface="Montserrat Extra-Light"/>
                <a:ea typeface="Montserrat Extra-Light"/>
                <a:cs typeface="Montserrat Extra-Light"/>
                <a:sym typeface="Montserrat Extra-Light"/>
              </a:rPr>
              <a:t>. </a:t>
            </a:r>
          </a:p>
          <a:p>
            <a:pPr marL="410211" lvl="1" indent="-205106">
              <a:lnSpc>
                <a:spcPts val="2850"/>
              </a:lnSpc>
              <a:buFont typeface="Arial"/>
              <a:buChar char="•"/>
            </a:pPr>
            <a:r>
              <a:rPr lang="en-US" sz="1900" spc="19" dirty="0">
                <a:solidFill>
                  <a:srgbClr val="003060"/>
                </a:solidFill>
                <a:latin typeface="Montserrat Extra-Light"/>
                <a:ea typeface="Montserrat Extra-Light"/>
                <a:cs typeface="Montserrat Extra-Light"/>
                <a:sym typeface="Montserrat Extra-Light"/>
              </a:rPr>
              <a:t>Kowalski, R. M., Limber, S. P., &amp; </a:t>
            </a:r>
            <a:r>
              <a:rPr lang="en-US" sz="1900" spc="19" dirty="0" err="1">
                <a:solidFill>
                  <a:srgbClr val="003060"/>
                </a:solidFill>
                <a:latin typeface="Montserrat Extra-Light"/>
                <a:ea typeface="Montserrat Extra-Light"/>
                <a:cs typeface="Montserrat Extra-Light"/>
                <a:sym typeface="Montserrat Extra-Light"/>
              </a:rPr>
              <a:t>Agatston</a:t>
            </a:r>
            <a:r>
              <a:rPr lang="en-US" sz="1900" spc="19" dirty="0">
                <a:solidFill>
                  <a:srgbClr val="003060"/>
                </a:solidFill>
                <a:latin typeface="Montserrat Extra-Light"/>
                <a:ea typeface="Montserrat Extra-Light"/>
                <a:cs typeface="Montserrat Extra-Light"/>
                <a:sym typeface="Montserrat Extra-Light"/>
              </a:rPr>
              <a:t>, P. W. (2008). Cyber bullying: </a:t>
            </a:r>
            <a:r>
              <a:rPr lang="en-US" sz="1900" spc="19" dirty="0" smtClean="0">
                <a:solidFill>
                  <a:srgbClr val="003060"/>
                </a:solidFill>
                <a:latin typeface="Montserrat Extra-Light"/>
                <a:ea typeface="Montserrat Extra-Light"/>
                <a:cs typeface="Montserrat Extra-Light"/>
                <a:sym typeface="Montserrat Extra-Light"/>
              </a:rPr>
              <a:t>Bullying </a:t>
            </a:r>
            <a:r>
              <a:rPr lang="en-US" sz="1900" spc="19" dirty="0">
                <a:solidFill>
                  <a:srgbClr val="003060"/>
                </a:solidFill>
                <a:latin typeface="Montserrat Extra-Light"/>
                <a:ea typeface="Montserrat Extra-Light"/>
                <a:cs typeface="Montserrat Extra-Light"/>
                <a:sym typeface="Montserrat Extra-Light"/>
              </a:rPr>
              <a:t>in the digital age. Blackwell Publishing. </a:t>
            </a:r>
            <a:endParaRPr lang="tr-TR" sz="1900" spc="19" dirty="0" smtClean="0">
              <a:solidFill>
                <a:srgbClr val="003060"/>
              </a:solidFill>
              <a:latin typeface="Montserrat Extra-Light"/>
              <a:ea typeface="Montserrat Extra-Light"/>
              <a:cs typeface="Montserrat Extra-Light"/>
              <a:sym typeface="Montserrat Extra-Light"/>
            </a:endParaRPr>
          </a:p>
          <a:p>
            <a:pPr marL="410211" lvl="1" indent="-205106">
              <a:lnSpc>
                <a:spcPts val="2850"/>
              </a:lnSpc>
              <a:buFont typeface="Arial"/>
              <a:buChar char="•"/>
            </a:pPr>
            <a:r>
              <a:rPr lang="en-US" sz="1900" spc="19" dirty="0" err="1" smtClean="0">
                <a:solidFill>
                  <a:srgbClr val="003060"/>
                </a:solidFill>
                <a:latin typeface="Montserrat Extra-Light"/>
                <a:ea typeface="Montserrat Extra-Light"/>
                <a:cs typeface="Montserrat Extra-Light"/>
                <a:sym typeface="Montserrat Extra-Light"/>
              </a:rPr>
              <a:t>Olweus</a:t>
            </a:r>
            <a:r>
              <a:rPr lang="en-US" sz="1900" spc="19" dirty="0">
                <a:solidFill>
                  <a:srgbClr val="003060"/>
                </a:solidFill>
                <a:latin typeface="Montserrat Extra-Light"/>
                <a:ea typeface="Montserrat Extra-Light"/>
                <a:cs typeface="Montserrat Extra-Light"/>
                <a:sym typeface="Montserrat Extra-Light"/>
              </a:rPr>
              <a:t>, D. (1993). Bullies on the playground: The role of victimization.</a:t>
            </a:r>
            <a:endParaRPr lang="tr-TR" sz="1900" spc="19" dirty="0" smtClean="0">
              <a:solidFill>
                <a:srgbClr val="003060"/>
              </a:solidFill>
              <a:latin typeface="Montserrat Extra-Light"/>
              <a:ea typeface="Montserrat Extra-Light"/>
              <a:cs typeface="Montserrat Extra-Light"/>
              <a:sym typeface="Montserrat Extra-Light"/>
            </a:endParaRPr>
          </a:p>
          <a:p>
            <a:pPr marL="410211" lvl="1" indent="-205106" algn="l">
              <a:lnSpc>
                <a:spcPts val="2850"/>
              </a:lnSpc>
              <a:buFont typeface="Arial"/>
              <a:buChar char="•"/>
            </a:pPr>
            <a:r>
              <a:rPr lang="en-US" sz="1900" spc="19" dirty="0" err="1" smtClean="0">
                <a:solidFill>
                  <a:srgbClr val="003060"/>
                </a:solidFill>
                <a:latin typeface="Montserrat Extra-Light"/>
                <a:ea typeface="Montserrat Extra-Light"/>
                <a:cs typeface="Montserrat Extra-Light"/>
                <a:sym typeface="Montserrat Extra-Light"/>
              </a:rPr>
              <a:t>Özbek</a:t>
            </a:r>
            <a:r>
              <a:rPr lang="en-US" sz="1900" spc="19" dirty="0" smtClean="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Baştuğ</a:t>
            </a:r>
            <a:r>
              <a:rPr lang="en-US" sz="1900" spc="19" dirty="0">
                <a:solidFill>
                  <a:srgbClr val="003060"/>
                </a:solidFill>
                <a:latin typeface="Montserrat Extra-Light"/>
                <a:ea typeface="Montserrat Extra-Light"/>
                <a:cs typeface="Montserrat Extra-Light"/>
                <a:sym typeface="Montserrat Extra-Light"/>
              </a:rPr>
              <a:t>, Ö. Y., &amp; </a:t>
            </a:r>
            <a:r>
              <a:rPr lang="en-US" sz="1900" spc="19" dirty="0" err="1">
                <a:solidFill>
                  <a:srgbClr val="003060"/>
                </a:solidFill>
                <a:latin typeface="Montserrat Extra-Light"/>
                <a:ea typeface="Montserrat Extra-Light"/>
                <a:cs typeface="Montserrat Extra-Light"/>
                <a:sym typeface="Montserrat Extra-Light"/>
              </a:rPr>
              <a:t>Taneri</a:t>
            </a:r>
            <a:r>
              <a:rPr lang="en-US" sz="1900" spc="19" dirty="0">
                <a:solidFill>
                  <a:srgbClr val="003060"/>
                </a:solidFill>
                <a:latin typeface="Montserrat Extra-Light"/>
                <a:ea typeface="Montserrat Extra-Light"/>
                <a:cs typeface="Montserrat Extra-Light"/>
                <a:sym typeface="Montserrat Extra-Light"/>
              </a:rPr>
              <a:t>, P. O. (2023). </a:t>
            </a:r>
            <a:r>
              <a:rPr lang="en-US" sz="1900" spc="19" dirty="0" err="1">
                <a:solidFill>
                  <a:srgbClr val="003060"/>
                </a:solidFill>
                <a:latin typeface="Montserrat Extra-Light"/>
                <a:ea typeface="Montserrat Extra-Light"/>
                <a:cs typeface="Montserrat Extra-Light"/>
                <a:sym typeface="Montserrat Extra-Light"/>
              </a:rPr>
              <a:t>Çocuklarda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Davranışları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Kaygı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Sosyal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Kaygı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Arasındaki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İlişki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Çankırı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Karatekin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Üniversitesi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Sosyal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Bilimler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Enstitüsü</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Dergisi</a:t>
            </a:r>
            <a:r>
              <a:rPr lang="en-US" sz="1900" spc="19" dirty="0">
                <a:solidFill>
                  <a:srgbClr val="003060"/>
                </a:solidFill>
                <a:latin typeface="Montserrat Extra-Light"/>
                <a:ea typeface="Montserrat Extra-Light"/>
                <a:cs typeface="Montserrat Extra-Light"/>
                <a:sym typeface="Montserrat Extra-Light"/>
              </a:rPr>
              <a:t>, 14(2), 211-247. Https://Doi.Org/10.54558/Jiss.1192470</a:t>
            </a:r>
          </a:p>
          <a:p>
            <a:pPr marL="410211" lvl="1" indent="-205106" algn="l">
              <a:lnSpc>
                <a:spcPts val="2850"/>
              </a:lnSpc>
              <a:buFont typeface="Arial"/>
              <a:buChar char="•"/>
            </a:pPr>
            <a:r>
              <a:rPr lang="en-US" sz="1900" spc="19" dirty="0">
                <a:solidFill>
                  <a:srgbClr val="003060"/>
                </a:solidFill>
                <a:latin typeface="Montserrat Extra-Light"/>
                <a:ea typeface="Montserrat Extra-Light"/>
                <a:cs typeface="Montserrat Extra-Light"/>
                <a:sym typeface="Montserrat Extra-Light"/>
              </a:rPr>
              <a:t>Rivers, I.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Smith, P. K. (1994). Types Of Bullying </a:t>
            </a:r>
            <a:r>
              <a:rPr lang="en-US" sz="1900" spc="19" dirty="0" err="1">
                <a:solidFill>
                  <a:srgbClr val="003060"/>
                </a:solidFill>
                <a:latin typeface="Montserrat Extra-Light"/>
                <a:ea typeface="Montserrat Extra-Light"/>
                <a:cs typeface="Montserrat Extra-Light"/>
                <a:sym typeface="Montserrat Extra-Light"/>
              </a:rPr>
              <a:t>Behaviour</a:t>
            </a:r>
            <a:r>
              <a:rPr lang="en-US" sz="1900" spc="19" dirty="0">
                <a:solidFill>
                  <a:srgbClr val="003060"/>
                </a:solidFill>
                <a:latin typeface="Montserrat Extra-Light"/>
                <a:ea typeface="Montserrat Extra-Light"/>
                <a:cs typeface="Montserrat Extra-Light"/>
                <a:sym typeface="Montserrat Extra-Light"/>
              </a:rPr>
              <a:t> And Their Correlates. Aggressive Behavior, 20(5), 359-368.</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Storey</a:t>
            </a:r>
            <a:r>
              <a:rPr lang="en-US" sz="1900" spc="19" dirty="0">
                <a:solidFill>
                  <a:srgbClr val="003060"/>
                </a:solidFill>
                <a:latin typeface="Montserrat Extra-Light"/>
                <a:ea typeface="Montserrat Extra-Light"/>
                <a:cs typeface="Montserrat Extra-Light"/>
                <a:sym typeface="Montserrat Extra-Light"/>
              </a:rPr>
              <a:t>, K., </a:t>
            </a:r>
            <a:r>
              <a:rPr lang="en-US" sz="1900" spc="19" dirty="0" err="1">
                <a:solidFill>
                  <a:srgbClr val="003060"/>
                </a:solidFill>
                <a:latin typeface="Montserrat Extra-Light"/>
                <a:ea typeface="Montserrat Extra-Light"/>
                <a:cs typeface="Montserrat Extra-Light"/>
                <a:sym typeface="Montserrat Extra-Light"/>
              </a:rPr>
              <a:t>Slaby</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R.,Adler</a:t>
            </a:r>
            <a:r>
              <a:rPr lang="en-US" sz="1900" spc="19" dirty="0">
                <a:solidFill>
                  <a:srgbClr val="003060"/>
                </a:solidFill>
                <a:latin typeface="Montserrat Extra-Light"/>
                <a:ea typeface="Montserrat Extra-Light"/>
                <a:cs typeface="Montserrat Extra-Light"/>
                <a:sym typeface="Montserrat Extra-Light"/>
              </a:rPr>
              <a:t>, M., </a:t>
            </a:r>
            <a:r>
              <a:rPr lang="en-US" sz="1900" spc="19" dirty="0" err="1">
                <a:solidFill>
                  <a:srgbClr val="003060"/>
                </a:solidFill>
                <a:latin typeface="Montserrat Extra-Light"/>
                <a:ea typeface="Montserrat Extra-Light"/>
                <a:cs typeface="Montserrat Extra-Light"/>
                <a:sym typeface="Montserrat Extra-Light"/>
              </a:rPr>
              <a:t>Minotti</a:t>
            </a:r>
            <a:r>
              <a:rPr lang="en-US" sz="1900" spc="19" dirty="0">
                <a:solidFill>
                  <a:srgbClr val="003060"/>
                </a:solidFill>
                <a:latin typeface="Montserrat Extra-Light"/>
                <a:ea typeface="Montserrat Extra-Light"/>
                <a:cs typeface="Montserrat Extra-Light"/>
                <a:sym typeface="Montserrat Extra-Light"/>
              </a:rPr>
              <a:t>, J.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Katz, R. (2013). The Eyes on Bullying Toolkit Education Development Center, Inc.</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Totan</a:t>
            </a:r>
            <a:r>
              <a:rPr lang="en-US" sz="1900" spc="19" dirty="0">
                <a:solidFill>
                  <a:srgbClr val="003060"/>
                </a:solidFill>
                <a:latin typeface="Montserrat Extra-Light"/>
                <a:ea typeface="Montserrat Extra-Light"/>
                <a:cs typeface="Montserrat Extra-Light"/>
                <a:sym typeface="Montserrat Extra-Light"/>
              </a:rPr>
              <a:t>, T. (2007). </a:t>
            </a:r>
            <a:r>
              <a:rPr lang="en-US" sz="1900" spc="19" dirty="0" err="1">
                <a:solidFill>
                  <a:srgbClr val="003060"/>
                </a:solidFill>
                <a:latin typeface="Montserrat Extra-Light"/>
                <a:ea typeface="Montserrat Extra-Light"/>
                <a:cs typeface="Montserrat Extra-Light"/>
                <a:sym typeface="Montserrat Extra-Light"/>
              </a:rPr>
              <a:t>Okulda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zorbalığı</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önlemede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eğitimcilere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ebeveynlere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öneriler</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Abant</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İzzet</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Baysal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Üniversitesi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Eğitim</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Fakültesi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Dergisi</a:t>
            </a:r>
            <a:r>
              <a:rPr lang="en-US" sz="1900" spc="19" dirty="0">
                <a:solidFill>
                  <a:srgbClr val="003060"/>
                </a:solidFill>
                <a:latin typeface="Montserrat Extra-Light"/>
                <a:ea typeface="Montserrat Extra-Light"/>
                <a:cs typeface="Montserrat Extra-Light"/>
                <a:sym typeface="Montserrat Extra-Light"/>
              </a:rPr>
              <a:t>, 7(2), 190-202.</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Uzbaş</a:t>
            </a:r>
            <a:r>
              <a:rPr lang="en-US" sz="1900" spc="19" dirty="0">
                <a:solidFill>
                  <a:srgbClr val="003060"/>
                </a:solidFill>
                <a:latin typeface="Montserrat Extra-Light"/>
                <a:ea typeface="Montserrat Extra-Light"/>
                <a:cs typeface="Montserrat Extra-Light"/>
                <a:sym typeface="Montserrat Extra-Light"/>
              </a:rPr>
              <a:t>, A. (2009). </a:t>
            </a:r>
            <a:r>
              <a:rPr lang="en-US" sz="1900" spc="19" dirty="0" err="1">
                <a:solidFill>
                  <a:srgbClr val="003060"/>
                </a:solidFill>
                <a:latin typeface="Montserrat Extra-Light"/>
                <a:ea typeface="Montserrat Extra-Light"/>
                <a:cs typeface="Montserrat Extra-Light"/>
                <a:sym typeface="Montserrat Extra-Light"/>
              </a:rPr>
              <a:t>Okul</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psikolojik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danışmanlarının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okulda</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saldırganlık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ve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şiddete</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yönelik</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görüşlerinin</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değerlendirilmesi</a:t>
            </a:r>
            <a:r>
              <a:rPr lang="en-US" sz="1900" spc="19" dirty="0">
                <a:solidFill>
                  <a:srgbClr val="003060"/>
                </a:solidFill>
                <a:latin typeface="Montserrat Extra-Light"/>
                <a:ea typeface="Montserrat Extra-Light"/>
                <a:cs typeface="Montserrat Extra-Light"/>
                <a:sym typeface="Montserrat Extra-Light"/>
              </a:rPr>
              <a:t>. Mehmet </a:t>
            </a:r>
            <a:r>
              <a:rPr lang="en-US" sz="1900" spc="19" dirty="0" err="1">
                <a:solidFill>
                  <a:srgbClr val="003060"/>
                </a:solidFill>
                <a:latin typeface="Montserrat Extra-Light"/>
                <a:ea typeface="Montserrat Extra-Light"/>
                <a:cs typeface="Montserrat Extra-Light"/>
                <a:sym typeface="Montserrat Extra-Light"/>
              </a:rPr>
              <a:t>Akif</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Ersoy</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Üniversitesi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Eğitim</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Fakültesi</a:t>
            </a:r>
            <a:r>
              <a:rPr lang="en-US" sz="1900" spc="19" dirty="0">
                <a:solidFill>
                  <a:srgbClr val="003060"/>
                </a:solidFill>
                <a:latin typeface="Montserrat Extra-Light"/>
                <a:ea typeface="Montserrat Extra-Light"/>
                <a:cs typeface="Montserrat Extra-Light"/>
                <a:sym typeface="Montserrat Extra-Light"/>
              </a:rPr>
              <a:t> </a:t>
            </a:r>
            <a:r>
              <a:rPr lang="en-US" sz="1900" spc="19" dirty="0" err="1">
                <a:solidFill>
                  <a:srgbClr val="003060"/>
                </a:solidFill>
                <a:latin typeface="Montserrat Extra-Light"/>
                <a:ea typeface="Montserrat Extra-Light"/>
                <a:cs typeface="Montserrat Extra-Light"/>
                <a:sym typeface="Montserrat Extra-Light"/>
              </a:rPr>
              <a:t>Dergisi</a:t>
            </a:r>
            <a:r>
              <a:rPr lang="en-US" sz="1900" spc="19" dirty="0">
                <a:solidFill>
                  <a:srgbClr val="003060"/>
                </a:solidFill>
                <a:latin typeface="Montserrat Extra-Light"/>
                <a:ea typeface="Montserrat Extra-Light"/>
                <a:cs typeface="Montserrat Extra-Light"/>
                <a:sym typeface="Montserrat Extra-Light"/>
              </a:rPr>
              <a:t>, (18), 90-110.</a:t>
            </a:r>
          </a:p>
          <a:p>
            <a:pPr marL="410211" lvl="1" indent="-205106" algn="l">
              <a:lnSpc>
                <a:spcPts val="2850"/>
              </a:lnSpc>
              <a:buFont typeface="Arial"/>
              <a:buChar char="•"/>
            </a:pPr>
            <a:r>
              <a:rPr lang="en-US" sz="1900" spc="19" dirty="0" err="1">
                <a:solidFill>
                  <a:srgbClr val="003060"/>
                </a:solidFill>
                <a:latin typeface="Montserrat Extra-Light"/>
                <a:ea typeface="Montserrat Extra-Light"/>
                <a:cs typeface="Montserrat Extra-Light"/>
                <a:sym typeface="Montserrat Extra-Light"/>
              </a:rPr>
              <a:t>Vaillancourt</a:t>
            </a:r>
            <a:r>
              <a:rPr lang="en-US" sz="1900" spc="19" dirty="0">
                <a:solidFill>
                  <a:srgbClr val="003060"/>
                </a:solidFill>
                <a:latin typeface="Montserrat Extra-Light"/>
                <a:ea typeface="Montserrat Extra-Light"/>
                <a:cs typeface="Montserrat Extra-Light"/>
                <a:sym typeface="Montserrat Extra-Light"/>
              </a:rPr>
              <a:t>, T., </a:t>
            </a:r>
            <a:r>
              <a:rPr lang="en-US" sz="1900" spc="19" dirty="0" err="1">
                <a:solidFill>
                  <a:srgbClr val="003060"/>
                </a:solidFill>
                <a:latin typeface="Montserrat Extra-Light"/>
                <a:ea typeface="Montserrat Extra-Light"/>
                <a:cs typeface="Montserrat Extra-Light"/>
                <a:sym typeface="Montserrat Extra-Light"/>
              </a:rPr>
              <a:t>Brittain</a:t>
            </a:r>
            <a:r>
              <a:rPr lang="en-US" sz="1900" spc="19" dirty="0">
                <a:solidFill>
                  <a:srgbClr val="003060"/>
                </a:solidFill>
                <a:latin typeface="Montserrat Extra-Light"/>
                <a:ea typeface="Montserrat Extra-Light"/>
                <a:cs typeface="Montserrat Extra-Light"/>
                <a:sym typeface="Montserrat Extra-Light"/>
              </a:rPr>
              <a:t>, H., Bennett, L., </a:t>
            </a:r>
            <a:r>
              <a:rPr lang="en-US" sz="1900" spc="19" dirty="0" err="1">
                <a:solidFill>
                  <a:srgbClr val="003060"/>
                </a:solidFill>
                <a:latin typeface="Montserrat Extra-Light"/>
                <a:ea typeface="Montserrat Extra-Light"/>
                <a:cs typeface="Montserrat Extra-Light"/>
                <a:sym typeface="Montserrat Extra-Light"/>
              </a:rPr>
              <a:t>Arnocky</a:t>
            </a:r>
            <a:r>
              <a:rPr lang="en-US" sz="1900" spc="19" dirty="0">
                <a:solidFill>
                  <a:srgbClr val="003060"/>
                </a:solidFill>
                <a:latin typeface="Montserrat Extra-Light"/>
                <a:ea typeface="Montserrat Extra-Light"/>
                <a:cs typeface="Montserrat Extra-Light"/>
                <a:sym typeface="Montserrat Extra-Light"/>
              </a:rPr>
              <a:t>, S., </a:t>
            </a:r>
            <a:r>
              <a:rPr lang="en-US" sz="1900" spc="19" dirty="0" err="1">
                <a:solidFill>
                  <a:srgbClr val="003060"/>
                </a:solidFill>
                <a:latin typeface="Montserrat Extra-Light"/>
                <a:ea typeface="Montserrat Extra-Light"/>
                <a:cs typeface="Montserrat Extra-Light"/>
                <a:sym typeface="Montserrat Extra-Light"/>
              </a:rPr>
              <a:t>Mcdougall</a:t>
            </a:r>
            <a:r>
              <a:rPr lang="en-US" sz="1900" spc="19" dirty="0">
                <a:solidFill>
                  <a:srgbClr val="003060"/>
                </a:solidFill>
                <a:latin typeface="Montserrat Extra-Light"/>
                <a:ea typeface="Montserrat Extra-Light"/>
                <a:cs typeface="Montserrat Extra-Light"/>
                <a:sym typeface="Montserrat Extra-Light"/>
              </a:rPr>
              <a:t>, P., </a:t>
            </a:r>
            <a:r>
              <a:rPr lang="en-US" sz="1900" spc="19" dirty="0" err="1">
                <a:solidFill>
                  <a:srgbClr val="003060"/>
                </a:solidFill>
                <a:latin typeface="Montserrat Extra-Light"/>
                <a:ea typeface="Montserrat Extra-Light"/>
                <a:cs typeface="Montserrat Extra-Light"/>
                <a:sym typeface="Montserrat Extra-Light"/>
              </a:rPr>
              <a:t>Hymel</a:t>
            </a:r>
            <a:r>
              <a:rPr lang="en-US" sz="1900" spc="19" dirty="0">
                <a:solidFill>
                  <a:srgbClr val="003060"/>
                </a:solidFill>
                <a:latin typeface="Montserrat Extra-Light"/>
                <a:ea typeface="Montserrat Extra-Light"/>
                <a:cs typeface="Montserrat Extra-Light"/>
                <a:sym typeface="Montserrat Extra-Light"/>
              </a:rPr>
              <a:t>, S., ... &amp; Cunningham, L. (2010). Places To Avoid: Population-Based Study Of Student Reports Of Unsafe And High Bullying Areas At School. Canadian Journal Of School Psychology, 25(1), 40-54.</a:t>
            </a:r>
          </a:p>
        </p:txBody>
      </p:sp>
      <p:sp>
        <p:nvSpPr>
          <p:cNvPr id="3" name="TextBox 3"/>
          <p:cNvSpPr txBox="1"/>
          <p:nvPr/>
        </p:nvSpPr>
        <p:spPr>
          <a:xfrm>
            <a:off x="7492157" y="238125"/>
            <a:ext cx="3303687" cy="790575"/>
          </a:xfrm>
          <a:prstGeom prst="rect">
            <a:avLst/>
          </a:prstGeom>
        </p:spPr>
        <p:txBody>
          <a:bodyPr lIns="0" tIns="0" rIns="0" bIns="0" rtlCol="0" anchor="t">
            <a:spAutoFit/>
          </a:bodyPr>
          <a:lstStyle/>
          <a:p>
            <a:pPr algn="ctr">
              <a:lnSpc>
                <a:spcPts val="6300"/>
              </a:lnSpc>
            </a:pPr>
            <a:r>
              <a:rPr lang="en-US" sz="5000" b="1" spc="45">
                <a:solidFill>
                  <a:srgbClr val="003060"/>
                </a:solidFill>
                <a:latin typeface="Montserrat Bold"/>
                <a:ea typeface="Montserrat Bold"/>
                <a:cs typeface="Montserrat Bold"/>
                <a:sym typeface="Montserrat Bold"/>
              </a:rPr>
              <a:t>Kaynakça</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1028700"/>
            <a:ext cx="16230600" cy="8229600"/>
          </a:xfrm>
          <a:prstGeom prst="rect">
            <a:avLst/>
          </a:prstGeom>
          <a:solidFill>
            <a:srgbClr val="003060"/>
          </a:solidFill>
        </p:spPr>
      </p:sp>
      <p:sp>
        <p:nvSpPr>
          <p:cNvPr id="4" name="AutoShape 4"/>
          <p:cNvSpPr/>
          <p:nvPr/>
        </p:nvSpPr>
        <p:spPr>
          <a:xfrm>
            <a:off x="-495300" y="2576513"/>
            <a:ext cx="9163050" cy="5133975"/>
          </a:xfrm>
          <a:prstGeom prst="rect">
            <a:avLst/>
          </a:prstGeom>
          <a:solidFill>
            <a:srgbClr val="FFFFFF"/>
          </a:solidFill>
        </p:spPr>
      </p:sp>
      <p:grpSp>
        <p:nvGrpSpPr>
          <p:cNvPr id="5" name="Group 5"/>
          <p:cNvGrpSpPr/>
          <p:nvPr/>
        </p:nvGrpSpPr>
        <p:grpSpPr>
          <a:xfrm>
            <a:off x="9550902" y="3286125"/>
            <a:ext cx="7185174" cy="1147572"/>
            <a:chOff x="0" y="0"/>
            <a:chExt cx="9580232" cy="1530096"/>
          </a:xfrm>
        </p:grpSpPr>
        <p:sp>
          <p:nvSpPr>
            <p:cNvPr id="6" name="Freeform 6"/>
            <p:cNvSpPr/>
            <p:nvPr/>
          </p:nvSpPr>
          <p:spPr>
            <a:xfrm>
              <a:off x="0" y="79098"/>
              <a:ext cx="370597" cy="508301"/>
            </a:xfrm>
            <a:custGeom>
              <a:avLst/>
              <a:gdLst/>
              <a:ahLst/>
              <a:cxnLst/>
              <a:rect l="l" t="t" r="r" b="b"/>
              <a:pathLst>
                <a:path w="370597" h="508301">
                  <a:moveTo>
                    <a:pt x="0" y="0"/>
                  </a:moveTo>
                  <a:lnTo>
                    <a:pt x="370597" y="0"/>
                  </a:lnTo>
                  <a:lnTo>
                    <a:pt x="370597" y="508300"/>
                  </a:lnTo>
                  <a:lnTo>
                    <a:pt x="0" y="508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748555" y="-104775"/>
              <a:ext cx="8831677" cy="771271"/>
            </a:xfrm>
            <a:prstGeom prst="rect">
              <a:avLst/>
            </a:prstGeom>
          </p:spPr>
          <p:txBody>
            <a:bodyPr lIns="0" tIns="0" rIns="0" bIns="0" rtlCol="0" anchor="t">
              <a:spAutoFit/>
            </a:bodyPr>
            <a:lstStyle/>
            <a:p>
              <a:pPr algn="l">
                <a:lnSpc>
                  <a:spcPts val="5049"/>
                </a:lnSpc>
              </a:pPr>
              <a:r>
                <a:rPr lang="en-US" sz="3300" b="1" spc="363">
                  <a:solidFill>
                    <a:srgbClr val="FFFFFF"/>
                  </a:solidFill>
                  <a:latin typeface="Montserrat Semi-Bold"/>
                  <a:ea typeface="Montserrat Semi-Bold"/>
                  <a:cs typeface="Montserrat Semi-Bold"/>
                  <a:sym typeface="Montserrat Semi-Bold"/>
                </a:rPr>
                <a:t>TELEFON</a:t>
              </a:r>
            </a:p>
          </p:txBody>
        </p:sp>
        <p:sp>
          <p:nvSpPr>
            <p:cNvPr id="8" name="TextBox 8"/>
            <p:cNvSpPr txBox="1"/>
            <p:nvPr/>
          </p:nvSpPr>
          <p:spPr>
            <a:xfrm>
              <a:off x="748555" y="834771"/>
              <a:ext cx="8831677" cy="695325"/>
            </a:xfrm>
            <a:prstGeom prst="rect">
              <a:avLst/>
            </a:prstGeom>
          </p:spPr>
          <p:txBody>
            <a:bodyPr lIns="0" tIns="0" rIns="0" bIns="0" rtlCol="0" anchor="t">
              <a:spAutoFit/>
            </a:bodyPr>
            <a:lstStyle/>
            <a:p>
              <a:pPr algn="l">
                <a:lnSpc>
                  <a:spcPts val="4500"/>
                </a:lnSpc>
              </a:pPr>
              <a:r>
                <a:rPr lang="en-US" sz="3000" spc="30">
                  <a:solidFill>
                    <a:srgbClr val="FFFFFF"/>
                  </a:solidFill>
                  <a:latin typeface="Montserrat Extra-Light"/>
                  <a:ea typeface="Montserrat Extra-Light"/>
                  <a:cs typeface="Montserrat Extra-Light"/>
                  <a:sym typeface="Montserrat Extra-Light"/>
                </a:rPr>
                <a:t>0312 316 23 72</a:t>
              </a:r>
            </a:p>
          </p:txBody>
        </p:sp>
      </p:grpSp>
      <p:grpSp>
        <p:nvGrpSpPr>
          <p:cNvPr id="9" name="Group 9"/>
          <p:cNvGrpSpPr/>
          <p:nvPr/>
        </p:nvGrpSpPr>
        <p:grpSpPr>
          <a:xfrm>
            <a:off x="9550902" y="4805172"/>
            <a:ext cx="7239370" cy="1147572"/>
            <a:chOff x="0" y="0"/>
            <a:chExt cx="9652493" cy="1530096"/>
          </a:xfrm>
        </p:grpSpPr>
        <p:sp>
          <p:nvSpPr>
            <p:cNvPr id="10" name="Freeform 10"/>
            <p:cNvSpPr/>
            <p:nvPr/>
          </p:nvSpPr>
          <p:spPr>
            <a:xfrm>
              <a:off x="0" y="58151"/>
              <a:ext cx="550194" cy="550194"/>
            </a:xfrm>
            <a:custGeom>
              <a:avLst/>
              <a:gdLst/>
              <a:ahLst/>
              <a:cxnLst/>
              <a:rect l="l" t="t" r="r" b="b"/>
              <a:pathLst>
                <a:path w="550194" h="550194">
                  <a:moveTo>
                    <a:pt x="0" y="0"/>
                  </a:moveTo>
                  <a:lnTo>
                    <a:pt x="550194" y="0"/>
                  </a:lnTo>
                  <a:lnTo>
                    <a:pt x="550194" y="550194"/>
                  </a:lnTo>
                  <a:lnTo>
                    <a:pt x="0" y="550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820816" y="-104775"/>
              <a:ext cx="8831677" cy="771271"/>
            </a:xfrm>
            <a:prstGeom prst="rect">
              <a:avLst/>
            </a:prstGeom>
          </p:spPr>
          <p:txBody>
            <a:bodyPr lIns="0" tIns="0" rIns="0" bIns="0" rtlCol="0" anchor="t">
              <a:spAutoFit/>
            </a:bodyPr>
            <a:lstStyle/>
            <a:p>
              <a:pPr algn="l">
                <a:lnSpc>
                  <a:spcPts val="5049"/>
                </a:lnSpc>
              </a:pPr>
              <a:r>
                <a:rPr lang="en-US" sz="3300" b="1" spc="363">
                  <a:solidFill>
                    <a:srgbClr val="FFFFFF"/>
                  </a:solidFill>
                  <a:latin typeface="Montserrat Semi-Bold"/>
                  <a:ea typeface="Montserrat Semi-Bold"/>
                  <a:cs typeface="Montserrat Semi-Bold"/>
                  <a:sym typeface="Montserrat Semi-Bold"/>
                </a:rPr>
                <a:t>E-POSTA ADRESİ</a:t>
              </a:r>
            </a:p>
          </p:txBody>
        </p:sp>
        <p:sp>
          <p:nvSpPr>
            <p:cNvPr id="12" name="TextBox 12"/>
            <p:cNvSpPr txBox="1"/>
            <p:nvPr/>
          </p:nvSpPr>
          <p:spPr>
            <a:xfrm>
              <a:off x="820816" y="834771"/>
              <a:ext cx="8831677" cy="695325"/>
            </a:xfrm>
            <a:prstGeom prst="rect">
              <a:avLst/>
            </a:prstGeom>
          </p:spPr>
          <p:txBody>
            <a:bodyPr lIns="0" tIns="0" rIns="0" bIns="0" rtlCol="0" anchor="t">
              <a:spAutoFit/>
            </a:bodyPr>
            <a:lstStyle/>
            <a:p>
              <a:pPr algn="l">
                <a:lnSpc>
                  <a:spcPts val="4500"/>
                </a:lnSpc>
              </a:pPr>
              <a:r>
                <a:rPr lang="en-US" sz="3000" spc="30" dirty="0">
                  <a:solidFill>
                    <a:srgbClr val="FFFFFF"/>
                  </a:solidFill>
                  <a:latin typeface="Montserrat Extra-Light"/>
                  <a:ea typeface="Montserrat Extra-Light"/>
                  <a:cs typeface="Montserrat Extra-Light"/>
                  <a:sym typeface="Montserrat Extra-Light"/>
                </a:rPr>
                <a:t>ramkecioren@gmail.com</a:t>
              </a:r>
            </a:p>
          </p:txBody>
        </p:sp>
      </p:grpSp>
      <p:grpSp>
        <p:nvGrpSpPr>
          <p:cNvPr id="13" name="Group 13"/>
          <p:cNvGrpSpPr/>
          <p:nvPr/>
        </p:nvGrpSpPr>
        <p:grpSpPr>
          <a:xfrm>
            <a:off x="9612986" y="6242280"/>
            <a:ext cx="7231481" cy="1281741"/>
            <a:chOff x="0" y="-104775"/>
            <a:chExt cx="9641975" cy="1708987"/>
          </a:xfrm>
        </p:grpSpPr>
        <p:sp>
          <p:nvSpPr>
            <p:cNvPr id="14" name="Freeform 14">
              <a:hlinkClick r:id="rId7" tooltip="https://www.instagram.com/ramkecioren?igsh=MnJrdHU2Mmc1cGRn"/>
            </p:cNvPr>
            <p:cNvSpPr/>
            <p:nvPr/>
          </p:nvSpPr>
          <p:spPr>
            <a:xfrm>
              <a:off x="0" y="65849"/>
              <a:ext cx="534799" cy="534799"/>
            </a:xfrm>
            <a:custGeom>
              <a:avLst/>
              <a:gdLst/>
              <a:ahLst/>
              <a:cxnLst/>
              <a:rect l="l" t="t" r="r" b="b"/>
              <a:pathLst>
                <a:path w="534799" h="534799">
                  <a:moveTo>
                    <a:pt x="0" y="0"/>
                  </a:moveTo>
                  <a:lnTo>
                    <a:pt x="534799" y="0"/>
                  </a:lnTo>
                  <a:lnTo>
                    <a:pt x="534799" y="534798"/>
                  </a:lnTo>
                  <a:lnTo>
                    <a:pt x="0" y="5347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810297" y="-104775"/>
              <a:ext cx="8831677" cy="771271"/>
            </a:xfrm>
            <a:prstGeom prst="rect">
              <a:avLst/>
            </a:prstGeom>
          </p:spPr>
          <p:txBody>
            <a:bodyPr lIns="0" tIns="0" rIns="0" bIns="0" rtlCol="0" anchor="t">
              <a:spAutoFit/>
            </a:bodyPr>
            <a:lstStyle/>
            <a:p>
              <a:pPr algn="l">
                <a:lnSpc>
                  <a:spcPts val="5049"/>
                </a:lnSpc>
              </a:pPr>
              <a:r>
                <a:rPr lang="en-US" sz="3300" b="1" spc="363">
                  <a:solidFill>
                    <a:srgbClr val="FFFFFF"/>
                  </a:solidFill>
                  <a:latin typeface="Montserrat Semi-Bold"/>
                  <a:ea typeface="Montserrat Semi-Bold"/>
                  <a:cs typeface="Montserrat Semi-Bold"/>
                  <a:sym typeface="Montserrat Semi-Bold"/>
                </a:rPr>
                <a:t>INSTAGRAM</a:t>
              </a:r>
            </a:p>
          </p:txBody>
        </p:sp>
        <p:sp>
          <p:nvSpPr>
            <p:cNvPr id="16" name="TextBox 16"/>
            <p:cNvSpPr txBox="1"/>
            <p:nvPr/>
          </p:nvSpPr>
          <p:spPr>
            <a:xfrm>
              <a:off x="810297" y="834771"/>
              <a:ext cx="8831678" cy="769441"/>
            </a:xfrm>
            <a:prstGeom prst="rect">
              <a:avLst/>
            </a:prstGeom>
          </p:spPr>
          <p:txBody>
            <a:bodyPr lIns="0" tIns="0" rIns="0" bIns="0" rtlCol="0" anchor="t">
              <a:spAutoFit/>
            </a:bodyPr>
            <a:lstStyle/>
            <a:p>
              <a:pPr>
                <a:lnSpc>
                  <a:spcPts val="4500"/>
                </a:lnSpc>
              </a:pPr>
              <a:r>
                <a:rPr lang="en-US" sz="3000" spc="30" dirty="0" err="1" smtClean="0">
                  <a:solidFill>
                    <a:srgbClr val="FFFFFF"/>
                  </a:solidFill>
                  <a:latin typeface="Montserrat Extra-Light"/>
                  <a:ea typeface="Montserrat Extra-Light"/>
                  <a:cs typeface="Montserrat Extra-Light"/>
                  <a:sym typeface="Montserrat Extra-Light"/>
                </a:rPr>
                <a:t>ramkeciore</a:t>
              </a:r>
              <a:r>
                <a:rPr lang="tr-TR" sz="3000" spc="30" dirty="0" smtClean="0">
                  <a:solidFill>
                    <a:srgbClr val="FFFFFF"/>
                  </a:solidFill>
                  <a:latin typeface="Montserrat Extra-Light"/>
                  <a:ea typeface="Montserrat Extra-Light"/>
                  <a:cs typeface="Montserrat Extra-Light"/>
                  <a:sym typeface="Montserrat Extra-Light"/>
                </a:rPr>
                <a:t>n</a:t>
              </a:r>
              <a:endParaRPr lang="en-US" sz="3000" spc="30" dirty="0">
                <a:solidFill>
                  <a:srgbClr val="FFFFFF"/>
                </a:solidFill>
                <a:latin typeface="Montserrat Extra-Light"/>
                <a:ea typeface="Montserrat Extra-Light"/>
                <a:cs typeface="Montserrat Extra-Light"/>
                <a:sym typeface="Montserrat Extra-Light"/>
              </a:endParaRPr>
            </a:p>
          </p:txBody>
        </p:sp>
      </p:grpSp>
      <p:grpSp>
        <p:nvGrpSpPr>
          <p:cNvPr id="17" name="Group 17"/>
          <p:cNvGrpSpPr/>
          <p:nvPr/>
        </p:nvGrpSpPr>
        <p:grpSpPr>
          <a:xfrm>
            <a:off x="9605097" y="7757969"/>
            <a:ext cx="7239370" cy="1232560"/>
            <a:chOff x="0" y="-104775"/>
            <a:chExt cx="9652493" cy="1643414"/>
          </a:xfrm>
        </p:grpSpPr>
        <p:sp>
          <p:nvSpPr>
            <p:cNvPr id="18" name="Freeform 18">
              <a:hlinkClick r:id="rId10" tooltip="https://keciorenram.meb.k12.tr/tema/index.php"/>
            </p:cNvPr>
            <p:cNvSpPr/>
            <p:nvPr/>
          </p:nvSpPr>
          <p:spPr>
            <a:xfrm>
              <a:off x="0" y="66225"/>
              <a:ext cx="534045" cy="534045"/>
            </a:xfrm>
            <a:custGeom>
              <a:avLst/>
              <a:gdLst/>
              <a:ahLst/>
              <a:cxnLst/>
              <a:rect l="l" t="t" r="r" b="b"/>
              <a:pathLst>
                <a:path w="534045" h="534045">
                  <a:moveTo>
                    <a:pt x="0" y="0"/>
                  </a:moveTo>
                  <a:lnTo>
                    <a:pt x="534045" y="0"/>
                  </a:lnTo>
                  <a:lnTo>
                    <a:pt x="534045" y="534046"/>
                  </a:lnTo>
                  <a:lnTo>
                    <a:pt x="0" y="5340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TextBox 19"/>
            <p:cNvSpPr txBox="1"/>
            <p:nvPr/>
          </p:nvSpPr>
          <p:spPr>
            <a:xfrm>
              <a:off x="790617" y="-104775"/>
              <a:ext cx="8831677" cy="771271"/>
            </a:xfrm>
            <a:prstGeom prst="rect">
              <a:avLst/>
            </a:prstGeom>
          </p:spPr>
          <p:txBody>
            <a:bodyPr lIns="0" tIns="0" rIns="0" bIns="0" rtlCol="0" anchor="t">
              <a:spAutoFit/>
            </a:bodyPr>
            <a:lstStyle/>
            <a:p>
              <a:pPr algn="l">
                <a:lnSpc>
                  <a:spcPts val="5049"/>
                </a:lnSpc>
              </a:pPr>
              <a:r>
                <a:rPr lang="en-US" sz="3300" b="1" spc="363">
                  <a:solidFill>
                    <a:srgbClr val="FFFFFF"/>
                  </a:solidFill>
                  <a:latin typeface="Montserrat Semi-Bold"/>
                  <a:ea typeface="Montserrat Semi-Bold"/>
                  <a:cs typeface="Montserrat Semi-Bold"/>
                  <a:sym typeface="Montserrat Semi-Bold"/>
                </a:rPr>
                <a:t>WEBSITE</a:t>
              </a:r>
            </a:p>
          </p:txBody>
        </p:sp>
        <p:sp>
          <p:nvSpPr>
            <p:cNvPr id="20" name="TextBox 20"/>
            <p:cNvSpPr txBox="1"/>
            <p:nvPr/>
          </p:nvSpPr>
          <p:spPr>
            <a:xfrm>
              <a:off x="820816" y="834771"/>
              <a:ext cx="8831677" cy="703868"/>
            </a:xfrm>
            <a:prstGeom prst="rect">
              <a:avLst/>
            </a:prstGeom>
          </p:spPr>
          <p:txBody>
            <a:bodyPr lIns="0" tIns="0" rIns="0" bIns="0" rtlCol="0" anchor="t">
              <a:spAutoFit/>
            </a:bodyPr>
            <a:lstStyle/>
            <a:p>
              <a:pPr algn="l">
                <a:lnSpc>
                  <a:spcPts val="4500"/>
                </a:lnSpc>
              </a:pPr>
              <a:r>
                <a:rPr lang="en-US" sz="3000" spc="30" dirty="0">
                  <a:solidFill>
                    <a:schemeClr val="bg1"/>
                  </a:solidFill>
                  <a:latin typeface="Montserrat Extra-Light"/>
                  <a:ea typeface="Montserrat Extra-Light"/>
                  <a:cs typeface="Montserrat Extra-Light"/>
                  <a:sym typeface="Montserrat Extra-Light"/>
                </a:rPr>
                <a:t>keciorenram.meb.k12.tr</a:t>
              </a:r>
              <a:endParaRPr lang="en-US" sz="3000" spc="30" dirty="0">
                <a:solidFill>
                  <a:schemeClr val="bg1"/>
                </a:solidFill>
                <a:latin typeface="Montserrat Extra-Light"/>
                <a:ea typeface="Montserrat Extra-Light"/>
                <a:cs typeface="Montserrat Extra-Light"/>
                <a:sym typeface="Montserrat Extra-Light"/>
                <a:hlinkClick r:id="rId10" tooltip="https://keciorenram.meb.k12.tr/tema/index.php"/>
              </a:endParaRPr>
            </a:p>
          </p:txBody>
        </p:sp>
      </p:grpSp>
      <p:grpSp>
        <p:nvGrpSpPr>
          <p:cNvPr id="21" name="Group 21"/>
          <p:cNvGrpSpPr/>
          <p:nvPr/>
        </p:nvGrpSpPr>
        <p:grpSpPr>
          <a:xfrm>
            <a:off x="9562226" y="1467993"/>
            <a:ext cx="7216721" cy="1446657"/>
            <a:chOff x="0" y="0"/>
            <a:chExt cx="9622294" cy="1928876"/>
          </a:xfrm>
        </p:grpSpPr>
        <p:sp>
          <p:nvSpPr>
            <p:cNvPr id="22" name="Freeform 22"/>
            <p:cNvSpPr/>
            <p:nvPr/>
          </p:nvSpPr>
          <p:spPr>
            <a:xfrm>
              <a:off x="0" y="116302"/>
              <a:ext cx="515119" cy="550194"/>
            </a:xfrm>
            <a:custGeom>
              <a:avLst/>
              <a:gdLst/>
              <a:ahLst/>
              <a:cxnLst/>
              <a:rect l="l" t="t" r="r" b="b"/>
              <a:pathLst>
                <a:path w="515119" h="550194">
                  <a:moveTo>
                    <a:pt x="0" y="0"/>
                  </a:moveTo>
                  <a:lnTo>
                    <a:pt x="515119" y="0"/>
                  </a:lnTo>
                  <a:lnTo>
                    <a:pt x="515119" y="550194"/>
                  </a:lnTo>
                  <a:lnTo>
                    <a:pt x="0" y="550194"/>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p:spPr>
        </p:sp>
        <p:sp>
          <p:nvSpPr>
            <p:cNvPr id="23" name="TextBox 23"/>
            <p:cNvSpPr txBox="1"/>
            <p:nvPr/>
          </p:nvSpPr>
          <p:spPr>
            <a:xfrm>
              <a:off x="790617" y="-104775"/>
              <a:ext cx="8831677" cy="771271"/>
            </a:xfrm>
            <a:prstGeom prst="rect">
              <a:avLst/>
            </a:prstGeom>
          </p:spPr>
          <p:txBody>
            <a:bodyPr lIns="0" tIns="0" rIns="0" bIns="0" rtlCol="0" anchor="t">
              <a:spAutoFit/>
            </a:bodyPr>
            <a:lstStyle/>
            <a:p>
              <a:pPr algn="l">
                <a:lnSpc>
                  <a:spcPts val="5049"/>
                </a:lnSpc>
              </a:pPr>
              <a:r>
                <a:rPr lang="en-US" sz="3300" b="1" spc="363">
                  <a:solidFill>
                    <a:srgbClr val="FFFFFF"/>
                  </a:solidFill>
                  <a:latin typeface="Montserrat Semi-Bold"/>
                  <a:ea typeface="Montserrat Semi-Bold"/>
                  <a:cs typeface="Montserrat Semi-Bold"/>
                  <a:sym typeface="Montserrat Semi-Bold"/>
                </a:rPr>
                <a:t>ADRES</a:t>
              </a:r>
            </a:p>
          </p:txBody>
        </p:sp>
        <p:sp>
          <p:nvSpPr>
            <p:cNvPr id="24" name="TextBox 24"/>
            <p:cNvSpPr txBox="1"/>
            <p:nvPr/>
          </p:nvSpPr>
          <p:spPr>
            <a:xfrm>
              <a:off x="790617" y="818896"/>
              <a:ext cx="8831677" cy="1109980"/>
            </a:xfrm>
            <a:prstGeom prst="rect">
              <a:avLst/>
            </a:prstGeom>
          </p:spPr>
          <p:txBody>
            <a:bodyPr lIns="0" tIns="0" rIns="0" bIns="0" rtlCol="0" anchor="t">
              <a:spAutoFit/>
            </a:bodyPr>
            <a:lstStyle/>
            <a:p>
              <a:pPr algn="l">
                <a:lnSpc>
                  <a:spcPts val="3270"/>
                </a:lnSpc>
              </a:pPr>
              <a:r>
                <a:rPr lang="en-US" sz="3000">
                  <a:solidFill>
                    <a:srgbClr val="FFFFFF"/>
                  </a:solidFill>
                  <a:latin typeface="Montserrat Extra-Light"/>
                  <a:ea typeface="Montserrat Extra-Light"/>
                  <a:cs typeface="Montserrat Extra-Light"/>
                  <a:sym typeface="Montserrat Extra-Light"/>
                </a:rPr>
                <a:t>Atapark Mah. 345 Cad. Ufuktepe Ortaokulu No 2 Keçiören / Ankara</a:t>
              </a:r>
            </a:p>
          </p:txBody>
        </p:sp>
      </p:grpSp>
      <p:sp>
        <p:nvSpPr>
          <p:cNvPr id="25" name="TextBox 25"/>
          <p:cNvSpPr txBox="1"/>
          <p:nvPr/>
        </p:nvSpPr>
        <p:spPr>
          <a:xfrm>
            <a:off x="1028700" y="4185285"/>
            <a:ext cx="6676354" cy="1887855"/>
          </a:xfrm>
          <a:prstGeom prst="rect">
            <a:avLst/>
          </a:prstGeom>
        </p:spPr>
        <p:txBody>
          <a:bodyPr lIns="0" tIns="0" rIns="0" bIns="0" rtlCol="0" anchor="t">
            <a:spAutoFit/>
          </a:bodyPr>
          <a:lstStyle/>
          <a:p>
            <a:pPr algn="l">
              <a:lnSpc>
                <a:spcPts val="7559"/>
              </a:lnSpc>
            </a:pPr>
            <a:r>
              <a:rPr lang="en-US" sz="5999" b="1" spc="53">
                <a:solidFill>
                  <a:srgbClr val="003060"/>
                </a:solidFill>
                <a:latin typeface="Montserrat Bold"/>
                <a:ea typeface="Montserrat Bold"/>
                <a:cs typeface="Montserrat Bold"/>
                <a:sym typeface="Montserrat Bold"/>
              </a:rPr>
              <a:t>Dinlediğiniz İçin Teşekkürler..</a:t>
            </a:r>
          </a:p>
        </p:txBody>
      </p:sp>
      <p:sp>
        <p:nvSpPr>
          <p:cNvPr id="26" name="TextBox 26"/>
          <p:cNvSpPr txBox="1"/>
          <p:nvPr/>
        </p:nvSpPr>
        <p:spPr>
          <a:xfrm>
            <a:off x="836748" y="7015146"/>
            <a:ext cx="7060257" cy="346249"/>
          </a:xfrm>
          <a:prstGeom prst="rect">
            <a:avLst/>
          </a:prstGeom>
        </p:spPr>
        <p:txBody>
          <a:bodyPr lIns="0" tIns="0" rIns="0" bIns="0" rtlCol="0" anchor="t">
            <a:spAutoFit/>
          </a:bodyPr>
          <a:lstStyle/>
          <a:p>
            <a:pPr algn="ctr">
              <a:lnSpc>
                <a:spcPts val="2659"/>
              </a:lnSpc>
            </a:pPr>
            <a:r>
              <a:rPr lang="en-US" sz="1899" b="1" spc="208" dirty="0" smtClean="0">
                <a:solidFill>
                  <a:srgbClr val="003060"/>
                </a:solidFill>
                <a:latin typeface="Montserrat Semi-Bold"/>
                <a:ea typeface="Montserrat Semi-Bold"/>
                <a:cs typeface="Montserrat Semi-Bold"/>
                <a:sym typeface="Montserrat Semi-Bold"/>
              </a:rPr>
              <a:t>KEÇ</a:t>
            </a:r>
            <a:r>
              <a:rPr lang="tr-TR" sz="1899" b="1" spc="208" dirty="0" smtClean="0">
                <a:solidFill>
                  <a:srgbClr val="003060"/>
                </a:solidFill>
                <a:latin typeface="Montserrat Semi-Bold"/>
                <a:ea typeface="Montserrat Semi-Bold"/>
                <a:cs typeface="Montserrat Semi-Bold"/>
                <a:sym typeface="Montserrat Semi-Bold"/>
              </a:rPr>
              <a:t>İ</a:t>
            </a:r>
            <a:r>
              <a:rPr lang="en-US" sz="1899" b="1" spc="208" dirty="0" smtClean="0">
                <a:solidFill>
                  <a:srgbClr val="003060"/>
                </a:solidFill>
                <a:latin typeface="Montserrat Semi-Bold"/>
                <a:ea typeface="Montserrat Semi-Bold"/>
                <a:cs typeface="Montserrat Semi-Bold"/>
                <a:sym typeface="Montserrat Semi-Bold"/>
              </a:rPr>
              <a:t>ÖREN REHBERL</a:t>
            </a:r>
            <a:r>
              <a:rPr lang="tr-TR" sz="1899" b="1" spc="208" dirty="0" smtClean="0">
                <a:solidFill>
                  <a:srgbClr val="003060"/>
                </a:solidFill>
                <a:latin typeface="Montserrat Semi-Bold"/>
                <a:ea typeface="Montserrat Semi-Bold"/>
                <a:cs typeface="Montserrat Semi-Bold"/>
                <a:sym typeface="Montserrat Semi-Bold"/>
              </a:rPr>
              <a:t>İ</a:t>
            </a:r>
            <a:r>
              <a:rPr lang="en-US" sz="1899" b="1" spc="208" dirty="0" smtClean="0">
                <a:solidFill>
                  <a:srgbClr val="003060"/>
                </a:solidFill>
                <a:latin typeface="Montserrat Semi-Bold"/>
                <a:ea typeface="Montserrat Semi-Bold"/>
                <a:cs typeface="Montserrat Semi-Bold"/>
                <a:sym typeface="Montserrat Semi-Bold"/>
              </a:rPr>
              <a:t>K </a:t>
            </a:r>
            <a:r>
              <a:rPr lang="en-US" sz="1899" b="1" spc="208" dirty="0">
                <a:solidFill>
                  <a:srgbClr val="003060"/>
                </a:solidFill>
                <a:latin typeface="Montserrat Semi-Bold"/>
                <a:ea typeface="Montserrat Semi-Bold"/>
                <a:cs typeface="Montserrat Semi-Bold"/>
                <a:sym typeface="Montserrat Semi-Bold"/>
              </a:rPr>
              <a:t>VE ARAŞTIRMA </a:t>
            </a:r>
            <a:r>
              <a:rPr lang="en-US" sz="1899" b="1" spc="208" dirty="0" smtClean="0">
                <a:solidFill>
                  <a:srgbClr val="003060"/>
                </a:solidFill>
                <a:latin typeface="Montserrat Semi-Bold"/>
                <a:ea typeface="Montserrat Semi-Bold"/>
                <a:cs typeface="Montserrat Semi-Bold"/>
                <a:sym typeface="Montserrat Semi-Bold"/>
              </a:rPr>
              <a:t>MERKEZ</a:t>
            </a:r>
            <a:r>
              <a:rPr lang="tr-TR" sz="1899" b="1" spc="208" dirty="0" smtClean="0">
                <a:solidFill>
                  <a:srgbClr val="003060"/>
                </a:solidFill>
                <a:latin typeface="Montserrat Semi-Bold"/>
                <a:ea typeface="Montserrat Semi-Bold"/>
                <a:cs typeface="Montserrat Semi-Bold"/>
                <a:sym typeface="Montserrat Semi-Bold"/>
              </a:rPr>
              <a:t>İ</a:t>
            </a:r>
            <a:endParaRPr lang="en-US" sz="1899" b="1" spc="208" dirty="0">
              <a:solidFill>
                <a:srgbClr val="003060"/>
              </a:solidFill>
              <a:latin typeface="Montserrat Semi-Bold"/>
              <a:ea typeface="Montserrat Semi-Bold"/>
              <a:cs typeface="Montserrat Semi-Bold"/>
              <a:sym typeface="Montserrat Semi-Bold"/>
            </a:endParaRP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sp>
        <p:nvSpPr>
          <p:cNvPr id="3" name="AutoShape 3"/>
          <p:cNvSpPr/>
          <p:nvPr/>
        </p:nvSpPr>
        <p:spPr>
          <a:xfrm>
            <a:off x="1783213" y="1379087"/>
            <a:ext cx="15922929" cy="7879213"/>
          </a:xfrm>
          <a:prstGeom prst="rect">
            <a:avLst/>
          </a:prstGeom>
          <a:solidFill>
            <a:srgbClr val="003060"/>
          </a:solidFill>
        </p:spPr>
      </p:sp>
      <p:sp>
        <p:nvSpPr>
          <p:cNvPr id="4" name="Freeform 4"/>
          <p:cNvSpPr/>
          <p:nvPr/>
        </p:nvSpPr>
        <p:spPr>
          <a:xfrm>
            <a:off x="1300234" y="1483242"/>
            <a:ext cx="6507523" cy="7670903"/>
          </a:xfrm>
          <a:custGeom>
            <a:avLst/>
            <a:gdLst/>
            <a:ahLst/>
            <a:cxnLst/>
            <a:rect l="l" t="t" r="r" b="b"/>
            <a:pathLst>
              <a:path w="6507523" h="7670903">
                <a:moveTo>
                  <a:pt x="0" y="0"/>
                </a:moveTo>
                <a:lnTo>
                  <a:pt x="6507523" y="0"/>
                </a:lnTo>
                <a:lnTo>
                  <a:pt x="6507523" y="7670903"/>
                </a:lnTo>
                <a:lnTo>
                  <a:pt x="0" y="7670903"/>
                </a:lnTo>
                <a:lnTo>
                  <a:pt x="0" y="0"/>
                </a:lnTo>
                <a:close/>
              </a:path>
            </a:pathLst>
          </a:custGeom>
          <a:blipFill>
            <a:blip r:embed="rId3"/>
            <a:stretch>
              <a:fillRect l="-76705"/>
            </a:stretch>
          </a:blipFill>
        </p:spPr>
      </p:sp>
      <p:sp>
        <p:nvSpPr>
          <p:cNvPr id="5" name="TextBox 5"/>
          <p:cNvSpPr txBox="1"/>
          <p:nvPr/>
        </p:nvSpPr>
        <p:spPr>
          <a:xfrm>
            <a:off x="11362389" y="352238"/>
            <a:ext cx="3545908" cy="1026849"/>
          </a:xfrm>
          <a:prstGeom prst="rect">
            <a:avLst/>
          </a:prstGeom>
        </p:spPr>
        <p:txBody>
          <a:bodyPr lIns="0" tIns="0" rIns="0" bIns="0" rtlCol="0" anchor="t">
            <a:spAutoFit/>
          </a:bodyPr>
          <a:lstStyle/>
          <a:p>
            <a:pPr algn="l">
              <a:lnSpc>
                <a:spcPts val="8190"/>
              </a:lnSpc>
            </a:pPr>
            <a:r>
              <a:rPr lang="en-US" sz="6500" b="1" spc="58">
                <a:solidFill>
                  <a:srgbClr val="FFFFFF"/>
                </a:solidFill>
                <a:latin typeface="Montserrat Bold"/>
                <a:ea typeface="Montserrat Bold"/>
                <a:cs typeface="Montserrat Bold"/>
                <a:sym typeface="Montserrat Bold"/>
              </a:rPr>
              <a:t>NEDİR?</a:t>
            </a:r>
          </a:p>
        </p:txBody>
      </p:sp>
      <p:sp>
        <p:nvSpPr>
          <p:cNvPr id="6" name="TextBox 6"/>
          <p:cNvSpPr txBox="1"/>
          <p:nvPr/>
        </p:nvSpPr>
        <p:spPr>
          <a:xfrm>
            <a:off x="8564544" y="1603998"/>
            <a:ext cx="9141598" cy="1828692"/>
          </a:xfrm>
          <a:prstGeom prst="rect">
            <a:avLst/>
          </a:prstGeom>
        </p:spPr>
        <p:txBody>
          <a:bodyPr lIns="0" tIns="0" rIns="0" bIns="0" rtlCol="0" anchor="t">
            <a:spAutoFit/>
          </a:bodyPr>
          <a:lstStyle/>
          <a:p>
            <a:pPr algn="ctr">
              <a:lnSpc>
                <a:spcPts val="3600"/>
              </a:lnSpc>
            </a:pPr>
            <a:r>
              <a:rPr lang="en-US" sz="3000" b="1" spc="222">
                <a:solidFill>
                  <a:srgbClr val="FFFFFF"/>
                </a:solidFill>
                <a:latin typeface="Montserrat Bold"/>
                <a:ea typeface="Montserrat Bold"/>
                <a:cs typeface="Montserrat Bold"/>
                <a:sym typeface="Montserrat Bold"/>
              </a:rPr>
              <a:t>Akran zorbalığı ‘bir veya bir grup öğrencinin bir başka öğrenciye karşı uyguladıkları saldırgan davranışlar’ olarak tanımlanmaktadır. </a:t>
            </a:r>
          </a:p>
        </p:txBody>
      </p:sp>
      <p:sp>
        <p:nvSpPr>
          <p:cNvPr id="7" name="TextBox 7"/>
          <p:cNvSpPr txBox="1"/>
          <p:nvPr/>
        </p:nvSpPr>
        <p:spPr>
          <a:xfrm>
            <a:off x="8567048" y="3571875"/>
            <a:ext cx="9141598" cy="5686425"/>
          </a:xfrm>
          <a:prstGeom prst="rect">
            <a:avLst/>
          </a:prstGeom>
        </p:spPr>
        <p:txBody>
          <a:bodyPr lIns="0" tIns="0" rIns="0" bIns="0" rtlCol="0" anchor="t">
            <a:spAutoFit/>
          </a:bodyPr>
          <a:lstStyle/>
          <a:p>
            <a:pPr algn="just">
              <a:lnSpc>
                <a:spcPts val="4500"/>
              </a:lnSpc>
            </a:pPr>
            <a:r>
              <a:rPr lang="en-US" sz="3000" spc="30">
                <a:solidFill>
                  <a:srgbClr val="FFFFFF"/>
                </a:solidFill>
                <a:latin typeface="Montserrat Extra-Light"/>
                <a:ea typeface="Montserrat Extra-Light"/>
                <a:cs typeface="Montserrat Extra-Light"/>
                <a:sym typeface="Montserrat Extra-Light"/>
              </a:rPr>
              <a:t>Akran zorbalığı davranışının üç temel özelliği bulunmaktadır: </a:t>
            </a:r>
          </a:p>
          <a:p>
            <a:pPr algn="just">
              <a:lnSpc>
                <a:spcPts val="4500"/>
              </a:lnSpc>
            </a:pPr>
            <a:r>
              <a:rPr lang="en-US" sz="3000" spc="30">
                <a:solidFill>
                  <a:srgbClr val="FFFFFF"/>
                </a:solidFill>
                <a:latin typeface="Montserrat Extra-Light"/>
                <a:ea typeface="Montserrat Extra-Light"/>
                <a:cs typeface="Montserrat Extra-Light"/>
                <a:sym typeface="Montserrat Extra-Light"/>
              </a:rPr>
              <a:t>•Zarar verme amacıyla </a:t>
            </a:r>
            <a:r>
              <a:rPr lang="en-US" sz="3000" b="1" spc="30">
                <a:solidFill>
                  <a:srgbClr val="FFFFFF"/>
                </a:solidFill>
                <a:latin typeface="Montserrat Bold"/>
                <a:ea typeface="Montserrat Bold"/>
                <a:cs typeface="Montserrat Bold"/>
                <a:sym typeface="Montserrat Bold"/>
              </a:rPr>
              <a:t>bilinçli ve kasıtlı </a:t>
            </a:r>
            <a:r>
              <a:rPr lang="en-US" sz="3000" spc="30">
                <a:solidFill>
                  <a:srgbClr val="FFFFFF"/>
                </a:solidFill>
                <a:latin typeface="Montserrat Extra-Light"/>
                <a:ea typeface="Montserrat Extra-Light"/>
                <a:cs typeface="Montserrat Extra-Light"/>
                <a:sym typeface="Montserrat Extra-Light"/>
              </a:rPr>
              <a:t>olarak saldırgan davranış gerçekleştirilmiş olması </a:t>
            </a:r>
          </a:p>
          <a:p>
            <a:pPr algn="just">
              <a:lnSpc>
                <a:spcPts val="4500"/>
              </a:lnSpc>
            </a:pPr>
            <a:r>
              <a:rPr lang="en-US" sz="3000" spc="30">
                <a:solidFill>
                  <a:srgbClr val="FFFFFF"/>
                </a:solidFill>
                <a:latin typeface="Montserrat Extra-Light"/>
                <a:ea typeface="Montserrat Extra-Light"/>
                <a:cs typeface="Montserrat Extra-Light"/>
                <a:sym typeface="Montserrat Extra-Light"/>
              </a:rPr>
              <a:t>•Saldırgan davranışın bir kereden fazla gerçekleştirilmesi, </a:t>
            </a:r>
            <a:r>
              <a:rPr lang="en-US" sz="3000" b="1" spc="30">
                <a:solidFill>
                  <a:srgbClr val="FFFFFF"/>
                </a:solidFill>
                <a:latin typeface="Montserrat Bold"/>
                <a:ea typeface="Montserrat Bold"/>
                <a:cs typeface="Montserrat Bold"/>
                <a:sym typeface="Montserrat Bold"/>
              </a:rPr>
              <a:t>tekrarlanarak</a:t>
            </a:r>
            <a:r>
              <a:rPr lang="en-US" sz="3000" spc="30">
                <a:solidFill>
                  <a:srgbClr val="FFFFFF"/>
                </a:solidFill>
                <a:latin typeface="Montserrat Extra-Light"/>
                <a:ea typeface="Montserrat Extra-Light"/>
                <a:cs typeface="Montserrat Extra-Light"/>
                <a:sym typeface="Montserrat Extra-Light"/>
              </a:rPr>
              <a:t> devam etmesi </a:t>
            </a:r>
          </a:p>
          <a:p>
            <a:pPr algn="just">
              <a:lnSpc>
                <a:spcPts val="4500"/>
              </a:lnSpc>
            </a:pPr>
            <a:r>
              <a:rPr lang="en-US" sz="3000" spc="30">
                <a:solidFill>
                  <a:srgbClr val="FFFFFF"/>
                </a:solidFill>
                <a:latin typeface="Montserrat Extra-Light"/>
                <a:ea typeface="Montserrat Extra-Light"/>
                <a:cs typeface="Montserrat Extra-Light"/>
                <a:sym typeface="Montserrat Extra-Light"/>
              </a:rPr>
              <a:t>•Saldırgan davranışı yapan öğrenci ile maruz kalan öğrenci arasında </a:t>
            </a:r>
            <a:r>
              <a:rPr lang="en-US" sz="3000" b="1" spc="30">
                <a:solidFill>
                  <a:srgbClr val="FFFFFF"/>
                </a:solidFill>
                <a:latin typeface="Montserrat Bold"/>
                <a:ea typeface="Montserrat Bold"/>
                <a:cs typeface="Montserrat Bold"/>
                <a:sym typeface="Montserrat Bold"/>
              </a:rPr>
              <a:t>güç dengesizliğinin</a:t>
            </a:r>
            <a:r>
              <a:rPr lang="en-US" sz="3000" spc="30">
                <a:solidFill>
                  <a:srgbClr val="FFFFFF"/>
                </a:solidFill>
                <a:latin typeface="Montserrat Extra-Light"/>
                <a:ea typeface="Montserrat Extra-Light"/>
                <a:cs typeface="Montserrat Extra-Light"/>
                <a:sym typeface="Montserrat Extra-Light"/>
              </a:rPr>
              <a:t> bulunması. Bu dengesizlik fiziksel olabileceği gibi psikolojik de olabilir (Olweus, 1993).</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495550" y="4573348"/>
            <a:ext cx="13296900" cy="114300"/>
          </a:xfrm>
          <a:prstGeom prst="rect">
            <a:avLst/>
          </a:prstGeom>
          <a:solidFill>
            <a:srgbClr val="FFFFFF"/>
          </a:solidFill>
        </p:spPr>
      </p:sp>
      <p:sp>
        <p:nvSpPr>
          <p:cNvPr id="3" name="AutoShape 3"/>
          <p:cNvSpPr/>
          <p:nvPr/>
        </p:nvSpPr>
        <p:spPr>
          <a:xfrm>
            <a:off x="1925502" y="3698396"/>
            <a:ext cx="1919033" cy="1864204"/>
          </a:xfrm>
          <a:prstGeom prst="rect">
            <a:avLst/>
          </a:prstGeom>
          <a:solidFill>
            <a:srgbClr val="FFFFFF"/>
          </a:solidFill>
        </p:spPr>
      </p:sp>
      <p:sp>
        <p:nvSpPr>
          <p:cNvPr id="4" name="AutoShape 4"/>
          <p:cNvSpPr/>
          <p:nvPr/>
        </p:nvSpPr>
        <p:spPr>
          <a:xfrm>
            <a:off x="6083323" y="3698396"/>
            <a:ext cx="1919033" cy="1864204"/>
          </a:xfrm>
          <a:prstGeom prst="rect">
            <a:avLst/>
          </a:prstGeom>
          <a:solidFill>
            <a:srgbClr val="FFFFFF"/>
          </a:solidFill>
        </p:spPr>
      </p:sp>
      <p:sp>
        <p:nvSpPr>
          <p:cNvPr id="5" name="AutoShape 5"/>
          <p:cNvSpPr/>
          <p:nvPr/>
        </p:nvSpPr>
        <p:spPr>
          <a:xfrm>
            <a:off x="10270811" y="3698396"/>
            <a:ext cx="1919033" cy="1864204"/>
          </a:xfrm>
          <a:prstGeom prst="rect">
            <a:avLst/>
          </a:prstGeom>
          <a:solidFill>
            <a:srgbClr val="FFFFFF"/>
          </a:solidFill>
        </p:spPr>
      </p:sp>
      <p:sp>
        <p:nvSpPr>
          <p:cNvPr id="6" name="AutoShape 6"/>
          <p:cNvSpPr/>
          <p:nvPr/>
        </p:nvSpPr>
        <p:spPr>
          <a:xfrm>
            <a:off x="14443465" y="3698396"/>
            <a:ext cx="1919033" cy="1864204"/>
          </a:xfrm>
          <a:prstGeom prst="rect">
            <a:avLst/>
          </a:prstGeom>
          <a:solidFill>
            <a:srgbClr val="FFFFFF"/>
          </a:solidFill>
        </p:spPr>
      </p:sp>
      <p:sp>
        <p:nvSpPr>
          <p:cNvPr id="7" name="Freeform 7"/>
          <p:cNvSpPr/>
          <p:nvPr/>
        </p:nvSpPr>
        <p:spPr>
          <a:xfrm>
            <a:off x="2015783" y="4036158"/>
            <a:ext cx="1738471" cy="1188680"/>
          </a:xfrm>
          <a:custGeom>
            <a:avLst/>
            <a:gdLst/>
            <a:ahLst/>
            <a:cxnLst/>
            <a:rect l="l" t="t" r="r" b="b"/>
            <a:pathLst>
              <a:path w="1738471" h="1188680">
                <a:moveTo>
                  <a:pt x="0" y="0"/>
                </a:moveTo>
                <a:lnTo>
                  <a:pt x="1738471" y="0"/>
                </a:lnTo>
                <a:lnTo>
                  <a:pt x="1738471" y="1188680"/>
                </a:lnTo>
                <a:lnTo>
                  <a:pt x="0" y="11886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0522801" y="3958837"/>
            <a:ext cx="1415053" cy="1415053"/>
          </a:xfrm>
          <a:custGeom>
            <a:avLst/>
            <a:gdLst/>
            <a:ahLst/>
            <a:cxnLst/>
            <a:rect l="l" t="t" r="r" b="b"/>
            <a:pathLst>
              <a:path w="1415053" h="1415053">
                <a:moveTo>
                  <a:pt x="0" y="0"/>
                </a:moveTo>
                <a:lnTo>
                  <a:pt x="1415052" y="0"/>
                </a:lnTo>
                <a:lnTo>
                  <a:pt x="1415052" y="1415052"/>
                </a:lnTo>
                <a:lnTo>
                  <a:pt x="0" y="14150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6201832" y="4024973"/>
            <a:ext cx="1682015" cy="1211051"/>
          </a:xfrm>
          <a:custGeom>
            <a:avLst/>
            <a:gdLst/>
            <a:ahLst/>
            <a:cxnLst/>
            <a:rect l="l" t="t" r="r" b="b"/>
            <a:pathLst>
              <a:path w="1682015" h="1211051">
                <a:moveTo>
                  <a:pt x="0" y="0"/>
                </a:moveTo>
                <a:lnTo>
                  <a:pt x="1682015" y="0"/>
                </a:lnTo>
                <a:lnTo>
                  <a:pt x="1682015" y="1211051"/>
                </a:lnTo>
                <a:lnTo>
                  <a:pt x="0" y="12110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4580619" y="3817435"/>
            <a:ext cx="1669963" cy="1626126"/>
          </a:xfrm>
          <a:custGeom>
            <a:avLst/>
            <a:gdLst/>
            <a:ahLst/>
            <a:cxnLst/>
            <a:rect l="l" t="t" r="r" b="b"/>
            <a:pathLst>
              <a:path w="1669963" h="1626126">
                <a:moveTo>
                  <a:pt x="0" y="0"/>
                </a:moveTo>
                <a:lnTo>
                  <a:pt x="1669962" y="0"/>
                </a:lnTo>
                <a:lnTo>
                  <a:pt x="1669962" y="1626126"/>
                </a:lnTo>
                <a:lnTo>
                  <a:pt x="0" y="16261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TextBox 11"/>
          <p:cNvSpPr txBox="1"/>
          <p:nvPr/>
        </p:nvSpPr>
        <p:spPr>
          <a:xfrm>
            <a:off x="1715240" y="1334425"/>
            <a:ext cx="14842000" cy="1026849"/>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ZORBALIK TÜRLERİ</a:t>
            </a:r>
          </a:p>
        </p:txBody>
      </p:sp>
      <p:sp>
        <p:nvSpPr>
          <p:cNvPr id="12" name="TextBox 12"/>
          <p:cNvSpPr txBox="1"/>
          <p:nvPr/>
        </p:nvSpPr>
        <p:spPr>
          <a:xfrm>
            <a:off x="1020940" y="6180963"/>
            <a:ext cx="3728158" cy="1499127"/>
          </a:xfrm>
          <a:prstGeom prst="rect">
            <a:avLst/>
          </a:prstGeom>
        </p:spPr>
        <p:txBody>
          <a:bodyPr lIns="0" tIns="0" rIns="0" bIns="0" rtlCol="0" anchor="t">
            <a:spAutoFit/>
          </a:bodyPr>
          <a:lstStyle/>
          <a:p>
            <a:pPr algn="ctr">
              <a:lnSpc>
                <a:spcPts val="6119"/>
              </a:lnSpc>
            </a:pPr>
            <a:r>
              <a:rPr lang="en-US" sz="3999" b="1" spc="439" dirty="0">
                <a:solidFill>
                  <a:srgbClr val="FFFFFF"/>
                </a:solidFill>
                <a:latin typeface="Montserrat Semi-Bold"/>
                <a:ea typeface="Montserrat Semi-Bold"/>
                <a:cs typeface="Montserrat Semi-Bold"/>
                <a:sym typeface="Montserrat Semi-Bold"/>
              </a:rPr>
              <a:t>SÖZEL</a:t>
            </a:r>
          </a:p>
          <a:p>
            <a:pPr algn="ctr">
              <a:lnSpc>
                <a:spcPts val="6119"/>
              </a:lnSpc>
            </a:pPr>
            <a:r>
              <a:rPr lang="en-US" sz="3999" b="1" spc="439" dirty="0">
                <a:solidFill>
                  <a:srgbClr val="FFFFFF"/>
                </a:solidFill>
                <a:latin typeface="Montserrat Semi-Bold"/>
                <a:ea typeface="Montserrat Semi-Bold"/>
                <a:cs typeface="Montserrat Semi-Bold"/>
                <a:sym typeface="Montserrat Semi-Bold"/>
              </a:rPr>
              <a:t>ZORBALIK</a:t>
            </a:r>
          </a:p>
        </p:txBody>
      </p:sp>
      <p:sp>
        <p:nvSpPr>
          <p:cNvPr id="13" name="TextBox 13"/>
          <p:cNvSpPr txBox="1"/>
          <p:nvPr/>
        </p:nvSpPr>
        <p:spPr>
          <a:xfrm>
            <a:off x="5178761" y="6180963"/>
            <a:ext cx="3728158" cy="1499127"/>
          </a:xfrm>
          <a:prstGeom prst="rect">
            <a:avLst/>
          </a:prstGeom>
        </p:spPr>
        <p:txBody>
          <a:bodyPr lIns="0" tIns="0" rIns="0" bIns="0" rtlCol="0" anchor="t">
            <a:spAutoFit/>
          </a:bodyPr>
          <a:lstStyle/>
          <a:p>
            <a:pPr algn="ctr">
              <a:lnSpc>
                <a:spcPts val="6119"/>
              </a:lnSpc>
            </a:pPr>
            <a:r>
              <a:rPr lang="en-US" sz="3999" b="1" spc="439">
                <a:solidFill>
                  <a:srgbClr val="FFFFFF"/>
                </a:solidFill>
                <a:latin typeface="Montserrat Semi-Bold"/>
                <a:ea typeface="Montserrat Semi-Bold"/>
                <a:cs typeface="Montserrat Semi-Bold"/>
                <a:sym typeface="Montserrat Semi-Bold"/>
              </a:rPr>
              <a:t>FİZİKSEL</a:t>
            </a:r>
          </a:p>
          <a:p>
            <a:pPr algn="ctr">
              <a:lnSpc>
                <a:spcPts val="6119"/>
              </a:lnSpc>
            </a:pPr>
            <a:r>
              <a:rPr lang="en-US" sz="3999" b="1" spc="439">
                <a:solidFill>
                  <a:srgbClr val="FFFFFF"/>
                </a:solidFill>
                <a:latin typeface="Montserrat Semi-Bold"/>
                <a:ea typeface="Montserrat Semi-Bold"/>
                <a:cs typeface="Montserrat Semi-Bold"/>
                <a:sym typeface="Montserrat Semi-Bold"/>
              </a:rPr>
              <a:t>ZORBALIK</a:t>
            </a:r>
          </a:p>
        </p:txBody>
      </p:sp>
      <p:sp>
        <p:nvSpPr>
          <p:cNvPr id="14" name="TextBox 14"/>
          <p:cNvSpPr txBox="1"/>
          <p:nvPr/>
        </p:nvSpPr>
        <p:spPr>
          <a:xfrm>
            <a:off x="9366248" y="6180963"/>
            <a:ext cx="3728158" cy="1499127"/>
          </a:xfrm>
          <a:prstGeom prst="rect">
            <a:avLst/>
          </a:prstGeom>
        </p:spPr>
        <p:txBody>
          <a:bodyPr lIns="0" tIns="0" rIns="0" bIns="0" rtlCol="0" anchor="t">
            <a:spAutoFit/>
          </a:bodyPr>
          <a:lstStyle/>
          <a:p>
            <a:pPr algn="ctr">
              <a:lnSpc>
                <a:spcPts val="6119"/>
              </a:lnSpc>
            </a:pPr>
            <a:r>
              <a:rPr lang="en-US" sz="3999" b="1" spc="439">
                <a:solidFill>
                  <a:srgbClr val="FFFFFF"/>
                </a:solidFill>
                <a:latin typeface="Montserrat Semi-Bold"/>
                <a:ea typeface="Montserrat Semi-Bold"/>
                <a:cs typeface="Montserrat Semi-Bold"/>
                <a:sym typeface="Montserrat Semi-Bold"/>
              </a:rPr>
              <a:t>İLİŞKİSEL</a:t>
            </a:r>
          </a:p>
          <a:p>
            <a:pPr algn="ctr">
              <a:lnSpc>
                <a:spcPts val="6119"/>
              </a:lnSpc>
            </a:pPr>
            <a:r>
              <a:rPr lang="en-US" sz="3999" b="1" spc="439">
                <a:solidFill>
                  <a:srgbClr val="FFFFFF"/>
                </a:solidFill>
                <a:latin typeface="Montserrat Semi-Bold"/>
                <a:ea typeface="Montserrat Semi-Bold"/>
                <a:cs typeface="Montserrat Semi-Bold"/>
                <a:sym typeface="Montserrat Semi-Bold"/>
              </a:rPr>
              <a:t>ZORBALIK</a:t>
            </a:r>
          </a:p>
        </p:txBody>
      </p:sp>
      <p:sp>
        <p:nvSpPr>
          <p:cNvPr id="15" name="TextBox 15"/>
          <p:cNvSpPr txBox="1"/>
          <p:nvPr/>
        </p:nvSpPr>
        <p:spPr>
          <a:xfrm>
            <a:off x="13538902" y="6180963"/>
            <a:ext cx="3728158" cy="1499235"/>
          </a:xfrm>
          <a:prstGeom prst="rect">
            <a:avLst/>
          </a:prstGeom>
        </p:spPr>
        <p:txBody>
          <a:bodyPr lIns="0" tIns="0" rIns="0" bIns="0" rtlCol="0" anchor="t">
            <a:spAutoFit/>
          </a:bodyPr>
          <a:lstStyle/>
          <a:p>
            <a:pPr algn="ctr">
              <a:lnSpc>
                <a:spcPts val="6119"/>
              </a:lnSpc>
            </a:pPr>
            <a:r>
              <a:rPr lang="en-US" sz="3999" b="1" spc="439">
                <a:solidFill>
                  <a:srgbClr val="FFFFFF"/>
                </a:solidFill>
                <a:latin typeface="Montserrat Semi-Bold"/>
                <a:ea typeface="Montserrat Semi-Bold"/>
                <a:cs typeface="Montserrat Semi-Bold"/>
                <a:sym typeface="Montserrat Semi-Bold"/>
              </a:rPr>
              <a:t>SİBER ZORBALIK</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grpSp>
        <p:nvGrpSpPr>
          <p:cNvPr id="3" name="Group 3"/>
          <p:cNvGrpSpPr/>
          <p:nvPr/>
        </p:nvGrpSpPr>
        <p:grpSpPr>
          <a:xfrm>
            <a:off x="1288770" y="1051542"/>
            <a:ext cx="15710459" cy="1706916"/>
            <a:chOff x="0" y="0"/>
            <a:chExt cx="20947279" cy="2275888"/>
          </a:xfrm>
        </p:grpSpPr>
        <p:sp>
          <p:nvSpPr>
            <p:cNvPr id="4" name="AutoShape 4"/>
            <p:cNvSpPr/>
            <p:nvPr/>
          </p:nvSpPr>
          <p:spPr>
            <a:xfrm>
              <a:off x="0" y="0"/>
              <a:ext cx="20947279" cy="2275888"/>
            </a:xfrm>
            <a:prstGeom prst="rect">
              <a:avLst/>
            </a:prstGeom>
            <a:solidFill>
              <a:srgbClr val="003060"/>
            </a:solidFill>
          </p:spPr>
        </p:sp>
        <p:sp>
          <p:nvSpPr>
            <p:cNvPr id="5" name="TextBox 5"/>
            <p:cNvSpPr txBox="1"/>
            <p:nvPr/>
          </p:nvSpPr>
          <p:spPr>
            <a:xfrm>
              <a:off x="578973" y="440678"/>
              <a:ext cx="19789333" cy="1356432"/>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Sözel Zorbalık</a:t>
              </a:r>
            </a:p>
          </p:txBody>
        </p:sp>
      </p:grpSp>
      <p:sp>
        <p:nvSpPr>
          <p:cNvPr id="6" name="AutoShape 6"/>
          <p:cNvSpPr/>
          <p:nvPr/>
        </p:nvSpPr>
        <p:spPr>
          <a:xfrm>
            <a:off x="-308465" y="3791202"/>
            <a:ext cx="18904930" cy="6533898"/>
          </a:xfrm>
          <a:prstGeom prst="rect">
            <a:avLst/>
          </a:prstGeom>
          <a:solidFill>
            <a:srgbClr val="FFFFFF"/>
          </a:solidFill>
        </p:spPr>
      </p:sp>
      <p:grpSp>
        <p:nvGrpSpPr>
          <p:cNvPr id="7" name="Group 7"/>
          <p:cNvGrpSpPr/>
          <p:nvPr/>
        </p:nvGrpSpPr>
        <p:grpSpPr>
          <a:xfrm>
            <a:off x="1357427" y="4519391"/>
            <a:ext cx="6954904" cy="4530708"/>
            <a:chOff x="0" y="0"/>
            <a:chExt cx="9273206" cy="6040944"/>
          </a:xfrm>
        </p:grpSpPr>
        <p:grpSp>
          <p:nvGrpSpPr>
            <p:cNvPr id="8" name="Group 8"/>
            <p:cNvGrpSpPr/>
            <p:nvPr/>
          </p:nvGrpSpPr>
          <p:grpSpPr>
            <a:xfrm>
              <a:off x="0" y="0"/>
              <a:ext cx="4533541" cy="6040944"/>
              <a:chOff x="0" y="0"/>
              <a:chExt cx="526773" cy="701925"/>
            </a:xfrm>
          </p:grpSpPr>
          <p:sp>
            <p:nvSpPr>
              <p:cNvPr id="9" name="Freeform 9"/>
              <p:cNvSpPr/>
              <p:nvPr/>
            </p:nvSpPr>
            <p:spPr>
              <a:xfrm>
                <a:off x="0" y="0"/>
                <a:ext cx="526773" cy="701925"/>
              </a:xfrm>
              <a:custGeom>
                <a:avLst/>
                <a:gdLst/>
                <a:ahLst/>
                <a:cxnLst/>
                <a:rect l="l" t="t" r="r" b="b"/>
                <a:pathLst>
                  <a:path w="526773" h="701925">
                    <a:moveTo>
                      <a:pt x="0" y="0"/>
                    </a:moveTo>
                    <a:lnTo>
                      <a:pt x="526773" y="0"/>
                    </a:lnTo>
                    <a:lnTo>
                      <a:pt x="526773" y="701925"/>
                    </a:lnTo>
                    <a:lnTo>
                      <a:pt x="0" y="701925"/>
                    </a:lnTo>
                    <a:close/>
                  </a:path>
                </a:pathLst>
              </a:custGeom>
              <a:blipFill>
                <a:blip r:embed="rId3"/>
                <a:stretch>
                  <a:fillRect r="-100000"/>
                </a:stretch>
              </a:blipFill>
            </p:spPr>
          </p:sp>
        </p:grpSp>
        <p:grpSp>
          <p:nvGrpSpPr>
            <p:cNvPr id="10" name="Group 10"/>
            <p:cNvGrpSpPr/>
            <p:nvPr/>
          </p:nvGrpSpPr>
          <p:grpSpPr>
            <a:xfrm>
              <a:off x="4739664" y="0"/>
              <a:ext cx="4533541" cy="6040944"/>
              <a:chOff x="0" y="0"/>
              <a:chExt cx="526773" cy="701925"/>
            </a:xfrm>
          </p:grpSpPr>
          <p:sp>
            <p:nvSpPr>
              <p:cNvPr id="11" name="Freeform 11"/>
              <p:cNvSpPr/>
              <p:nvPr/>
            </p:nvSpPr>
            <p:spPr>
              <a:xfrm>
                <a:off x="0" y="0"/>
                <a:ext cx="526773" cy="701925"/>
              </a:xfrm>
              <a:custGeom>
                <a:avLst/>
                <a:gdLst/>
                <a:ahLst/>
                <a:cxnLst/>
                <a:rect l="l" t="t" r="r" b="b"/>
                <a:pathLst>
                  <a:path w="526773" h="701925">
                    <a:moveTo>
                      <a:pt x="0" y="0"/>
                    </a:moveTo>
                    <a:lnTo>
                      <a:pt x="526773" y="0"/>
                    </a:lnTo>
                    <a:lnTo>
                      <a:pt x="526773" y="701925"/>
                    </a:lnTo>
                    <a:lnTo>
                      <a:pt x="0" y="701925"/>
                    </a:lnTo>
                    <a:close/>
                  </a:path>
                </a:pathLst>
              </a:custGeom>
              <a:blipFill>
                <a:blip r:embed="rId3"/>
                <a:stretch>
                  <a:fillRect l="-100000"/>
                </a:stretch>
              </a:blipFill>
            </p:spPr>
          </p:sp>
        </p:grpSp>
      </p:grpSp>
      <p:sp>
        <p:nvSpPr>
          <p:cNvPr id="12" name="TextBox 12"/>
          <p:cNvSpPr txBox="1"/>
          <p:nvPr/>
        </p:nvSpPr>
        <p:spPr>
          <a:xfrm>
            <a:off x="9083126" y="5208504"/>
            <a:ext cx="7738938" cy="3632618"/>
          </a:xfrm>
          <a:prstGeom prst="rect">
            <a:avLst/>
          </a:prstGeom>
        </p:spPr>
        <p:txBody>
          <a:bodyPr lIns="0" tIns="0" rIns="0" bIns="0" rtlCol="0" anchor="t">
            <a:spAutoFit/>
          </a:bodyPr>
          <a:lstStyle/>
          <a:p>
            <a:pPr algn="l">
              <a:lnSpc>
                <a:spcPts val="3600"/>
              </a:lnSpc>
            </a:pPr>
            <a:r>
              <a:rPr lang="en-US" sz="2400" spc="24" dirty="0" err="1">
                <a:solidFill>
                  <a:srgbClr val="003060"/>
                </a:solidFill>
                <a:latin typeface="Montserrat Extra-Light"/>
                <a:ea typeface="Montserrat Extra-Light"/>
                <a:cs typeface="Montserrat Extra-Light"/>
                <a:sym typeface="Montserrat Extra-Light"/>
              </a:rPr>
              <a:t>Mağdurla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dalga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geçmek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amacıyla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hakaret</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etme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kötü</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sözler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söyleme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ailesi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etnik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kökeni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ile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alay</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etme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lakap</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takma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kişisel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özellikleriyle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dalga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geçme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zarar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vermeye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yönelik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olarak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korkutma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gibi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onur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kırıcı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davranışları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içeren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türüdür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Başkaya</a:t>
            </a:r>
            <a:r>
              <a:rPr lang="en-US" sz="2400" spc="24" dirty="0">
                <a:solidFill>
                  <a:srgbClr val="003060"/>
                </a:solidFill>
                <a:latin typeface="Montserrat Extra-Light"/>
                <a:ea typeface="Montserrat Extra-Light"/>
                <a:cs typeface="Montserrat Extra-Light"/>
                <a:sym typeface="Montserrat Extra-Light"/>
              </a:rPr>
              <a:t>, 2024). </a:t>
            </a:r>
            <a:r>
              <a:rPr lang="en-US" sz="2400" spc="24" dirty="0" err="1">
                <a:solidFill>
                  <a:srgbClr val="003060"/>
                </a:solidFill>
                <a:latin typeface="Montserrat Extra-Light"/>
                <a:ea typeface="Montserrat Extra-Light"/>
                <a:cs typeface="Montserrat Extra-Light"/>
                <a:sym typeface="Montserrat Extra-Light"/>
              </a:rPr>
              <a:t>Ergenler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arasında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sözel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mağduriyet</a:t>
            </a:r>
            <a:r>
              <a:rPr lang="en-US" sz="2400" spc="24" dirty="0">
                <a:solidFill>
                  <a:srgbClr val="003060"/>
                </a:solidFill>
                <a:latin typeface="Montserrat Extra-Light"/>
                <a:ea typeface="Montserrat Extra-Light"/>
                <a:cs typeface="Montserrat Extra-Light"/>
                <a:sym typeface="Montserrat Extra-Light"/>
              </a:rPr>
              <a:t> en </a:t>
            </a:r>
            <a:r>
              <a:rPr lang="en-US" sz="2400" spc="24" dirty="0" err="1">
                <a:solidFill>
                  <a:srgbClr val="003060"/>
                </a:solidFill>
                <a:latin typeface="Montserrat Extra-Light"/>
                <a:ea typeface="Montserrat Extra-Light"/>
                <a:cs typeface="Montserrat Extra-Light"/>
                <a:sym typeface="Montserrat Extra-Light"/>
              </a:rPr>
              <a:t>yaygın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mağduriyet</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türüdür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Atik</a:t>
            </a:r>
            <a:r>
              <a:rPr lang="en-US" sz="2400" spc="24" dirty="0">
                <a:solidFill>
                  <a:srgbClr val="003060"/>
                </a:solidFill>
                <a:latin typeface="Montserrat Extra-Light"/>
                <a:ea typeface="Montserrat Extra-Light"/>
                <a:cs typeface="Montserrat Extra-Light"/>
                <a:sym typeface="Montserrat Extra-Light"/>
              </a:rPr>
              <a:t> &amp; </a:t>
            </a:r>
            <a:r>
              <a:rPr lang="en-US" sz="2400" spc="24" dirty="0" err="1">
                <a:solidFill>
                  <a:srgbClr val="003060"/>
                </a:solidFill>
                <a:latin typeface="Montserrat Extra-Light"/>
                <a:ea typeface="Montserrat Extra-Light"/>
                <a:cs typeface="Montserrat Extra-Light"/>
                <a:sym typeface="Montserrat Extra-Light"/>
              </a:rPr>
              <a:t>Güneri</a:t>
            </a:r>
            <a:r>
              <a:rPr lang="en-US" sz="2400" spc="24" dirty="0">
                <a:solidFill>
                  <a:srgbClr val="003060"/>
                </a:solidFill>
                <a:latin typeface="Montserrat Extra-Light"/>
                <a:ea typeface="Montserrat Extra-Light"/>
                <a:cs typeface="Montserrat Extra-Light"/>
                <a:sym typeface="Montserrat Extra-Light"/>
              </a:rPr>
              <a:t>, 2013).</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grpSp>
        <p:nvGrpSpPr>
          <p:cNvPr id="3" name="Group 3"/>
          <p:cNvGrpSpPr/>
          <p:nvPr/>
        </p:nvGrpSpPr>
        <p:grpSpPr>
          <a:xfrm>
            <a:off x="1288770" y="1051542"/>
            <a:ext cx="15710459" cy="1706916"/>
            <a:chOff x="0" y="0"/>
            <a:chExt cx="20947279" cy="2275888"/>
          </a:xfrm>
        </p:grpSpPr>
        <p:sp>
          <p:nvSpPr>
            <p:cNvPr id="4" name="AutoShape 4"/>
            <p:cNvSpPr/>
            <p:nvPr/>
          </p:nvSpPr>
          <p:spPr>
            <a:xfrm>
              <a:off x="0" y="0"/>
              <a:ext cx="20947279" cy="2275888"/>
            </a:xfrm>
            <a:prstGeom prst="rect">
              <a:avLst/>
            </a:prstGeom>
            <a:solidFill>
              <a:srgbClr val="003060"/>
            </a:solidFill>
          </p:spPr>
        </p:sp>
        <p:sp>
          <p:nvSpPr>
            <p:cNvPr id="5" name="TextBox 5"/>
            <p:cNvSpPr txBox="1"/>
            <p:nvPr/>
          </p:nvSpPr>
          <p:spPr>
            <a:xfrm>
              <a:off x="578973" y="440678"/>
              <a:ext cx="19789333" cy="1356432"/>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Fiziksel Zorbalık</a:t>
              </a:r>
            </a:p>
          </p:txBody>
        </p:sp>
      </p:grpSp>
      <p:sp>
        <p:nvSpPr>
          <p:cNvPr id="6" name="AutoShape 6"/>
          <p:cNvSpPr/>
          <p:nvPr/>
        </p:nvSpPr>
        <p:spPr>
          <a:xfrm>
            <a:off x="-308465" y="3791202"/>
            <a:ext cx="18904930" cy="6533898"/>
          </a:xfrm>
          <a:prstGeom prst="rect">
            <a:avLst/>
          </a:prstGeom>
          <a:solidFill>
            <a:srgbClr val="FFFFFF"/>
          </a:solidFill>
        </p:spPr>
      </p:sp>
      <p:grpSp>
        <p:nvGrpSpPr>
          <p:cNvPr id="7" name="Group 7"/>
          <p:cNvGrpSpPr/>
          <p:nvPr/>
        </p:nvGrpSpPr>
        <p:grpSpPr>
          <a:xfrm>
            <a:off x="1687228" y="4874835"/>
            <a:ext cx="6731709" cy="4383465"/>
            <a:chOff x="0" y="0"/>
            <a:chExt cx="8975612" cy="5844620"/>
          </a:xfrm>
        </p:grpSpPr>
        <p:grpSp>
          <p:nvGrpSpPr>
            <p:cNvPr id="8" name="Group 8"/>
            <p:cNvGrpSpPr/>
            <p:nvPr/>
          </p:nvGrpSpPr>
          <p:grpSpPr>
            <a:xfrm>
              <a:off x="0" y="0"/>
              <a:ext cx="4386206" cy="5844620"/>
              <a:chOff x="0" y="0"/>
              <a:chExt cx="8324076" cy="11091832"/>
            </a:xfrm>
          </p:grpSpPr>
          <p:sp>
            <p:nvSpPr>
              <p:cNvPr id="9" name="Freeform 9"/>
              <p:cNvSpPr/>
              <p:nvPr/>
            </p:nvSpPr>
            <p:spPr>
              <a:xfrm>
                <a:off x="0" y="0"/>
                <a:ext cx="8324076" cy="11091832"/>
              </a:xfrm>
              <a:custGeom>
                <a:avLst/>
                <a:gdLst/>
                <a:ahLst/>
                <a:cxnLst/>
                <a:rect l="l" t="t" r="r" b="b"/>
                <a:pathLst>
                  <a:path w="8324076" h="11091832">
                    <a:moveTo>
                      <a:pt x="5003428" y="0"/>
                    </a:moveTo>
                    <a:lnTo>
                      <a:pt x="8324076" y="0"/>
                    </a:lnTo>
                    <a:lnTo>
                      <a:pt x="8324076" y="11091832"/>
                    </a:lnTo>
                    <a:lnTo>
                      <a:pt x="0" y="11091832"/>
                    </a:lnTo>
                    <a:lnTo>
                      <a:pt x="0" y="5555996"/>
                    </a:lnTo>
                    <a:cubicBezTo>
                      <a:pt x="0" y="2487253"/>
                      <a:pt x="2239885" y="0"/>
                      <a:pt x="5003428" y="0"/>
                    </a:cubicBezTo>
                    <a:close/>
                  </a:path>
                </a:pathLst>
              </a:custGeom>
              <a:blipFill>
                <a:blip r:embed="rId3"/>
                <a:stretch>
                  <a:fillRect r="-99999"/>
                </a:stretch>
              </a:blipFill>
            </p:spPr>
          </p:sp>
        </p:grpSp>
        <p:grpSp>
          <p:nvGrpSpPr>
            <p:cNvPr id="10" name="Group 10"/>
            <p:cNvGrpSpPr/>
            <p:nvPr/>
          </p:nvGrpSpPr>
          <p:grpSpPr>
            <a:xfrm>
              <a:off x="4589406" y="0"/>
              <a:ext cx="4386206" cy="5844620"/>
              <a:chOff x="0" y="0"/>
              <a:chExt cx="8324076" cy="11091832"/>
            </a:xfrm>
          </p:grpSpPr>
          <p:sp>
            <p:nvSpPr>
              <p:cNvPr id="11" name="Freeform 11"/>
              <p:cNvSpPr/>
              <p:nvPr/>
            </p:nvSpPr>
            <p:spPr>
              <a:xfrm>
                <a:off x="0" y="0"/>
                <a:ext cx="8324076" cy="11091832"/>
              </a:xfrm>
              <a:custGeom>
                <a:avLst/>
                <a:gdLst/>
                <a:ahLst/>
                <a:cxnLst/>
                <a:rect l="l" t="t" r="r" b="b"/>
                <a:pathLst>
                  <a:path w="8324076" h="11091832">
                    <a:moveTo>
                      <a:pt x="3320648" y="0"/>
                    </a:moveTo>
                    <a:lnTo>
                      <a:pt x="0" y="0"/>
                    </a:lnTo>
                    <a:lnTo>
                      <a:pt x="0" y="11091832"/>
                    </a:lnTo>
                    <a:lnTo>
                      <a:pt x="8324076" y="11091832"/>
                    </a:lnTo>
                    <a:lnTo>
                      <a:pt x="8324076" y="5555996"/>
                    </a:lnTo>
                    <a:cubicBezTo>
                      <a:pt x="8324076" y="2487253"/>
                      <a:pt x="6084192" y="0"/>
                      <a:pt x="3320648" y="0"/>
                    </a:cubicBezTo>
                    <a:close/>
                  </a:path>
                </a:pathLst>
              </a:custGeom>
              <a:blipFill>
                <a:blip r:embed="rId3"/>
                <a:stretch>
                  <a:fillRect l="-99999"/>
                </a:stretch>
              </a:blipFill>
            </p:spPr>
          </p:sp>
        </p:grpSp>
      </p:grpSp>
      <p:sp>
        <p:nvSpPr>
          <p:cNvPr id="12" name="TextBox 12"/>
          <p:cNvSpPr txBox="1"/>
          <p:nvPr/>
        </p:nvSpPr>
        <p:spPr>
          <a:xfrm>
            <a:off x="10215708" y="5349640"/>
            <a:ext cx="7043592" cy="3632618"/>
          </a:xfrm>
          <a:prstGeom prst="rect">
            <a:avLst/>
          </a:prstGeom>
        </p:spPr>
        <p:txBody>
          <a:bodyPr lIns="0" tIns="0" rIns="0" bIns="0" rtlCol="0" anchor="t">
            <a:spAutoFit/>
          </a:bodyPr>
          <a:lstStyle/>
          <a:p>
            <a:pPr algn="l">
              <a:lnSpc>
                <a:spcPts val="3600"/>
              </a:lnSpc>
            </a:pPr>
            <a:r>
              <a:rPr lang="en-US" sz="2400" spc="24" dirty="0" err="1">
                <a:solidFill>
                  <a:srgbClr val="003060"/>
                </a:solidFill>
                <a:latin typeface="Montserrat Extra-Light"/>
                <a:ea typeface="Montserrat Extra-Light"/>
                <a:cs typeface="Montserrat Extra-Light"/>
                <a:sym typeface="Montserrat Extra-Light"/>
              </a:rPr>
              <a:t>Fiziksel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olarak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güçlü</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kişilerin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güçsüzleri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kasıtlı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sürekli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şekilde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rahatsız</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ettiği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dövme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tekme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tokat</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itme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saç</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veya</a:t>
            </a:r>
            <a:r>
              <a:rPr lang="en-US" sz="2400" spc="24" dirty="0">
                <a:solidFill>
                  <a:srgbClr val="003060"/>
                </a:solidFill>
                <a:latin typeface="Montserrat Extra-Light"/>
                <a:ea typeface="Montserrat Extra-Light"/>
                <a:cs typeface="Montserrat Extra-Light"/>
                <a:sym typeface="Montserrat Extra-Light"/>
              </a:rPr>
              <a:t> kulak </a:t>
            </a:r>
            <a:r>
              <a:rPr lang="en-US" sz="2400" spc="24" dirty="0" err="1">
                <a:solidFill>
                  <a:srgbClr val="003060"/>
                </a:solidFill>
                <a:latin typeface="Montserrat Extra-Light"/>
                <a:ea typeface="Montserrat Extra-Light"/>
                <a:cs typeface="Montserrat Extra-Light"/>
                <a:sym typeface="Montserrat Extra-Light"/>
              </a:rPr>
              <a:t>çekme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tehdit</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etme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zorla</a:t>
            </a:r>
            <a:r>
              <a:rPr lang="en-US" sz="2400" spc="24" dirty="0">
                <a:solidFill>
                  <a:srgbClr val="003060"/>
                </a:solidFill>
                <a:latin typeface="Montserrat Extra-Light"/>
                <a:ea typeface="Montserrat Extra-Light"/>
                <a:cs typeface="Montserrat Extra-Light"/>
                <a:sym typeface="Montserrat Extra-Light"/>
              </a:rPr>
              <a:t> alma </a:t>
            </a:r>
            <a:r>
              <a:rPr lang="en-US" sz="2400" spc="24" dirty="0" err="1">
                <a:solidFill>
                  <a:srgbClr val="003060"/>
                </a:solidFill>
                <a:latin typeface="Montserrat Extra-Light"/>
                <a:ea typeface="Montserrat Extra-Light"/>
                <a:cs typeface="Montserrat Extra-Light"/>
                <a:sym typeface="Montserrat Extra-Light"/>
              </a:rPr>
              <a:t>gibi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fiziksel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şiddet</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eylemleridir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İlhan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Alper</a:t>
            </a:r>
            <a:r>
              <a:rPr lang="en-US" sz="2400" spc="24" dirty="0">
                <a:solidFill>
                  <a:srgbClr val="003060"/>
                </a:solidFill>
                <a:latin typeface="Montserrat Extra-Light"/>
                <a:ea typeface="Montserrat Extra-Light"/>
                <a:cs typeface="Montserrat Extra-Light"/>
                <a:sym typeface="Montserrat Extra-Light"/>
              </a:rPr>
              <a:t>, 2008). </a:t>
            </a:r>
            <a:r>
              <a:rPr lang="en-US" sz="2400" spc="24" dirty="0" err="1">
                <a:solidFill>
                  <a:srgbClr val="003060"/>
                </a:solidFill>
                <a:latin typeface="Montserrat Extra-Light"/>
                <a:ea typeface="Montserrat Extra-Light"/>
                <a:cs typeface="Montserrat Extra-Light"/>
                <a:sym typeface="Montserrat Extra-Light"/>
              </a:rPr>
              <a:t>Fiziksel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uygulanış</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biçimleri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dolayısıyla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diğer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türlerine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göre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çevre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tarafından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daha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kolay</a:t>
            </a:r>
            <a:r>
              <a:rPr lang="en-US" sz="2400" spc="24" dirty="0">
                <a:solidFill>
                  <a:srgbClr val="003060"/>
                </a:solidFill>
                <a:latin typeface="Montserrat Extra-Light"/>
                <a:ea typeface="Montserrat Extra-Light"/>
                <a:cs typeface="Montserrat Extra-Light"/>
                <a:sym typeface="Montserrat Extra-Light"/>
              </a:rPr>
              <a:t>/</a:t>
            </a:r>
            <a:r>
              <a:rPr lang="en-US" sz="2400" spc="24" dirty="0" err="1">
                <a:solidFill>
                  <a:srgbClr val="003060"/>
                </a:solidFill>
                <a:latin typeface="Montserrat Extra-Light"/>
                <a:ea typeface="Montserrat Extra-Light"/>
                <a:cs typeface="Montserrat Extra-Light"/>
                <a:sym typeface="Montserrat Extra-Light"/>
              </a:rPr>
              <a:t>hızlı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fark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müdahale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edilebilir</a:t>
            </a:r>
            <a:r>
              <a:rPr lang="en-US" sz="2400" spc="24" dirty="0">
                <a:solidFill>
                  <a:srgbClr val="003060"/>
                </a:solidFill>
                <a:latin typeface="Montserrat Extra-Light"/>
                <a:ea typeface="Montserrat Extra-Light"/>
                <a:cs typeface="Montserrat Extra-Light"/>
                <a:sym typeface="Montserrat Extra-Light"/>
              </a:rPr>
              <a:t>.</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grpSp>
        <p:nvGrpSpPr>
          <p:cNvPr id="3" name="Group 3"/>
          <p:cNvGrpSpPr/>
          <p:nvPr/>
        </p:nvGrpSpPr>
        <p:grpSpPr>
          <a:xfrm>
            <a:off x="1288770" y="1051542"/>
            <a:ext cx="15710459" cy="1706916"/>
            <a:chOff x="0" y="0"/>
            <a:chExt cx="20947279" cy="2275888"/>
          </a:xfrm>
        </p:grpSpPr>
        <p:sp>
          <p:nvSpPr>
            <p:cNvPr id="4" name="AutoShape 4"/>
            <p:cNvSpPr/>
            <p:nvPr/>
          </p:nvSpPr>
          <p:spPr>
            <a:xfrm>
              <a:off x="0" y="0"/>
              <a:ext cx="20947279" cy="2275888"/>
            </a:xfrm>
            <a:prstGeom prst="rect">
              <a:avLst/>
            </a:prstGeom>
            <a:solidFill>
              <a:srgbClr val="003060"/>
            </a:solidFill>
          </p:spPr>
        </p:sp>
        <p:sp>
          <p:nvSpPr>
            <p:cNvPr id="5" name="TextBox 5"/>
            <p:cNvSpPr txBox="1"/>
            <p:nvPr/>
          </p:nvSpPr>
          <p:spPr>
            <a:xfrm>
              <a:off x="578973" y="440678"/>
              <a:ext cx="19789333" cy="1356432"/>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İlişkisel Zorbalık</a:t>
              </a:r>
            </a:p>
          </p:txBody>
        </p:sp>
      </p:grpSp>
      <p:sp>
        <p:nvSpPr>
          <p:cNvPr id="6" name="AutoShape 6"/>
          <p:cNvSpPr/>
          <p:nvPr/>
        </p:nvSpPr>
        <p:spPr>
          <a:xfrm>
            <a:off x="-308465" y="3956827"/>
            <a:ext cx="18904930" cy="6533898"/>
          </a:xfrm>
          <a:prstGeom prst="rect">
            <a:avLst/>
          </a:prstGeom>
          <a:solidFill>
            <a:srgbClr val="FFFFFF"/>
          </a:solidFill>
        </p:spPr>
      </p:sp>
      <p:grpSp>
        <p:nvGrpSpPr>
          <p:cNvPr id="7" name="Group 7"/>
          <p:cNvGrpSpPr/>
          <p:nvPr/>
        </p:nvGrpSpPr>
        <p:grpSpPr>
          <a:xfrm>
            <a:off x="1408791" y="4711007"/>
            <a:ext cx="6773476" cy="4547293"/>
            <a:chOff x="0" y="0"/>
            <a:chExt cx="9031302" cy="6063057"/>
          </a:xfrm>
        </p:grpSpPr>
        <p:grpSp>
          <p:nvGrpSpPr>
            <p:cNvPr id="8" name="Group 8"/>
            <p:cNvGrpSpPr/>
            <p:nvPr/>
          </p:nvGrpSpPr>
          <p:grpSpPr>
            <a:xfrm>
              <a:off x="0" y="0"/>
              <a:ext cx="2867132" cy="6063057"/>
              <a:chOff x="0" y="0"/>
              <a:chExt cx="384361" cy="812800"/>
            </a:xfrm>
          </p:grpSpPr>
          <p:sp>
            <p:nvSpPr>
              <p:cNvPr id="9" name="Freeform 9"/>
              <p:cNvSpPr/>
              <p:nvPr/>
            </p:nvSpPr>
            <p:spPr>
              <a:xfrm>
                <a:off x="0" y="0"/>
                <a:ext cx="384361" cy="812800"/>
              </a:xfrm>
              <a:custGeom>
                <a:avLst/>
                <a:gdLst/>
                <a:ahLst/>
                <a:cxnLst/>
                <a:rect l="l" t="t" r="r" b="b"/>
                <a:pathLst>
                  <a:path w="384361" h="812800">
                    <a:moveTo>
                      <a:pt x="0" y="0"/>
                    </a:moveTo>
                    <a:lnTo>
                      <a:pt x="384361" y="0"/>
                    </a:lnTo>
                    <a:lnTo>
                      <a:pt x="384361" y="812800"/>
                    </a:lnTo>
                    <a:lnTo>
                      <a:pt x="0" y="812800"/>
                    </a:lnTo>
                    <a:close/>
                  </a:path>
                </a:pathLst>
              </a:custGeom>
              <a:blipFill>
                <a:blip r:embed="rId3"/>
                <a:stretch>
                  <a:fillRect r="-217201"/>
                </a:stretch>
              </a:blipFill>
            </p:spPr>
          </p:sp>
        </p:grpSp>
        <p:grpSp>
          <p:nvGrpSpPr>
            <p:cNvPr id="10" name="Group 10"/>
            <p:cNvGrpSpPr/>
            <p:nvPr/>
          </p:nvGrpSpPr>
          <p:grpSpPr>
            <a:xfrm>
              <a:off x="3076279" y="0"/>
              <a:ext cx="2872938" cy="6063057"/>
              <a:chOff x="0" y="0"/>
              <a:chExt cx="385140" cy="812800"/>
            </a:xfrm>
          </p:grpSpPr>
          <p:sp>
            <p:nvSpPr>
              <p:cNvPr id="11" name="Freeform 11"/>
              <p:cNvSpPr/>
              <p:nvPr/>
            </p:nvSpPr>
            <p:spPr>
              <a:xfrm>
                <a:off x="0" y="0"/>
                <a:ext cx="385140" cy="812800"/>
              </a:xfrm>
              <a:custGeom>
                <a:avLst/>
                <a:gdLst/>
                <a:ahLst/>
                <a:cxnLst/>
                <a:rect l="l" t="t" r="r" b="b"/>
                <a:pathLst>
                  <a:path w="385140" h="812800">
                    <a:moveTo>
                      <a:pt x="0" y="0"/>
                    </a:moveTo>
                    <a:lnTo>
                      <a:pt x="385140" y="0"/>
                    </a:lnTo>
                    <a:lnTo>
                      <a:pt x="385140" y="812800"/>
                    </a:lnTo>
                    <a:lnTo>
                      <a:pt x="0" y="812800"/>
                    </a:lnTo>
                    <a:close/>
                  </a:path>
                </a:pathLst>
              </a:custGeom>
              <a:blipFill>
                <a:blip r:embed="rId3"/>
                <a:stretch>
                  <a:fillRect l="-108280" r="-108280"/>
                </a:stretch>
              </a:blipFill>
            </p:spPr>
          </p:sp>
        </p:grpSp>
        <p:grpSp>
          <p:nvGrpSpPr>
            <p:cNvPr id="12" name="Group 12"/>
            <p:cNvGrpSpPr/>
            <p:nvPr/>
          </p:nvGrpSpPr>
          <p:grpSpPr>
            <a:xfrm>
              <a:off x="6158364" y="0"/>
              <a:ext cx="2872938" cy="6063057"/>
              <a:chOff x="0" y="0"/>
              <a:chExt cx="385140" cy="812800"/>
            </a:xfrm>
          </p:grpSpPr>
          <p:sp>
            <p:nvSpPr>
              <p:cNvPr id="13" name="Freeform 13"/>
              <p:cNvSpPr/>
              <p:nvPr/>
            </p:nvSpPr>
            <p:spPr>
              <a:xfrm>
                <a:off x="0" y="0"/>
                <a:ext cx="385140" cy="812800"/>
              </a:xfrm>
              <a:custGeom>
                <a:avLst/>
                <a:gdLst/>
                <a:ahLst/>
                <a:cxnLst/>
                <a:rect l="l" t="t" r="r" b="b"/>
                <a:pathLst>
                  <a:path w="385140" h="812800">
                    <a:moveTo>
                      <a:pt x="0" y="0"/>
                    </a:moveTo>
                    <a:lnTo>
                      <a:pt x="385140" y="0"/>
                    </a:lnTo>
                    <a:lnTo>
                      <a:pt x="385140" y="812800"/>
                    </a:lnTo>
                    <a:lnTo>
                      <a:pt x="0" y="812800"/>
                    </a:lnTo>
                    <a:close/>
                  </a:path>
                </a:pathLst>
              </a:custGeom>
              <a:blipFill>
                <a:blip r:embed="rId3"/>
                <a:stretch>
                  <a:fillRect l="-216560"/>
                </a:stretch>
              </a:blipFill>
            </p:spPr>
          </p:sp>
        </p:grpSp>
      </p:grpSp>
      <p:sp>
        <p:nvSpPr>
          <p:cNvPr id="14" name="TextBox 14"/>
          <p:cNvSpPr txBox="1"/>
          <p:nvPr/>
        </p:nvSpPr>
        <p:spPr>
          <a:xfrm>
            <a:off x="9329944" y="4906299"/>
            <a:ext cx="7264426" cy="4090034"/>
          </a:xfrm>
          <a:prstGeom prst="rect">
            <a:avLst/>
          </a:prstGeom>
        </p:spPr>
        <p:txBody>
          <a:bodyPr lIns="0" tIns="0" rIns="0" bIns="0" rtlCol="0" anchor="t">
            <a:spAutoFit/>
          </a:bodyPr>
          <a:lstStyle/>
          <a:p>
            <a:pPr algn="l">
              <a:lnSpc>
                <a:spcPts val="3600"/>
              </a:lnSpc>
            </a:pPr>
            <a:r>
              <a:rPr lang="en-US" sz="2400" spc="24" dirty="0" err="1">
                <a:solidFill>
                  <a:srgbClr val="003060"/>
                </a:solidFill>
                <a:latin typeface="Montserrat Extra-Light"/>
                <a:ea typeface="Montserrat Extra-Light"/>
                <a:cs typeface="Montserrat Extra-Light"/>
                <a:sym typeface="Montserrat Extra-Light"/>
              </a:rPr>
              <a:t>Mağdurun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itibarına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veya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ilişkilerine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zarar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vermeyi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amaçlayan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dolaylı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biçimidir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Birey</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hakkında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dedikodu</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yaymak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oyunlara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almamak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gruptan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dışlamak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ya</a:t>
            </a:r>
            <a:r>
              <a:rPr lang="en-US" sz="2400" spc="24" dirty="0">
                <a:solidFill>
                  <a:srgbClr val="003060"/>
                </a:solidFill>
                <a:latin typeface="Montserrat Extra-Light"/>
                <a:ea typeface="Montserrat Extra-Light"/>
                <a:cs typeface="Montserrat Extra-Light"/>
                <a:sym typeface="Montserrat Extra-Light"/>
              </a:rPr>
              <a:t> da </a:t>
            </a:r>
            <a:r>
              <a:rPr lang="en-US" sz="2400" spc="24" dirty="0" err="1">
                <a:solidFill>
                  <a:srgbClr val="003060"/>
                </a:solidFill>
                <a:latin typeface="Montserrat Extra-Light"/>
                <a:ea typeface="Montserrat Extra-Light"/>
                <a:cs typeface="Montserrat Extra-Light"/>
                <a:sym typeface="Montserrat Extra-Light"/>
              </a:rPr>
              <a:t>utandırmak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tehditkâr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aşağılayıcı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bakışlar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atmak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olumsuz</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yüz</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beden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hareketleri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yapmak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küçük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düşürücü</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şakalar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yapmak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taklit</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etmek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gibi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davranışlar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ilişkisel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zorbalığa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örnektir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Özbek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Baştuğ</a:t>
            </a:r>
            <a:r>
              <a:rPr lang="en-US" sz="2400" spc="24" dirty="0">
                <a:solidFill>
                  <a:srgbClr val="003060"/>
                </a:solidFill>
                <a:latin typeface="Montserrat Extra-Light"/>
                <a:ea typeface="Montserrat Extra-Light"/>
                <a:cs typeface="Montserrat Extra-Light"/>
                <a:sym typeface="Montserrat Extra-Light"/>
              </a:rPr>
              <a:t> &amp; </a:t>
            </a:r>
            <a:r>
              <a:rPr lang="en-US" sz="2400" spc="24" dirty="0" err="1">
                <a:solidFill>
                  <a:srgbClr val="003060"/>
                </a:solidFill>
                <a:latin typeface="Montserrat Extra-Light"/>
                <a:ea typeface="Montserrat Extra-Light"/>
                <a:cs typeface="Montserrat Extra-Light"/>
                <a:sym typeface="Montserrat Extra-Light"/>
              </a:rPr>
              <a:t>Taneri</a:t>
            </a:r>
            <a:r>
              <a:rPr lang="en-US" sz="2400" spc="24" dirty="0">
                <a:solidFill>
                  <a:srgbClr val="003060"/>
                </a:solidFill>
                <a:latin typeface="Montserrat Extra-Light"/>
                <a:ea typeface="Montserrat Extra-Light"/>
                <a:cs typeface="Montserrat Extra-Light"/>
                <a:sym typeface="Montserrat Extra-Light"/>
              </a:rPr>
              <a:t>, 2023).</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sp>
      <p:grpSp>
        <p:nvGrpSpPr>
          <p:cNvPr id="3" name="Group 3"/>
          <p:cNvGrpSpPr/>
          <p:nvPr/>
        </p:nvGrpSpPr>
        <p:grpSpPr>
          <a:xfrm>
            <a:off x="1288770" y="1051542"/>
            <a:ext cx="15710459" cy="1706916"/>
            <a:chOff x="0" y="0"/>
            <a:chExt cx="20947279" cy="2275888"/>
          </a:xfrm>
        </p:grpSpPr>
        <p:sp>
          <p:nvSpPr>
            <p:cNvPr id="4" name="AutoShape 4"/>
            <p:cNvSpPr/>
            <p:nvPr/>
          </p:nvSpPr>
          <p:spPr>
            <a:xfrm>
              <a:off x="0" y="0"/>
              <a:ext cx="20947279" cy="2275888"/>
            </a:xfrm>
            <a:prstGeom prst="rect">
              <a:avLst/>
            </a:prstGeom>
            <a:solidFill>
              <a:srgbClr val="003060"/>
            </a:solidFill>
          </p:spPr>
        </p:sp>
        <p:sp>
          <p:nvSpPr>
            <p:cNvPr id="5" name="TextBox 5"/>
            <p:cNvSpPr txBox="1"/>
            <p:nvPr/>
          </p:nvSpPr>
          <p:spPr>
            <a:xfrm>
              <a:off x="578973" y="440678"/>
              <a:ext cx="19789333" cy="1356432"/>
            </a:xfrm>
            <a:prstGeom prst="rect">
              <a:avLst/>
            </a:prstGeom>
          </p:spPr>
          <p:txBody>
            <a:bodyPr lIns="0" tIns="0" rIns="0" bIns="0" rtlCol="0" anchor="t">
              <a:spAutoFit/>
            </a:bodyPr>
            <a:lstStyle/>
            <a:p>
              <a:pPr algn="ctr">
                <a:lnSpc>
                  <a:spcPts val="8190"/>
                </a:lnSpc>
              </a:pPr>
              <a:r>
                <a:rPr lang="en-US" sz="6500" b="1" spc="58">
                  <a:solidFill>
                    <a:srgbClr val="FFFFFF"/>
                  </a:solidFill>
                  <a:latin typeface="Montserrat Bold"/>
                  <a:ea typeface="Montserrat Bold"/>
                  <a:cs typeface="Montserrat Bold"/>
                  <a:sym typeface="Montserrat Bold"/>
                </a:rPr>
                <a:t>Siber Zorbalık</a:t>
              </a:r>
            </a:p>
          </p:txBody>
        </p:sp>
      </p:grpSp>
      <p:sp>
        <p:nvSpPr>
          <p:cNvPr id="6" name="AutoShape 6"/>
          <p:cNvSpPr/>
          <p:nvPr/>
        </p:nvSpPr>
        <p:spPr>
          <a:xfrm>
            <a:off x="-308465" y="3791202"/>
            <a:ext cx="18904930" cy="6533898"/>
          </a:xfrm>
          <a:prstGeom prst="rect">
            <a:avLst/>
          </a:prstGeom>
          <a:solidFill>
            <a:srgbClr val="FFFFFF"/>
          </a:solidFill>
        </p:spPr>
      </p:sp>
      <p:sp>
        <p:nvSpPr>
          <p:cNvPr id="7" name="TextBox 7"/>
          <p:cNvSpPr txBox="1"/>
          <p:nvPr/>
        </p:nvSpPr>
        <p:spPr>
          <a:xfrm>
            <a:off x="9958069" y="4522745"/>
            <a:ext cx="7301231" cy="5004137"/>
          </a:xfrm>
          <a:prstGeom prst="rect">
            <a:avLst/>
          </a:prstGeom>
        </p:spPr>
        <p:txBody>
          <a:bodyPr lIns="0" tIns="0" rIns="0" bIns="0" rtlCol="0" anchor="t">
            <a:spAutoFit/>
          </a:bodyPr>
          <a:lstStyle/>
          <a:p>
            <a:pPr algn="l">
              <a:lnSpc>
                <a:spcPts val="3600"/>
              </a:lnSpc>
            </a:pPr>
            <a:r>
              <a:rPr lang="en-US" sz="2400" spc="24" dirty="0" err="1">
                <a:solidFill>
                  <a:srgbClr val="003060"/>
                </a:solidFill>
                <a:latin typeface="Montserrat Extra-Light"/>
                <a:ea typeface="Montserrat Extra-Light"/>
                <a:cs typeface="Montserrat Extra-Light"/>
                <a:sym typeface="Montserrat Extra-Light"/>
              </a:rPr>
              <a:t>Siber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zorbalık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birey</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veya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grubun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bilgi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iletişim</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teknolojilerini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diğer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bireylere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zarar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vermek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amacıyla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tekrarlayan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biçimde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kullanması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olarak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tanımlanmaktadır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Akbaba</a:t>
            </a:r>
            <a:r>
              <a:rPr lang="en-US" sz="2400" spc="24" dirty="0">
                <a:solidFill>
                  <a:srgbClr val="003060"/>
                </a:solidFill>
                <a:latin typeface="Montserrat Extra-Light"/>
                <a:ea typeface="Montserrat Extra-Light"/>
                <a:cs typeface="Montserrat Extra-Light"/>
                <a:sym typeface="Montserrat Extra-Light"/>
              </a:rPr>
              <a:t> &amp; </a:t>
            </a:r>
            <a:r>
              <a:rPr lang="en-US" sz="2400" spc="24" dirty="0" err="1">
                <a:solidFill>
                  <a:srgbClr val="003060"/>
                </a:solidFill>
                <a:latin typeface="Montserrat Extra-Light"/>
                <a:ea typeface="Montserrat Extra-Light"/>
                <a:cs typeface="Montserrat Extra-Light"/>
                <a:sym typeface="Montserrat Extra-Light"/>
              </a:rPr>
              <a:t>Eroğlu</a:t>
            </a:r>
            <a:r>
              <a:rPr lang="en-US" sz="2400" spc="24" dirty="0">
                <a:solidFill>
                  <a:srgbClr val="003060"/>
                </a:solidFill>
                <a:latin typeface="Montserrat Extra-Light"/>
                <a:ea typeface="Montserrat Extra-Light"/>
                <a:cs typeface="Montserrat Extra-Light"/>
                <a:sym typeface="Montserrat Extra-Light"/>
              </a:rPr>
              <a:t>, 2013). </a:t>
            </a:r>
            <a:r>
              <a:rPr lang="en-US" sz="2400" spc="24" dirty="0" err="1">
                <a:solidFill>
                  <a:srgbClr val="003060"/>
                </a:solidFill>
                <a:latin typeface="Montserrat Extra-Light"/>
                <a:ea typeface="Montserrat Extra-Light"/>
                <a:cs typeface="Montserrat Extra-Light"/>
                <a:sym typeface="Montserrat Extra-Light"/>
              </a:rPr>
              <a:t>Anonim</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çağrılar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virüslü</a:t>
            </a:r>
            <a:r>
              <a:rPr lang="en-US" sz="2400" spc="24" dirty="0">
                <a:solidFill>
                  <a:srgbClr val="003060"/>
                </a:solidFill>
                <a:latin typeface="Montserrat Extra-Light"/>
                <a:ea typeface="Montserrat Extra-Light"/>
                <a:cs typeface="Montserrat Extra-Light"/>
                <a:sym typeface="Montserrat Extra-Light"/>
              </a:rPr>
              <a:t> e-</a:t>
            </a:r>
            <a:r>
              <a:rPr lang="en-US" sz="2400" spc="24" dirty="0" err="1">
                <a:solidFill>
                  <a:srgbClr val="003060"/>
                </a:solidFill>
                <a:latin typeface="Montserrat Extra-Light"/>
                <a:ea typeface="Montserrat Extra-Light"/>
                <a:cs typeface="Montserrat Extra-Light"/>
                <a:sym typeface="Montserrat Extra-Light"/>
              </a:rPr>
              <a:t>postalar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kameralı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cep</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telefonlarıyla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mağdurun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görüntülerini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çekip</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izni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olmadan</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sosyal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medyada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paylaşma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aşağılayıcı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veya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tehditkar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mesajlar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gönderme</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mağdura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yönelik</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aşağılayıcı</a:t>
            </a:r>
            <a:r>
              <a:rPr lang="en-US" sz="2400" spc="24" dirty="0">
                <a:solidFill>
                  <a:srgbClr val="003060"/>
                </a:solidFill>
                <a:latin typeface="Montserrat Extra-Light"/>
                <a:ea typeface="Montserrat Extra-Light"/>
                <a:cs typeface="Montserrat Extra-Light"/>
                <a:sym typeface="Montserrat Extra-Light"/>
              </a:rPr>
              <a:t> web </a:t>
            </a:r>
            <a:r>
              <a:rPr lang="en-US" sz="2400" spc="24" dirty="0" err="1">
                <a:solidFill>
                  <a:srgbClr val="003060"/>
                </a:solidFill>
                <a:latin typeface="Montserrat Extra-Light"/>
                <a:ea typeface="Montserrat Extra-Light"/>
                <a:cs typeface="Montserrat Extra-Light"/>
                <a:sym typeface="Montserrat Extra-Light"/>
              </a:rPr>
              <a:t>sayfaları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oluşturma</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gibi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çeşitli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zararlı</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dijital</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eylemleri</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içerir</a:t>
            </a:r>
            <a:r>
              <a:rPr lang="en-US" sz="2400" spc="24" dirty="0">
                <a:solidFill>
                  <a:srgbClr val="003060"/>
                </a:solidFill>
                <a:latin typeface="Montserrat Extra-Light"/>
                <a:ea typeface="Montserrat Extra-Light"/>
                <a:cs typeface="Montserrat Extra-Light"/>
                <a:sym typeface="Montserrat Extra-Light"/>
              </a:rPr>
              <a:t> (</a:t>
            </a:r>
            <a:r>
              <a:rPr lang="en-US" sz="2400" spc="24" dirty="0" err="1">
                <a:solidFill>
                  <a:srgbClr val="003060"/>
                </a:solidFill>
                <a:latin typeface="Montserrat Extra-Light"/>
                <a:ea typeface="Montserrat Extra-Light"/>
                <a:cs typeface="Montserrat Extra-Light"/>
                <a:sym typeface="Montserrat Extra-Light"/>
              </a:rPr>
              <a:t>Arıcak</a:t>
            </a:r>
            <a:r>
              <a:rPr lang="en-US" sz="2400" spc="24" dirty="0">
                <a:solidFill>
                  <a:srgbClr val="003060"/>
                </a:solidFill>
                <a:latin typeface="Montserrat Extra-Light"/>
                <a:ea typeface="Montserrat Extra-Light"/>
                <a:cs typeface="Montserrat Extra-Light"/>
                <a:sym typeface="Montserrat Extra-Light"/>
              </a:rPr>
              <a:t>, 2009).</a:t>
            </a:r>
          </a:p>
        </p:txBody>
      </p:sp>
      <p:grpSp>
        <p:nvGrpSpPr>
          <p:cNvPr id="8" name="Group 8"/>
          <p:cNvGrpSpPr/>
          <p:nvPr/>
        </p:nvGrpSpPr>
        <p:grpSpPr>
          <a:xfrm>
            <a:off x="1542788" y="4711007"/>
            <a:ext cx="6769016" cy="4547293"/>
            <a:chOff x="0" y="0"/>
            <a:chExt cx="9025355" cy="6063057"/>
          </a:xfrm>
        </p:grpSpPr>
        <p:grpSp>
          <p:nvGrpSpPr>
            <p:cNvPr id="9" name="Group 9"/>
            <p:cNvGrpSpPr/>
            <p:nvPr/>
          </p:nvGrpSpPr>
          <p:grpSpPr>
            <a:xfrm>
              <a:off x="0" y="0"/>
              <a:ext cx="2867132" cy="6063057"/>
              <a:chOff x="0" y="0"/>
              <a:chExt cx="384361" cy="812800"/>
            </a:xfrm>
          </p:grpSpPr>
          <p:sp>
            <p:nvSpPr>
              <p:cNvPr id="10" name="Freeform 10"/>
              <p:cNvSpPr/>
              <p:nvPr/>
            </p:nvSpPr>
            <p:spPr>
              <a:xfrm>
                <a:off x="0" y="0"/>
                <a:ext cx="384361" cy="812800"/>
              </a:xfrm>
              <a:custGeom>
                <a:avLst/>
                <a:gdLst/>
                <a:ahLst/>
                <a:cxnLst/>
                <a:rect l="l" t="t" r="r" b="b"/>
                <a:pathLst>
                  <a:path w="384361" h="812800">
                    <a:moveTo>
                      <a:pt x="0" y="0"/>
                    </a:moveTo>
                    <a:lnTo>
                      <a:pt x="384361" y="0"/>
                    </a:lnTo>
                    <a:lnTo>
                      <a:pt x="384361" y="812800"/>
                    </a:lnTo>
                    <a:lnTo>
                      <a:pt x="0" y="812800"/>
                    </a:lnTo>
                    <a:close/>
                  </a:path>
                </a:pathLst>
              </a:custGeom>
              <a:blipFill>
                <a:blip r:embed="rId3"/>
                <a:stretch>
                  <a:fillRect r="-217201"/>
                </a:stretch>
              </a:blipFill>
            </p:spPr>
          </p:sp>
        </p:grpSp>
        <p:grpSp>
          <p:nvGrpSpPr>
            <p:cNvPr id="11" name="Group 11"/>
            <p:cNvGrpSpPr/>
            <p:nvPr/>
          </p:nvGrpSpPr>
          <p:grpSpPr>
            <a:xfrm>
              <a:off x="3076279" y="0"/>
              <a:ext cx="2872938" cy="6063057"/>
              <a:chOff x="0" y="0"/>
              <a:chExt cx="385140" cy="812800"/>
            </a:xfrm>
          </p:grpSpPr>
          <p:sp>
            <p:nvSpPr>
              <p:cNvPr id="12" name="Freeform 12"/>
              <p:cNvSpPr/>
              <p:nvPr/>
            </p:nvSpPr>
            <p:spPr>
              <a:xfrm>
                <a:off x="0" y="0"/>
                <a:ext cx="385140" cy="812800"/>
              </a:xfrm>
              <a:custGeom>
                <a:avLst/>
                <a:gdLst/>
                <a:ahLst/>
                <a:cxnLst/>
                <a:rect l="l" t="t" r="r" b="b"/>
                <a:pathLst>
                  <a:path w="385140" h="812800">
                    <a:moveTo>
                      <a:pt x="0" y="0"/>
                    </a:moveTo>
                    <a:lnTo>
                      <a:pt x="385140" y="0"/>
                    </a:lnTo>
                    <a:lnTo>
                      <a:pt x="385140" y="812800"/>
                    </a:lnTo>
                    <a:lnTo>
                      <a:pt x="0" y="812800"/>
                    </a:lnTo>
                    <a:close/>
                  </a:path>
                </a:pathLst>
              </a:custGeom>
              <a:blipFill>
                <a:blip r:embed="rId3"/>
                <a:stretch>
                  <a:fillRect l="-108280" r="-108280"/>
                </a:stretch>
              </a:blipFill>
            </p:spPr>
          </p:sp>
        </p:grpSp>
        <p:grpSp>
          <p:nvGrpSpPr>
            <p:cNvPr id="13" name="Group 13"/>
            <p:cNvGrpSpPr/>
            <p:nvPr/>
          </p:nvGrpSpPr>
          <p:grpSpPr>
            <a:xfrm>
              <a:off x="6152417" y="0"/>
              <a:ext cx="2872938" cy="6063057"/>
              <a:chOff x="0" y="0"/>
              <a:chExt cx="385140" cy="812800"/>
            </a:xfrm>
          </p:grpSpPr>
          <p:sp>
            <p:nvSpPr>
              <p:cNvPr id="14" name="Freeform 14"/>
              <p:cNvSpPr/>
              <p:nvPr/>
            </p:nvSpPr>
            <p:spPr>
              <a:xfrm>
                <a:off x="0" y="0"/>
                <a:ext cx="385140" cy="812800"/>
              </a:xfrm>
              <a:custGeom>
                <a:avLst/>
                <a:gdLst/>
                <a:ahLst/>
                <a:cxnLst/>
                <a:rect l="l" t="t" r="r" b="b"/>
                <a:pathLst>
                  <a:path w="385140" h="812800">
                    <a:moveTo>
                      <a:pt x="0" y="0"/>
                    </a:moveTo>
                    <a:lnTo>
                      <a:pt x="385140" y="0"/>
                    </a:lnTo>
                    <a:lnTo>
                      <a:pt x="385140" y="812800"/>
                    </a:lnTo>
                    <a:lnTo>
                      <a:pt x="0" y="812800"/>
                    </a:lnTo>
                    <a:close/>
                  </a:path>
                </a:pathLst>
              </a:custGeom>
              <a:blipFill>
                <a:blip r:embed="rId3"/>
                <a:stretch>
                  <a:fillRect l="-216560"/>
                </a:stretch>
              </a:blipFill>
            </p:spPr>
          </p:sp>
        </p:gr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3373533" y="1881366"/>
            <a:ext cx="11813127" cy="5792748"/>
          </a:xfrm>
          <a:prstGeom prst="rect">
            <a:avLst/>
          </a:prstGeom>
          <a:solidFill>
            <a:srgbClr val="003060">
              <a:alpha val="63922"/>
            </a:srgbClr>
          </a:solidFill>
        </p:spPr>
      </p:sp>
      <p:sp>
        <p:nvSpPr>
          <p:cNvPr id="4" name="TextBox 4"/>
          <p:cNvSpPr txBox="1"/>
          <p:nvPr/>
        </p:nvSpPr>
        <p:spPr>
          <a:xfrm>
            <a:off x="2526946" y="2328930"/>
            <a:ext cx="13234108" cy="609654"/>
          </a:xfrm>
          <a:prstGeom prst="rect">
            <a:avLst/>
          </a:prstGeom>
        </p:spPr>
        <p:txBody>
          <a:bodyPr lIns="0" tIns="0" rIns="0" bIns="0" rtlCol="0" anchor="t">
            <a:spAutoFit/>
          </a:bodyPr>
          <a:lstStyle/>
          <a:p>
            <a:pPr algn="ctr">
              <a:lnSpc>
                <a:spcPts val="4800"/>
              </a:lnSpc>
            </a:pPr>
            <a:r>
              <a:rPr lang="en-US" sz="4000" b="1" spc="296" dirty="0">
                <a:solidFill>
                  <a:srgbClr val="FFFFFF"/>
                </a:solidFill>
                <a:latin typeface="Montserrat Bold"/>
                <a:ea typeface="Montserrat Bold"/>
                <a:cs typeface="Montserrat Bold"/>
                <a:sym typeface="Montserrat Bold"/>
              </a:rPr>
              <a:t>UNUTMAYIN</a:t>
            </a:r>
          </a:p>
        </p:txBody>
      </p:sp>
      <p:sp>
        <p:nvSpPr>
          <p:cNvPr id="5" name="TextBox 5"/>
          <p:cNvSpPr txBox="1"/>
          <p:nvPr/>
        </p:nvSpPr>
        <p:spPr>
          <a:xfrm>
            <a:off x="2661630" y="3359871"/>
            <a:ext cx="13236934" cy="3824007"/>
          </a:xfrm>
          <a:prstGeom prst="rect">
            <a:avLst/>
          </a:prstGeom>
        </p:spPr>
        <p:txBody>
          <a:bodyPr lIns="0" tIns="0" rIns="0" bIns="0" rtlCol="0" anchor="t">
            <a:spAutoFit/>
          </a:bodyPr>
          <a:lstStyle/>
          <a:p>
            <a:pPr algn="ctr">
              <a:lnSpc>
                <a:spcPts val="7598"/>
              </a:lnSpc>
            </a:pPr>
            <a:r>
              <a:rPr lang="en-US" sz="5800" b="1" spc="168" dirty="0">
                <a:solidFill>
                  <a:srgbClr val="FFFFFF"/>
                </a:solidFill>
                <a:latin typeface="Montserrat Bold"/>
                <a:ea typeface="Montserrat Bold"/>
                <a:cs typeface="Montserrat Bold"/>
                <a:sym typeface="Montserrat Bold"/>
              </a:rPr>
              <a:t>ZARARSIZ GÖRDÜĞÜNÜZ BİRÇOK DAVRANIŞ SİZ FARKINDA OLMADAN ZORBALIĞA DÖNÜŞEBİLİR</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2554</Words>
  <Application>Microsoft Office PowerPoint</Application>
  <PresentationFormat>Özel</PresentationFormat>
  <Paragraphs>191</Paragraphs>
  <Slides>28</Slides>
  <Notes>6</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28</vt:i4>
      </vt:variant>
    </vt:vector>
  </HeadingPairs>
  <TitlesOfParts>
    <vt:vector size="37" baseType="lpstr">
      <vt:lpstr>Montserrat Classic Bold</vt:lpstr>
      <vt:lpstr>Arial</vt:lpstr>
      <vt:lpstr>Montserrat Classic</vt:lpstr>
      <vt:lpstr>Montserrat Bold</vt:lpstr>
      <vt:lpstr>Montserrat Extra-Light</vt:lpstr>
      <vt:lpstr>Calibri</vt:lpstr>
      <vt:lpstr>Montserrat</vt:lpstr>
      <vt:lpstr>Montserrat Semi-Bold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akran zorbalığı öğretmen</dc:title>
  <dc:creator>Pc</dc:creator>
  <cp:lastModifiedBy>Microsoft hesabı</cp:lastModifiedBy>
  <cp:revision>6</cp:revision>
  <dcterms:created xsi:type="dcterms:W3CDTF">2006-08-16T00:00:00Z</dcterms:created>
  <dcterms:modified xsi:type="dcterms:W3CDTF">2024-11-18T06:05:45Z</dcterms:modified>
  <dc:identifier>DAGWQ8S8tKY</dc:identifier>
</cp:coreProperties>
</file>