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Montserrat" panose="020B0604020202020204" charset="-94"/>
      <p:regular r:id="rId27"/>
    </p:embeddedFont>
    <p:embeddedFont>
      <p:font typeface="Gliker Bold" panose="020B0604020202020204" charset="-94"/>
      <p:regular r:id="rId28"/>
    </p:embeddedFont>
    <p:embeddedFont>
      <p:font typeface="Gliker Semi-Bold" panose="020B0604020202020204" charset="-94"/>
      <p:regular r:id="rId29"/>
    </p:embeddedFont>
    <p:embeddedFont>
      <p:font typeface="Gliker" panose="020B0604020202020204" charset="-94"/>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Bu nedenle, dijital oyunların faydaları dikkate alınmalı; her oyunun bağımlılık yapmadığı vurgulanmalıdır. </a:t>
            </a:r>
          </a:p>
          <a:p>
            <a:endParaRPr lang="en-US"/>
          </a:p>
          <a:p>
            <a:r>
              <a:rPr lang="en-US"/>
              <a:t>Yararlarını değerlendirirken içerik, yaşa uygunluk ve oynama süresi gibi faktörlerin göz önünde bulundurulması önemlidir.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64639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7.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4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3.svg"/><Relationship Id="rId5" Type="http://schemas.microsoft.com/office/2007/relationships/hdphoto" Target="../media/hdphoto1.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7.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0.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5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54.sv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6.svg"/><Relationship Id="rId4" Type="http://schemas.openxmlformats.org/officeDocument/2006/relationships/image" Target="../media/image33.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5.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9.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1.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485468" y="2177042"/>
            <a:ext cx="3198231" cy="5932917"/>
            <a:chOff x="0" y="0"/>
            <a:chExt cx="1003455" cy="1861471"/>
          </a:xfrm>
        </p:grpSpPr>
        <p:sp>
          <p:nvSpPr>
            <p:cNvPr id="3" name="Freeform 3"/>
            <p:cNvSpPr/>
            <p:nvPr/>
          </p:nvSpPr>
          <p:spPr>
            <a:xfrm>
              <a:off x="0" y="0"/>
              <a:ext cx="1003455" cy="1861471"/>
            </a:xfrm>
            <a:custGeom>
              <a:avLst/>
              <a:gdLst/>
              <a:ahLst/>
              <a:cxnLst/>
              <a:rect l="l" t="t" r="r" b="b"/>
              <a:pathLst>
                <a:path w="1003455" h="1861471">
                  <a:moveTo>
                    <a:pt x="0" y="0"/>
                  </a:moveTo>
                  <a:lnTo>
                    <a:pt x="1003455" y="0"/>
                  </a:lnTo>
                  <a:lnTo>
                    <a:pt x="1003455" y="1861471"/>
                  </a:lnTo>
                  <a:lnTo>
                    <a:pt x="0" y="1861471"/>
                  </a:lnTo>
                  <a:close/>
                </a:path>
              </a:pathLst>
            </a:custGeom>
            <a:solidFill>
              <a:srgbClr val="FFFFFF"/>
            </a:solidFill>
          </p:spPr>
        </p:sp>
      </p:grpSp>
      <p:sp>
        <p:nvSpPr>
          <p:cNvPr id="4" name="Freeform 4"/>
          <p:cNvSpPr/>
          <p:nvPr/>
        </p:nvSpPr>
        <p:spPr>
          <a:xfrm rot="-5400000">
            <a:off x="4694538" y="1086805"/>
            <a:ext cx="5932917" cy="8113390"/>
          </a:xfrm>
          <a:custGeom>
            <a:avLst/>
            <a:gdLst/>
            <a:ahLst/>
            <a:cxnLst/>
            <a:rect l="l" t="t" r="r" b="b"/>
            <a:pathLst>
              <a:path w="5932917" h="8113390">
                <a:moveTo>
                  <a:pt x="0" y="0"/>
                </a:moveTo>
                <a:lnTo>
                  <a:pt x="5932917" y="0"/>
                </a:lnTo>
                <a:lnTo>
                  <a:pt x="5932917" y="8113390"/>
                </a:lnTo>
                <a:lnTo>
                  <a:pt x="0" y="81133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7913025" y="1837536"/>
            <a:ext cx="2461951" cy="801253"/>
          </a:xfrm>
          <a:custGeom>
            <a:avLst/>
            <a:gdLst/>
            <a:ahLst/>
            <a:cxnLst/>
            <a:rect l="l" t="t" r="r" b="b"/>
            <a:pathLst>
              <a:path w="2461951" h="801253">
                <a:moveTo>
                  <a:pt x="0" y="0"/>
                </a:moveTo>
                <a:lnTo>
                  <a:pt x="2461950" y="0"/>
                </a:lnTo>
                <a:lnTo>
                  <a:pt x="2461950" y="801253"/>
                </a:lnTo>
                <a:lnTo>
                  <a:pt x="0" y="8012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7183885" y="3666716"/>
            <a:ext cx="6820694" cy="2668907"/>
          </a:xfrm>
          <a:prstGeom prst="rect">
            <a:avLst/>
          </a:prstGeom>
        </p:spPr>
        <p:txBody>
          <a:bodyPr lIns="0" tIns="0" rIns="0" bIns="0" rtlCol="0" anchor="t">
            <a:spAutoFit/>
          </a:bodyPr>
          <a:lstStyle/>
          <a:p>
            <a:pPr algn="ctr">
              <a:lnSpc>
                <a:spcPts val="10200"/>
              </a:lnSpc>
            </a:pPr>
            <a:r>
              <a:rPr lang="en-US" sz="10200" b="1">
                <a:solidFill>
                  <a:srgbClr val="2E2E2E"/>
                </a:solidFill>
                <a:latin typeface="Gliker Bold"/>
                <a:ea typeface="Gliker Bold"/>
                <a:cs typeface="Gliker Bold"/>
                <a:sym typeface="Gliker Bold"/>
              </a:rPr>
              <a:t>DİJİTAL OYUNLAR</a:t>
            </a:r>
          </a:p>
        </p:txBody>
      </p:sp>
      <p:sp>
        <p:nvSpPr>
          <p:cNvPr id="7" name="Freeform 7"/>
          <p:cNvSpPr/>
          <p:nvPr/>
        </p:nvSpPr>
        <p:spPr>
          <a:xfrm>
            <a:off x="13405988" y="6417129"/>
            <a:ext cx="2555421" cy="2555421"/>
          </a:xfrm>
          <a:custGeom>
            <a:avLst/>
            <a:gdLst/>
            <a:ahLst/>
            <a:cxnLst/>
            <a:rect l="l" t="t" r="r" b="b"/>
            <a:pathLst>
              <a:path w="2555421" h="2555421">
                <a:moveTo>
                  <a:pt x="0" y="0"/>
                </a:moveTo>
                <a:lnTo>
                  <a:pt x="2555422" y="0"/>
                </a:lnTo>
                <a:lnTo>
                  <a:pt x="2555422" y="2555421"/>
                </a:lnTo>
                <a:lnTo>
                  <a:pt x="0" y="25554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8"/>
            <a:stretch>
              <a:fillRect/>
            </a:stretch>
          </a:blipFill>
        </p:spPr>
      </p:sp>
      <p:sp>
        <p:nvSpPr>
          <p:cNvPr id="9" name="Freeform 9"/>
          <p:cNvSpPr/>
          <p:nvPr/>
        </p:nvSpPr>
        <p:spPr>
          <a:xfrm>
            <a:off x="4148209" y="2853282"/>
            <a:ext cx="2608958" cy="4114800"/>
          </a:xfrm>
          <a:custGeom>
            <a:avLst/>
            <a:gdLst/>
            <a:ahLst/>
            <a:cxnLst/>
            <a:rect l="l" t="t" r="r" b="b"/>
            <a:pathLst>
              <a:path w="2608958" h="4114800">
                <a:moveTo>
                  <a:pt x="0" y="0"/>
                </a:moveTo>
                <a:lnTo>
                  <a:pt x="2608958" y="0"/>
                </a:lnTo>
                <a:lnTo>
                  <a:pt x="2608958"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TextBox 10"/>
          <p:cNvSpPr txBox="1"/>
          <p:nvPr/>
        </p:nvSpPr>
        <p:spPr>
          <a:xfrm>
            <a:off x="13725511" y="6949032"/>
            <a:ext cx="1916377" cy="1472565"/>
          </a:xfrm>
          <a:prstGeom prst="rect">
            <a:avLst/>
          </a:prstGeom>
        </p:spPr>
        <p:txBody>
          <a:bodyPr lIns="0" tIns="0" rIns="0" bIns="0" rtlCol="0" anchor="t">
            <a:spAutoFit/>
          </a:bodyPr>
          <a:lstStyle/>
          <a:p>
            <a:pPr algn="ctr">
              <a:lnSpc>
                <a:spcPts val="2340"/>
              </a:lnSpc>
            </a:pPr>
            <a:r>
              <a:rPr lang="en-US" sz="1800">
                <a:solidFill>
                  <a:srgbClr val="FFFFFF"/>
                </a:solidFill>
                <a:latin typeface="Montserrat"/>
                <a:ea typeface="Montserrat"/>
                <a:cs typeface="Montserrat"/>
                <a:sym typeface="Montserrat"/>
              </a:rPr>
              <a:t>KEÇİÖREN REHBERLİK </a:t>
            </a:r>
          </a:p>
          <a:p>
            <a:pPr algn="ctr">
              <a:lnSpc>
                <a:spcPts val="2340"/>
              </a:lnSpc>
            </a:pPr>
            <a:r>
              <a:rPr lang="en-US" sz="1800">
                <a:solidFill>
                  <a:srgbClr val="FFFFFF"/>
                </a:solidFill>
                <a:latin typeface="Montserrat"/>
                <a:ea typeface="Montserrat"/>
                <a:cs typeface="Montserrat"/>
                <a:sym typeface="Montserrat"/>
              </a:rPr>
              <a:t>VE </a:t>
            </a:r>
          </a:p>
          <a:p>
            <a:pPr marL="0" lvl="0" indent="0" algn="ctr">
              <a:lnSpc>
                <a:spcPts val="2340"/>
              </a:lnSpc>
            </a:pPr>
            <a:r>
              <a:rPr lang="en-US" sz="1800">
                <a:solidFill>
                  <a:srgbClr val="FFFFFF"/>
                </a:solidFill>
                <a:latin typeface="Montserrat"/>
                <a:ea typeface="Montserrat"/>
                <a:cs typeface="Montserrat"/>
                <a:sym typeface="Montserrat"/>
              </a:rPr>
              <a:t>ARAŞTIRMA MERKEZİ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9370258" y="3398161"/>
            <a:ext cx="7889042" cy="1178008"/>
            <a:chOff x="0" y="0"/>
            <a:chExt cx="3439540" cy="513599"/>
          </a:xfrm>
        </p:grpSpPr>
        <p:sp>
          <p:nvSpPr>
            <p:cNvPr id="3" name="Freeform 3"/>
            <p:cNvSpPr/>
            <p:nvPr/>
          </p:nvSpPr>
          <p:spPr>
            <a:xfrm>
              <a:off x="0" y="0"/>
              <a:ext cx="3439540" cy="513599"/>
            </a:xfrm>
            <a:custGeom>
              <a:avLst/>
              <a:gdLst/>
              <a:ahLst/>
              <a:cxnLst/>
              <a:rect l="l" t="t" r="r" b="b"/>
              <a:pathLst>
                <a:path w="3439540" h="513599">
                  <a:moveTo>
                    <a:pt x="0" y="0"/>
                  </a:moveTo>
                  <a:lnTo>
                    <a:pt x="3439540" y="0"/>
                  </a:lnTo>
                  <a:lnTo>
                    <a:pt x="3439540" y="513599"/>
                  </a:lnTo>
                  <a:lnTo>
                    <a:pt x="0" y="513599"/>
                  </a:lnTo>
                  <a:close/>
                </a:path>
              </a:pathLst>
            </a:custGeom>
            <a:solidFill>
              <a:srgbClr val="3F5896"/>
            </a:solidFill>
          </p:spPr>
        </p:sp>
      </p:grpSp>
      <p:grpSp>
        <p:nvGrpSpPr>
          <p:cNvPr id="4" name="Group 4"/>
          <p:cNvGrpSpPr/>
          <p:nvPr/>
        </p:nvGrpSpPr>
        <p:grpSpPr>
          <a:xfrm>
            <a:off x="9370258" y="4976219"/>
            <a:ext cx="7889042" cy="1196506"/>
            <a:chOff x="0" y="0"/>
            <a:chExt cx="3439540" cy="521664"/>
          </a:xfrm>
        </p:grpSpPr>
        <p:sp>
          <p:nvSpPr>
            <p:cNvPr id="5" name="Freeform 5"/>
            <p:cNvSpPr/>
            <p:nvPr/>
          </p:nvSpPr>
          <p:spPr>
            <a:xfrm>
              <a:off x="0" y="0"/>
              <a:ext cx="3439540" cy="521664"/>
            </a:xfrm>
            <a:custGeom>
              <a:avLst/>
              <a:gdLst/>
              <a:ahLst/>
              <a:cxnLst/>
              <a:rect l="l" t="t" r="r" b="b"/>
              <a:pathLst>
                <a:path w="3439540" h="521664">
                  <a:moveTo>
                    <a:pt x="0" y="0"/>
                  </a:moveTo>
                  <a:lnTo>
                    <a:pt x="3439540" y="0"/>
                  </a:lnTo>
                  <a:lnTo>
                    <a:pt x="3439540" y="521664"/>
                  </a:lnTo>
                  <a:lnTo>
                    <a:pt x="0" y="521664"/>
                  </a:lnTo>
                  <a:close/>
                </a:path>
              </a:pathLst>
            </a:custGeom>
            <a:solidFill>
              <a:srgbClr val="3F5896"/>
            </a:solidFill>
          </p:spPr>
        </p:sp>
      </p:grpSp>
      <p:grpSp>
        <p:nvGrpSpPr>
          <p:cNvPr id="6" name="Group 6"/>
          <p:cNvGrpSpPr/>
          <p:nvPr/>
        </p:nvGrpSpPr>
        <p:grpSpPr>
          <a:xfrm>
            <a:off x="9370258" y="8055498"/>
            <a:ext cx="7889042" cy="1202802"/>
            <a:chOff x="0" y="0"/>
            <a:chExt cx="3439540" cy="524409"/>
          </a:xfrm>
        </p:grpSpPr>
        <p:sp>
          <p:nvSpPr>
            <p:cNvPr id="7" name="Freeform 7"/>
            <p:cNvSpPr/>
            <p:nvPr/>
          </p:nvSpPr>
          <p:spPr>
            <a:xfrm>
              <a:off x="0" y="0"/>
              <a:ext cx="3439540" cy="524409"/>
            </a:xfrm>
            <a:custGeom>
              <a:avLst/>
              <a:gdLst/>
              <a:ahLst/>
              <a:cxnLst/>
              <a:rect l="l" t="t" r="r" b="b"/>
              <a:pathLst>
                <a:path w="3439540" h="524409">
                  <a:moveTo>
                    <a:pt x="0" y="0"/>
                  </a:moveTo>
                  <a:lnTo>
                    <a:pt x="3439540" y="0"/>
                  </a:lnTo>
                  <a:lnTo>
                    <a:pt x="3439540" y="524409"/>
                  </a:lnTo>
                  <a:lnTo>
                    <a:pt x="0" y="524409"/>
                  </a:lnTo>
                  <a:close/>
                </a:path>
              </a:pathLst>
            </a:custGeom>
            <a:solidFill>
              <a:srgbClr val="3F5896"/>
            </a:solidFill>
          </p:spPr>
        </p:sp>
      </p:grpSp>
      <p:sp>
        <p:nvSpPr>
          <p:cNvPr id="8" name="Freeform 8"/>
          <p:cNvSpPr/>
          <p:nvPr/>
        </p:nvSpPr>
        <p:spPr>
          <a:xfrm>
            <a:off x="1028700" y="227485"/>
            <a:ext cx="7389936" cy="6373996"/>
          </a:xfrm>
          <a:custGeom>
            <a:avLst/>
            <a:gdLst/>
            <a:ahLst/>
            <a:cxnLst/>
            <a:rect l="l" t="t" r="r" b="b"/>
            <a:pathLst>
              <a:path w="6487527" h="6373996">
                <a:moveTo>
                  <a:pt x="0" y="0"/>
                </a:moveTo>
                <a:lnTo>
                  <a:pt x="6487527" y="0"/>
                </a:lnTo>
                <a:lnTo>
                  <a:pt x="6487527" y="6373996"/>
                </a:lnTo>
                <a:lnTo>
                  <a:pt x="0" y="6373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8747706" y="3364613"/>
            <a:ext cx="1245104" cy="1245104"/>
            <a:chOff x="0" y="0"/>
            <a:chExt cx="1660139" cy="1660139"/>
          </a:xfrm>
        </p:grpSpPr>
        <p:grpSp>
          <p:nvGrpSpPr>
            <p:cNvPr id="10" name="Group 10"/>
            <p:cNvGrpSpPr/>
            <p:nvPr/>
          </p:nvGrpSpPr>
          <p:grpSpPr>
            <a:xfrm>
              <a:off x="0" y="0"/>
              <a:ext cx="1660139" cy="166013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2" name="TextBox 12"/>
            <p:cNvSpPr txBox="1"/>
            <p:nvPr/>
          </p:nvSpPr>
          <p:spPr>
            <a:xfrm>
              <a:off x="0" y="421358"/>
              <a:ext cx="1660139" cy="817422"/>
            </a:xfrm>
            <a:prstGeom prst="rect">
              <a:avLst/>
            </a:prstGeom>
          </p:spPr>
          <p:txBody>
            <a:bodyPr lIns="0" tIns="0" rIns="0" bIns="0" rtlCol="0" anchor="t">
              <a:spAutoFit/>
            </a:bodyPr>
            <a:lstStyle/>
            <a:p>
              <a:pPr algn="ctr">
                <a:lnSpc>
                  <a:spcPts val="4878"/>
                </a:lnSpc>
              </a:pPr>
              <a:r>
                <a:rPr lang="en-US" sz="4065" b="1">
                  <a:solidFill>
                    <a:srgbClr val="3F5896"/>
                  </a:solidFill>
                  <a:latin typeface="Gliker Semi-Bold"/>
                  <a:ea typeface="Gliker Semi-Bold"/>
                  <a:cs typeface="Gliker Semi-Bold"/>
                  <a:sym typeface="Gliker Semi-Bold"/>
                </a:rPr>
                <a:t>1</a:t>
              </a:r>
            </a:p>
          </p:txBody>
        </p:sp>
      </p:grpSp>
      <p:sp>
        <p:nvSpPr>
          <p:cNvPr id="13" name="TextBox 13"/>
          <p:cNvSpPr txBox="1"/>
          <p:nvPr/>
        </p:nvSpPr>
        <p:spPr>
          <a:xfrm>
            <a:off x="10376514" y="6905050"/>
            <a:ext cx="5291418" cy="379095"/>
          </a:xfrm>
          <a:prstGeom prst="rect">
            <a:avLst/>
          </a:prstGeom>
        </p:spPr>
        <p:txBody>
          <a:bodyPr lIns="0" tIns="0" rIns="0" bIns="0" rtlCol="0" anchor="t">
            <a:spAutoFit/>
          </a:bodyPr>
          <a:lstStyle/>
          <a:p>
            <a:pPr marL="0" lvl="0" indent="0" algn="l">
              <a:lnSpc>
                <a:spcPts val="3120"/>
              </a:lnSpc>
            </a:pPr>
            <a:r>
              <a:rPr lang="en-US" sz="2400">
                <a:solidFill>
                  <a:srgbClr val="FFFFFF"/>
                </a:solidFill>
                <a:latin typeface="Montserrat"/>
                <a:ea typeface="Montserrat"/>
                <a:cs typeface="Montserrat"/>
                <a:sym typeface="Montserrat"/>
              </a:rPr>
              <a:t>Competitive Analysis</a:t>
            </a:r>
          </a:p>
        </p:txBody>
      </p:sp>
      <p:grpSp>
        <p:nvGrpSpPr>
          <p:cNvPr id="14" name="Group 14"/>
          <p:cNvGrpSpPr/>
          <p:nvPr/>
        </p:nvGrpSpPr>
        <p:grpSpPr>
          <a:xfrm>
            <a:off x="9370258" y="6466953"/>
            <a:ext cx="7889042" cy="1188495"/>
            <a:chOff x="0" y="0"/>
            <a:chExt cx="3439540" cy="518171"/>
          </a:xfrm>
        </p:grpSpPr>
        <p:sp>
          <p:nvSpPr>
            <p:cNvPr id="15" name="Freeform 15"/>
            <p:cNvSpPr/>
            <p:nvPr/>
          </p:nvSpPr>
          <p:spPr>
            <a:xfrm>
              <a:off x="0" y="0"/>
              <a:ext cx="3439540" cy="518171"/>
            </a:xfrm>
            <a:custGeom>
              <a:avLst/>
              <a:gdLst/>
              <a:ahLst/>
              <a:cxnLst/>
              <a:rect l="l" t="t" r="r" b="b"/>
              <a:pathLst>
                <a:path w="3439540" h="518171">
                  <a:moveTo>
                    <a:pt x="0" y="0"/>
                  </a:moveTo>
                  <a:lnTo>
                    <a:pt x="3439540" y="0"/>
                  </a:lnTo>
                  <a:lnTo>
                    <a:pt x="3439540" y="518171"/>
                  </a:lnTo>
                  <a:lnTo>
                    <a:pt x="0" y="518171"/>
                  </a:lnTo>
                  <a:close/>
                </a:path>
              </a:pathLst>
            </a:custGeom>
            <a:solidFill>
              <a:srgbClr val="3F5896"/>
            </a:solidFill>
          </p:spPr>
        </p:sp>
      </p:grpSp>
      <p:grpSp>
        <p:nvGrpSpPr>
          <p:cNvPr id="16" name="Group 16"/>
          <p:cNvGrpSpPr/>
          <p:nvPr/>
        </p:nvGrpSpPr>
        <p:grpSpPr>
          <a:xfrm>
            <a:off x="8747706" y="4976219"/>
            <a:ext cx="1245104" cy="1245104"/>
            <a:chOff x="0" y="0"/>
            <a:chExt cx="1660139" cy="1660139"/>
          </a:xfrm>
        </p:grpSpPr>
        <p:grpSp>
          <p:nvGrpSpPr>
            <p:cNvPr id="17" name="Group 17"/>
            <p:cNvGrpSpPr/>
            <p:nvPr/>
          </p:nvGrpSpPr>
          <p:grpSpPr>
            <a:xfrm>
              <a:off x="0" y="0"/>
              <a:ext cx="1660139" cy="1660139"/>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9" name="TextBox 19"/>
            <p:cNvSpPr txBox="1"/>
            <p:nvPr/>
          </p:nvSpPr>
          <p:spPr>
            <a:xfrm>
              <a:off x="0" y="421358"/>
              <a:ext cx="1660139" cy="817422"/>
            </a:xfrm>
            <a:prstGeom prst="rect">
              <a:avLst/>
            </a:prstGeom>
          </p:spPr>
          <p:txBody>
            <a:bodyPr lIns="0" tIns="0" rIns="0" bIns="0" rtlCol="0" anchor="t">
              <a:spAutoFit/>
            </a:bodyPr>
            <a:lstStyle/>
            <a:p>
              <a:pPr algn="ctr">
                <a:lnSpc>
                  <a:spcPts val="4878"/>
                </a:lnSpc>
              </a:pPr>
              <a:r>
                <a:rPr lang="en-US" sz="4065" b="1">
                  <a:solidFill>
                    <a:srgbClr val="3F5896"/>
                  </a:solidFill>
                  <a:latin typeface="Gliker Semi-Bold"/>
                  <a:ea typeface="Gliker Semi-Bold"/>
                  <a:cs typeface="Gliker Semi-Bold"/>
                  <a:sym typeface="Gliker Semi-Bold"/>
                </a:rPr>
                <a:t>2</a:t>
              </a:r>
            </a:p>
          </p:txBody>
        </p:sp>
      </p:grpSp>
      <p:grpSp>
        <p:nvGrpSpPr>
          <p:cNvPr id="20" name="Group 20"/>
          <p:cNvGrpSpPr/>
          <p:nvPr/>
        </p:nvGrpSpPr>
        <p:grpSpPr>
          <a:xfrm>
            <a:off x="8747706" y="6438648"/>
            <a:ext cx="1245104" cy="1245104"/>
            <a:chOff x="0" y="0"/>
            <a:chExt cx="1660139" cy="1660139"/>
          </a:xfrm>
        </p:grpSpPr>
        <p:grpSp>
          <p:nvGrpSpPr>
            <p:cNvPr id="21" name="Group 21"/>
            <p:cNvGrpSpPr/>
            <p:nvPr/>
          </p:nvGrpSpPr>
          <p:grpSpPr>
            <a:xfrm>
              <a:off x="0" y="0"/>
              <a:ext cx="1660139" cy="1660139"/>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23" name="TextBox 23"/>
            <p:cNvSpPr txBox="1"/>
            <p:nvPr/>
          </p:nvSpPr>
          <p:spPr>
            <a:xfrm>
              <a:off x="0" y="421358"/>
              <a:ext cx="1660139" cy="817422"/>
            </a:xfrm>
            <a:prstGeom prst="rect">
              <a:avLst/>
            </a:prstGeom>
          </p:spPr>
          <p:txBody>
            <a:bodyPr lIns="0" tIns="0" rIns="0" bIns="0" rtlCol="0" anchor="t">
              <a:spAutoFit/>
            </a:bodyPr>
            <a:lstStyle/>
            <a:p>
              <a:pPr algn="ctr">
                <a:lnSpc>
                  <a:spcPts val="4878"/>
                </a:lnSpc>
              </a:pPr>
              <a:r>
                <a:rPr lang="en-US" sz="4065" b="1">
                  <a:solidFill>
                    <a:srgbClr val="3F5896"/>
                  </a:solidFill>
                  <a:latin typeface="Gliker Semi-Bold"/>
                  <a:ea typeface="Gliker Semi-Bold"/>
                  <a:cs typeface="Gliker Semi-Bold"/>
                  <a:sym typeface="Gliker Semi-Bold"/>
                </a:rPr>
                <a:t>3</a:t>
              </a:r>
            </a:p>
          </p:txBody>
        </p:sp>
      </p:grpSp>
      <p:grpSp>
        <p:nvGrpSpPr>
          <p:cNvPr id="24" name="Group 24"/>
          <p:cNvGrpSpPr/>
          <p:nvPr/>
        </p:nvGrpSpPr>
        <p:grpSpPr>
          <a:xfrm>
            <a:off x="8747706" y="8055498"/>
            <a:ext cx="1245104" cy="1245104"/>
            <a:chOff x="0" y="0"/>
            <a:chExt cx="1660139" cy="1660139"/>
          </a:xfrm>
        </p:grpSpPr>
        <p:grpSp>
          <p:nvGrpSpPr>
            <p:cNvPr id="25" name="Group 25"/>
            <p:cNvGrpSpPr/>
            <p:nvPr/>
          </p:nvGrpSpPr>
          <p:grpSpPr>
            <a:xfrm>
              <a:off x="0" y="0"/>
              <a:ext cx="1660139" cy="1660139"/>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27" name="TextBox 27"/>
            <p:cNvSpPr txBox="1"/>
            <p:nvPr/>
          </p:nvSpPr>
          <p:spPr>
            <a:xfrm>
              <a:off x="0" y="421358"/>
              <a:ext cx="1660139" cy="817422"/>
            </a:xfrm>
            <a:prstGeom prst="rect">
              <a:avLst/>
            </a:prstGeom>
          </p:spPr>
          <p:txBody>
            <a:bodyPr lIns="0" tIns="0" rIns="0" bIns="0" rtlCol="0" anchor="t">
              <a:spAutoFit/>
            </a:bodyPr>
            <a:lstStyle/>
            <a:p>
              <a:pPr algn="ctr">
                <a:lnSpc>
                  <a:spcPts val="4878"/>
                </a:lnSpc>
              </a:pPr>
              <a:r>
                <a:rPr lang="en-US" sz="4065" b="1">
                  <a:solidFill>
                    <a:srgbClr val="3F5896"/>
                  </a:solidFill>
                  <a:latin typeface="Gliker Semi-Bold"/>
                  <a:ea typeface="Gliker Semi-Bold"/>
                  <a:cs typeface="Gliker Semi-Bold"/>
                  <a:sym typeface="Gliker Semi-Bold"/>
                </a:rPr>
                <a:t>4</a:t>
              </a:r>
            </a:p>
          </p:txBody>
        </p:sp>
      </p:grpSp>
      <p:sp>
        <p:nvSpPr>
          <p:cNvPr id="28" name="Freeform 28"/>
          <p:cNvSpPr/>
          <p:nvPr/>
        </p:nvSpPr>
        <p:spPr>
          <a:xfrm>
            <a:off x="2532221" y="4928486"/>
            <a:ext cx="3480486" cy="4711318"/>
          </a:xfrm>
          <a:custGeom>
            <a:avLst/>
            <a:gdLst/>
            <a:ahLst/>
            <a:cxnLst/>
            <a:rect l="l" t="t" r="r" b="b"/>
            <a:pathLst>
              <a:path w="3480486" h="4711318">
                <a:moveTo>
                  <a:pt x="0" y="0"/>
                </a:moveTo>
                <a:lnTo>
                  <a:pt x="3480486" y="0"/>
                </a:lnTo>
                <a:lnTo>
                  <a:pt x="3480486" y="4711318"/>
                </a:lnTo>
                <a:lnTo>
                  <a:pt x="0" y="4711318"/>
                </a:lnTo>
                <a:lnTo>
                  <a:pt x="0" y="0"/>
                </a:lnTo>
                <a:close/>
              </a:path>
            </a:pathLst>
          </a:custGeom>
          <a:blipFill>
            <a:blip r:embed="rId4"/>
            <a:stretch>
              <a:fillRect/>
            </a:stretch>
          </a:blipFill>
        </p:spPr>
      </p:sp>
      <p:sp>
        <p:nvSpPr>
          <p:cNvPr id="29" name="TextBox 29"/>
          <p:cNvSpPr txBox="1"/>
          <p:nvPr/>
        </p:nvSpPr>
        <p:spPr>
          <a:xfrm>
            <a:off x="2133600" y="1334400"/>
            <a:ext cx="5566757" cy="3692549"/>
          </a:xfrm>
          <a:prstGeom prst="rect">
            <a:avLst/>
          </a:prstGeom>
        </p:spPr>
        <p:txBody>
          <a:bodyPr lIns="0" tIns="0" rIns="0" bIns="0" rtlCol="0" anchor="t">
            <a:spAutoFit/>
          </a:bodyPr>
          <a:lstStyle/>
          <a:p>
            <a:pPr algn="ctr"/>
            <a:r>
              <a:rPr lang="en-US" sz="3999" b="1" dirty="0">
                <a:solidFill>
                  <a:srgbClr val="2E2E2E"/>
                </a:solidFill>
                <a:latin typeface="Gliker Semi-Bold"/>
                <a:ea typeface="Gliker Semi-Bold"/>
                <a:cs typeface="Gliker Semi-Bold"/>
                <a:sym typeface="Gliker Semi-Bold"/>
              </a:rPr>
              <a:t>ÇOCUĞUN GELİŞİMİNİ DESTEKLEMEYE YÖNELİK OLARAK DİJİTAL OYUNLAR NASIL KULLANILMALIDIR?</a:t>
            </a:r>
          </a:p>
        </p:txBody>
      </p:sp>
      <p:sp>
        <p:nvSpPr>
          <p:cNvPr id="30" name="TextBox 30"/>
          <p:cNvSpPr txBox="1"/>
          <p:nvPr/>
        </p:nvSpPr>
        <p:spPr>
          <a:xfrm>
            <a:off x="10119575" y="3712209"/>
            <a:ext cx="6925613" cy="549910"/>
          </a:xfrm>
          <a:prstGeom prst="rect">
            <a:avLst/>
          </a:prstGeom>
        </p:spPr>
        <p:txBody>
          <a:bodyPr lIns="0" tIns="0" rIns="0" bIns="0" rtlCol="0" anchor="t">
            <a:spAutoFit/>
          </a:bodyPr>
          <a:lstStyle/>
          <a:p>
            <a:pPr marL="0" lvl="0" indent="0" algn="just">
              <a:lnSpc>
                <a:spcPts val="2209"/>
              </a:lnSpc>
            </a:pPr>
            <a:r>
              <a:rPr lang="en-US" sz="1699" dirty="0" err="1">
                <a:solidFill>
                  <a:srgbClr val="FFFFFF"/>
                </a:solidFill>
                <a:latin typeface="Montserrat"/>
                <a:ea typeface="Montserrat"/>
                <a:cs typeface="Montserrat"/>
                <a:sym typeface="Montserrat"/>
              </a:rPr>
              <a:t>Dijital</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oyunların</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kullanımına</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yönelik</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dijital</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okuryazarlık</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konusunda</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eğitimler</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verilebilir</a:t>
            </a:r>
            <a:r>
              <a:rPr lang="en-US" sz="1699" dirty="0">
                <a:solidFill>
                  <a:srgbClr val="FFFFFF"/>
                </a:solidFill>
                <a:latin typeface="Montserrat"/>
                <a:ea typeface="Montserrat"/>
                <a:cs typeface="Montserrat"/>
                <a:sym typeface="Montserrat"/>
              </a:rPr>
              <a:t>. </a:t>
            </a:r>
          </a:p>
        </p:txBody>
      </p:sp>
      <p:sp>
        <p:nvSpPr>
          <p:cNvPr id="31" name="TextBox 31"/>
          <p:cNvSpPr txBox="1"/>
          <p:nvPr/>
        </p:nvSpPr>
        <p:spPr>
          <a:xfrm>
            <a:off x="10119575" y="5026949"/>
            <a:ext cx="6925613" cy="1102360"/>
          </a:xfrm>
          <a:prstGeom prst="rect">
            <a:avLst/>
          </a:prstGeom>
        </p:spPr>
        <p:txBody>
          <a:bodyPr lIns="0" tIns="0" rIns="0" bIns="0" rtlCol="0" anchor="t">
            <a:spAutoFit/>
          </a:bodyPr>
          <a:lstStyle/>
          <a:p>
            <a:pPr marL="0" lvl="0" indent="0" algn="just">
              <a:lnSpc>
                <a:spcPts val="2210"/>
              </a:lnSpc>
            </a:pPr>
            <a:r>
              <a:rPr lang="en-US" sz="1700" dirty="0" err="1">
                <a:solidFill>
                  <a:srgbClr val="FFFFFF"/>
                </a:solidFill>
                <a:latin typeface="Montserrat"/>
                <a:ea typeface="Montserrat"/>
                <a:cs typeface="Montserrat"/>
                <a:sym typeface="Montserrat"/>
              </a:rPr>
              <a:t>Dijital</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oyunlar</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yetişkinlerin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rehberliğinde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etkileşimli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olarak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çocuğun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gelişim</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düzeyine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uygun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ve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belirli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sürelerle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sınırlı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olmak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kaydı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ile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günlük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yaşam</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düzenini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olumsuz</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etkilemeyecek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şekilde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kullanılabilir</a:t>
            </a:r>
            <a:r>
              <a:rPr lang="en-US" sz="1700" dirty="0">
                <a:solidFill>
                  <a:srgbClr val="FFFFFF"/>
                </a:solidFill>
                <a:latin typeface="Montserrat"/>
                <a:ea typeface="Montserrat"/>
                <a:cs typeface="Montserrat"/>
                <a:sym typeface="Montserrat"/>
              </a:rPr>
              <a:t>. </a:t>
            </a:r>
          </a:p>
        </p:txBody>
      </p:sp>
      <p:sp>
        <p:nvSpPr>
          <p:cNvPr id="32" name="TextBox 32"/>
          <p:cNvSpPr txBox="1"/>
          <p:nvPr/>
        </p:nvSpPr>
        <p:spPr>
          <a:xfrm>
            <a:off x="10134600" y="8234306"/>
            <a:ext cx="6795630" cy="846386"/>
          </a:xfrm>
          <a:prstGeom prst="rect">
            <a:avLst/>
          </a:prstGeom>
        </p:spPr>
        <p:txBody>
          <a:bodyPr wrap="square" lIns="0" tIns="0" rIns="0" bIns="0" rtlCol="0" anchor="t">
            <a:spAutoFit/>
          </a:bodyPr>
          <a:lstStyle/>
          <a:p>
            <a:pPr marL="0" lvl="0" indent="0" algn="just">
              <a:lnSpc>
                <a:spcPts val="2210"/>
              </a:lnSpc>
            </a:pPr>
            <a:r>
              <a:rPr lang="en-US" sz="1700" dirty="0" err="1">
                <a:solidFill>
                  <a:srgbClr val="FFFFFF"/>
                </a:solidFill>
                <a:latin typeface="Montserrat"/>
                <a:ea typeface="Montserrat"/>
                <a:cs typeface="Montserrat"/>
                <a:sym typeface="Montserrat"/>
              </a:rPr>
              <a:t>Ailelerin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faydalanabileceği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oyunlarla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ilgili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içerik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ve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yaşa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uygunluk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belirten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ulusal</a:t>
            </a:r>
            <a:r>
              <a:rPr lang="en-US" sz="1700" dirty="0">
                <a:solidFill>
                  <a:srgbClr val="FFFFFF"/>
                </a:solidFill>
                <a:latin typeface="Montserrat"/>
                <a:ea typeface="Montserrat"/>
                <a:cs typeface="Montserrat"/>
                <a:sym typeface="Montserrat"/>
              </a:rPr>
              <a:t> </a:t>
            </a:r>
            <a:r>
              <a:rPr lang="tr-TR" sz="1700" dirty="0" smtClean="0">
                <a:solidFill>
                  <a:srgbClr val="FFFFFF"/>
                </a:solidFill>
                <a:latin typeface="Montserrat"/>
                <a:ea typeface="Montserrat"/>
                <a:cs typeface="Montserrat"/>
                <a:sym typeface="Montserrat"/>
              </a:rPr>
              <a:t>standartlar belirlenebilir (TV dizilerinde olduğu gibi).</a:t>
            </a:r>
            <a:endParaRPr lang="en-US" sz="1700" dirty="0">
              <a:solidFill>
                <a:srgbClr val="FFFFFF"/>
              </a:solidFill>
              <a:latin typeface="Montserrat"/>
              <a:ea typeface="Montserrat"/>
              <a:cs typeface="Montserrat"/>
              <a:sym typeface="Montserrat"/>
            </a:endParaRPr>
          </a:p>
        </p:txBody>
      </p:sp>
      <p:sp>
        <p:nvSpPr>
          <p:cNvPr id="33" name="TextBox 33"/>
          <p:cNvSpPr txBox="1"/>
          <p:nvPr/>
        </p:nvSpPr>
        <p:spPr>
          <a:xfrm>
            <a:off x="10119575" y="6779070"/>
            <a:ext cx="6795630" cy="564257"/>
          </a:xfrm>
          <a:prstGeom prst="rect">
            <a:avLst/>
          </a:prstGeom>
        </p:spPr>
        <p:txBody>
          <a:bodyPr wrap="square" lIns="0" tIns="0" rIns="0" bIns="0" rtlCol="0" anchor="t">
            <a:spAutoFit/>
          </a:bodyPr>
          <a:lstStyle/>
          <a:p>
            <a:pPr marL="0" lvl="0" indent="0" algn="just">
              <a:lnSpc>
                <a:spcPts val="2210"/>
              </a:lnSpc>
            </a:pPr>
            <a:r>
              <a:rPr lang="en-US" sz="1700" dirty="0" err="1">
                <a:solidFill>
                  <a:srgbClr val="FFFFFF"/>
                </a:solidFill>
                <a:latin typeface="Montserrat"/>
                <a:ea typeface="Montserrat"/>
                <a:cs typeface="Montserrat"/>
                <a:sym typeface="Montserrat"/>
              </a:rPr>
              <a:t>Eğlendirirken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eğiten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oyunlar</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tercih</a:t>
            </a:r>
            <a:r>
              <a:rPr lang="en-US" sz="1700" dirty="0">
                <a:solidFill>
                  <a:srgbClr val="FFFFFF"/>
                </a:solidFill>
                <a:latin typeface="Montserrat"/>
                <a:ea typeface="Montserrat"/>
                <a:cs typeface="Montserrat"/>
                <a:sym typeface="Montserrat"/>
              </a:rPr>
              <a:t> </a:t>
            </a:r>
            <a:r>
              <a:rPr lang="en-US" sz="1700" dirty="0" err="1" smtClean="0">
                <a:solidFill>
                  <a:srgbClr val="FFFFFF"/>
                </a:solidFill>
                <a:latin typeface="Montserrat"/>
                <a:ea typeface="Montserrat"/>
                <a:cs typeface="Montserrat"/>
                <a:sym typeface="Montserrat"/>
              </a:rPr>
              <a:t>edilmelidir</a:t>
            </a:r>
            <a:r>
              <a:rPr lang="en-US" sz="1700" dirty="0" smtClean="0">
                <a:solidFill>
                  <a:srgbClr val="FFFFFF"/>
                </a:solidFill>
                <a:latin typeface="Montserrat"/>
                <a:ea typeface="Montserrat"/>
                <a:cs typeface="Montserrat"/>
                <a:sym typeface="Montserrat"/>
              </a:rPr>
              <a:t> </a:t>
            </a:r>
            <a:r>
              <a:rPr lang="en-US" sz="1700" dirty="0">
                <a:solidFill>
                  <a:srgbClr val="FFFFFF"/>
                </a:solidFill>
                <a:latin typeface="Montserrat"/>
                <a:ea typeface="Montserrat"/>
                <a:cs typeface="Montserrat"/>
                <a:sym typeface="Montserrat"/>
              </a:rPr>
              <a:t>(TÜBİTAK </a:t>
            </a:r>
            <a:r>
              <a:rPr lang="en-US" sz="1700" dirty="0" err="1">
                <a:solidFill>
                  <a:srgbClr val="FFFFFF"/>
                </a:solidFill>
                <a:latin typeface="Montserrat"/>
                <a:ea typeface="Montserrat"/>
                <a:cs typeface="Montserrat"/>
                <a:sym typeface="Montserrat"/>
              </a:rPr>
              <a:t>tarafından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önerilen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oyunlar</a:t>
            </a:r>
            <a:r>
              <a:rPr lang="en-US" sz="1700" dirty="0">
                <a:solidFill>
                  <a:srgbClr val="FFFFFF"/>
                </a:solidFill>
                <a:latin typeface="Montserrat"/>
                <a:ea typeface="Montserrat"/>
                <a:cs typeface="Montserrat"/>
                <a:sym typeface="Montserrat"/>
              </a:rPr>
              <a:t> </a:t>
            </a:r>
            <a:r>
              <a:rPr lang="en-US" sz="1700" dirty="0" err="1" smtClean="0">
                <a:solidFill>
                  <a:srgbClr val="FFFFFF"/>
                </a:solidFill>
                <a:latin typeface="Montserrat"/>
                <a:ea typeface="Montserrat"/>
                <a:cs typeface="Montserrat"/>
                <a:sym typeface="Montserrat"/>
              </a:rPr>
              <a:t>gibi</a:t>
            </a:r>
            <a:r>
              <a:rPr lang="en-US" sz="1700" dirty="0" smtClean="0">
                <a:solidFill>
                  <a:srgbClr val="FFFFFF"/>
                </a:solidFill>
                <a:latin typeface="Montserrat"/>
                <a:ea typeface="Montserrat"/>
                <a:cs typeface="Montserrat"/>
                <a:sym typeface="Montserrat"/>
              </a:rPr>
              <a:t>)</a:t>
            </a:r>
            <a:r>
              <a:rPr lang="tr-TR" sz="1700" dirty="0" smtClean="0">
                <a:solidFill>
                  <a:srgbClr val="FFFFFF"/>
                </a:solidFill>
                <a:latin typeface="Montserrat"/>
                <a:ea typeface="Montserrat"/>
                <a:cs typeface="Montserrat"/>
                <a:sym typeface="Montserrat"/>
              </a:rPr>
              <a:t>.</a:t>
            </a:r>
            <a:endParaRPr lang="en-US" sz="1700" dirty="0">
              <a:solidFill>
                <a:srgbClr val="FFFFFF"/>
              </a:solidFill>
              <a:latin typeface="Montserrat"/>
              <a:ea typeface="Montserrat"/>
              <a:cs typeface="Montserrat"/>
              <a:sym typeface="Montserrat"/>
            </a:endParaRPr>
          </a:p>
        </p:txBody>
      </p:sp>
      <p:sp>
        <p:nvSpPr>
          <p:cNvPr id="34" name="TextBox 34"/>
          <p:cNvSpPr txBox="1"/>
          <p:nvPr/>
        </p:nvSpPr>
        <p:spPr>
          <a:xfrm>
            <a:off x="9270106" y="1163703"/>
            <a:ext cx="7889042" cy="1836208"/>
          </a:xfrm>
          <a:prstGeom prst="rect">
            <a:avLst/>
          </a:prstGeom>
        </p:spPr>
        <p:txBody>
          <a:bodyPr lIns="0" tIns="0" rIns="0" bIns="0" rtlCol="0" anchor="t">
            <a:spAutoFit/>
          </a:bodyPr>
          <a:lstStyle/>
          <a:p>
            <a:pPr marL="0" lvl="0" indent="0" algn="ctr">
              <a:lnSpc>
                <a:spcPts val="2859"/>
              </a:lnSpc>
            </a:pPr>
            <a:r>
              <a:rPr lang="en-US" sz="2199" dirty="0" err="1">
                <a:solidFill>
                  <a:srgbClr val="000000"/>
                </a:solidFill>
                <a:latin typeface="Montserrat"/>
                <a:ea typeface="Montserrat"/>
                <a:cs typeface="Montserrat"/>
                <a:sym typeface="Montserrat"/>
              </a:rPr>
              <a:t>Yapılan</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çalışmalar</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eğitsel</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oyunların</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çocukların</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gelişimine</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olumlu</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katkıda</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bulunduğunu</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göstermektedir</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Ancak</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oyunların</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yaşa</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uygunluğu</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ve</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oynama</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süreleri</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dikkate</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alınmalıdır</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Çocuklar</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gelişim</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seviyelerine</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uygun</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içeriklere</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sahip</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oyunlar</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oynamalıdır</a:t>
            </a:r>
            <a:r>
              <a:rPr lang="en-US" sz="2199" dirty="0">
                <a:solidFill>
                  <a:srgbClr val="000000"/>
                </a:solidFill>
                <a:latin typeface="Montserrat"/>
                <a:ea typeface="Montserrat"/>
                <a:cs typeface="Montserrat"/>
                <a:sym typeface="Montserrat"/>
              </a:rPr>
              <a:t>.  </a:t>
            </a:r>
          </a:p>
        </p:txBody>
      </p:sp>
      <p:sp>
        <p:nvSpPr>
          <p:cNvPr id="35" name="Freeform 35"/>
          <p:cNvSpPr/>
          <p:nvPr/>
        </p:nvSpPr>
        <p:spPr>
          <a:xfrm>
            <a:off x="0"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736374" y="1912402"/>
            <a:ext cx="3051191" cy="6462197"/>
            <a:chOff x="0" y="0"/>
            <a:chExt cx="878912" cy="1861471"/>
          </a:xfrm>
        </p:grpSpPr>
        <p:sp>
          <p:nvSpPr>
            <p:cNvPr id="3" name="Freeform 3"/>
            <p:cNvSpPr/>
            <p:nvPr/>
          </p:nvSpPr>
          <p:spPr>
            <a:xfrm>
              <a:off x="0" y="0"/>
              <a:ext cx="878912" cy="1861471"/>
            </a:xfrm>
            <a:custGeom>
              <a:avLst/>
              <a:gdLst/>
              <a:ahLst/>
              <a:cxnLst/>
              <a:rect l="l" t="t" r="r" b="b"/>
              <a:pathLst>
                <a:path w="878912" h="1861471">
                  <a:moveTo>
                    <a:pt x="0" y="0"/>
                  </a:moveTo>
                  <a:lnTo>
                    <a:pt x="878912" y="0"/>
                  </a:lnTo>
                  <a:lnTo>
                    <a:pt x="878912" y="1861471"/>
                  </a:lnTo>
                  <a:lnTo>
                    <a:pt x="0" y="1861471"/>
                  </a:lnTo>
                  <a:close/>
                </a:path>
              </a:pathLst>
            </a:custGeom>
            <a:solidFill>
              <a:srgbClr val="FFFFFF"/>
            </a:solidFill>
          </p:spPr>
        </p:sp>
      </p:grpSp>
      <p:sp>
        <p:nvSpPr>
          <p:cNvPr id="4" name="Freeform 4"/>
          <p:cNvSpPr/>
          <p:nvPr/>
        </p:nvSpPr>
        <p:spPr>
          <a:xfrm rot="-5400000">
            <a:off x="4687932" y="724904"/>
            <a:ext cx="6462197" cy="8837192"/>
          </a:xfrm>
          <a:custGeom>
            <a:avLst/>
            <a:gdLst/>
            <a:ahLst/>
            <a:cxnLst/>
            <a:rect l="l" t="t" r="r" b="b"/>
            <a:pathLst>
              <a:path w="6462197" h="8837192">
                <a:moveTo>
                  <a:pt x="0" y="0"/>
                </a:moveTo>
                <a:lnTo>
                  <a:pt x="6462197" y="0"/>
                </a:lnTo>
                <a:lnTo>
                  <a:pt x="6462197" y="8837192"/>
                </a:lnTo>
                <a:lnTo>
                  <a:pt x="0" y="88371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7913025" y="1511775"/>
            <a:ext cx="2461951" cy="801253"/>
          </a:xfrm>
          <a:custGeom>
            <a:avLst/>
            <a:gdLst/>
            <a:ahLst/>
            <a:cxnLst/>
            <a:rect l="l" t="t" r="r" b="b"/>
            <a:pathLst>
              <a:path w="2461951" h="801253">
                <a:moveTo>
                  <a:pt x="0" y="0"/>
                </a:moveTo>
                <a:lnTo>
                  <a:pt x="2461950" y="0"/>
                </a:lnTo>
                <a:lnTo>
                  <a:pt x="2461950" y="801253"/>
                </a:lnTo>
                <a:lnTo>
                  <a:pt x="0" y="8012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4495800" y="2713654"/>
            <a:ext cx="10009558" cy="4616007"/>
          </a:xfrm>
          <a:prstGeom prst="rect">
            <a:avLst/>
          </a:prstGeom>
        </p:spPr>
        <p:txBody>
          <a:bodyPr wrap="square" lIns="0" tIns="0" rIns="0" bIns="0" rtlCol="0" anchor="t">
            <a:spAutoFit/>
          </a:bodyPr>
          <a:lstStyle/>
          <a:p>
            <a:pPr algn="ctr"/>
            <a:r>
              <a:rPr lang="en-US" sz="5999" b="1" spc="300" dirty="0">
                <a:solidFill>
                  <a:srgbClr val="2E2E2E"/>
                </a:solidFill>
                <a:latin typeface="Gliker Semi-Bold"/>
                <a:ea typeface="Gliker Semi-Bold"/>
                <a:cs typeface="Gliker Semi-Bold"/>
                <a:sym typeface="Gliker Semi-Bold"/>
              </a:rPr>
              <a:t>DİJİTAL OYUNLARIN ÇOCUKLARIN SAĞLIĞI VE GELİŞİMİ </a:t>
            </a:r>
            <a:r>
              <a:rPr lang="en-US" sz="5999" b="1" spc="300" dirty="0" smtClean="0">
                <a:solidFill>
                  <a:srgbClr val="2E2E2E"/>
                </a:solidFill>
                <a:latin typeface="Gliker Semi-Bold"/>
                <a:ea typeface="Gliker Semi-Bold"/>
                <a:cs typeface="Gliker Semi-Bold"/>
                <a:sym typeface="Gliker Semi-Bold"/>
              </a:rPr>
              <a:t>ÜZER</a:t>
            </a:r>
            <a:r>
              <a:rPr lang="tr-TR" sz="5999" b="1" spc="300" dirty="0" smtClean="0">
                <a:solidFill>
                  <a:srgbClr val="2E2E2E"/>
                </a:solidFill>
                <a:latin typeface="Gliker Semi-Bold"/>
                <a:ea typeface="Gliker Semi-Bold"/>
                <a:cs typeface="Gliker Semi-Bold"/>
                <a:sym typeface="Gliker Semi-Bold"/>
              </a:rPr>
              <a:t>İ</a:t>
            </a:r>
            <a:r>
              <a:rPr lang="en-US" sz="5999" b="1" spc="300" dirty="0" smtClean="0">
                <a:solidFill>
                  <a:srgbClr val="2E2E2E"/>
                </a:solidFill>
                <a:latin typeface="Gliker Semi-Bold"/>
                <a:ea typeface="Gliker Semi-Bold"/>
                <a:cs typeface="Gliker Semi-Bold"/>
                <a:sym typeface="Gliker Semi-Bold"/>
              </a:rPr>
              <a:t>NDEKİ </a:t>
            </a:r>
            <a:r>
              <a:rPr lang="en-US" sz="5999" b="1" spc="300" dirty="0">
                <a:solidFill>
                  <a:srgbClr val="2E2E2E"/>
                </a:solidFill>
                <a:latin typeface="Gliker Semi-Bold"/>
                <a:ea typeface="Gliker Semi-Bold"/>
                <a:cs typeface="Gliker Semi-Bold"/>
                <a:sym typeface="Gliker Semi-Bold"/>
              </a:rPr>
              <a:t>OLUMSUZ ETKİLERİ NELERDİR? </a:t>
            </a:r>
          </a:p>
        </p:txBody>
      </p:sp>
      <p:sp>
        <p:nvSpPr>
          <p:cNvPr id="7" name="Freeform 7"/>
          <p:cNvSpPr/>
          <p:nvPr/>
        </p:nvSpPr>
        <p:spPr>
          <a:xfrm>
            <a:off x="0" y="4243353"/>
            <a:ext cx="3500435" cy="1750217"/>
          </a:xfrm>
          <a:custGeom>
            <a:avLst/>
            <a:gdLst/>
            <a:ahLst/>
            <a:cxnLst/>
            <a:rect l="l" t="t" r="r" b="b"/>
            <a:pathLst>
              <a:path w="3500435" h="1750217">
                <a:moveTo>
                  <a:pt x="0" y="0"/>
                </a:moveTo>
                <a:lnTo>
                  <a:pt x="3500435" y="0"/>
                </a:lnTo>
                <a:lnTo>
                  <a:pt x="3500435" y="1750218"/>
                </a:lnTo>
                <a:lnTo>
                  <a:pt x="0" y="175021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8"/>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97834" y="2116839"/>
            <a:ext cx="7654018" cy="6053323"/>
          </a:xfrm>
          <a:custGeom>
            <a:avLst/>
            <a:gdLst/>
            <a:ahLst/>
            <a:cxnLst/>
            <a:rect l="l" t="t" r="r" b="b"/>
            <a:pathLst>
              <a:path w="7654018" h="6053323">
                <a:moveTo>
                  <a:pt x="0" y="0"/>
                </a:moveTo>
                <a:lnTo>
                  <a:pt x="7654018" y="0"/>
                </a:lnTo>
                <a:lnTo>
                  <a:pt x="7654018" y="6053322"/>
                </a:lnTo>
                <a:lnTo>
                  <a:pt x="0" y="6053322"/>
                </a:lnTo>
                <a:lnTo>
                  <a:pt x="0" y="0"/>
                </a:lnTo>
                <a:close/>
              </a:path>
            </a:pathLst>
          </a:custGeom>
          <a:blipFill>
            <a:blip r:embed="rId2">
              <a:extLst>
                <a:ext uri="{96DAC541-7B7A-43D3-8B79-37D633B846F1}">
                  <asvg:svgBlip xmlns:asvg="http://schemas.microsoft.com/office/drawing/2016/SVG/main" xmlns="" r:embed="rId3"/>
                </a:ext>
              </a:extLst>
            </a:blip>
            <a:stretch>
              <a:fillRect l="-520" t="-8837" b="-87709"/>
            </a:stretch>
          </a:blipFill>
        </p:spPr>
      </p:sp>
      <p:sp>
        <p:nvSpPr>
          <p:cNvPr id="3" name="Freeform 3"/>
          <p:cNvSpPr/>
          <p:nvPr/>
        </p:nvSpPr>
        <p:spPr>
          <a:xfrm>
            <a:off x="9605282" y="2116839"/>
            <a:ext cx="7654018" cy="6053323"/>
          </a:xfrm>
          <a:custGeom>
            <a:avLst/>
            <a:gdLst/>
            <a:ahLst/>
            <a:cxnLst/>
            <a:rect l="l" t="t" r="r" b="b"/>
            <a:pathLst>
              <a:path w="7654018" h="6053323">
                <a:moveTo>
                  <a:pt x="0" y="0"/>
                </a:moveTo>
                <a:lnTo>
                  <a:pt x="7654018" y="0"/>
                </a:lnTo>
                <a:lnTo>
                  <a:pt x="7654018" y="6053322"/>
                </a:lnTo>
                <a:lnTo>
                  <a:pt x="0" y="6053322"/>
                </a:lnTo>
                <a:lnTo>
                  <a:pt x="0" y="0"/>
                </a:lnTo>
                <a:close/>
              </a:path>
            </a:pathLst>
          </a:custGeom>
          <a:blipFill>
            <a:blip r:embed="rId2">
              <a:extLst>
                <a:ext uri="{96DAC541-7B7A-43D3-8B79-37D633B846F1}">
                  <asvg:svgBlip xmlns:asvg="http://schemas.microsoft.com/office/drawing/2016/SVG/main" xmlns="" r:embed="rId3"/>
                </a:ext>
              </a:extLst>
            </a:blip>
            <a:stretch>
              <a:fillRect l="-520" t="-8837" b="-87709"/>
            </a:stretch>
          </a:blipFill>
        </p:spPr>
      </p:sp>
      <p:sp>
        <p:nvSpPr>
          <p:cNvPr id="4" name="Freeform 4"/>
          <p:cNvSpPr/>
          <p:nvPr/>
        </p:nvSpPr>
        <p:spPr>
          <a:xfrm>
            <a:off x="6931030" y="7078193"/>
            <a:ext cx="4425940" cy="3208807"/>
          </a:xfrm>
          <a:custGeom>
            <a:avLst/>
            <a:gdLst/>
            <a:ahLst/>
            <a:cxnLst/>
            <a:rect l="l" t="t" r="r" b="b"/>
            <a:pathLst>
              <a:path w="4425940" h="3208807">
                <a:moveTo>
                  <a:pt x="0" y="0"/>
                </a:moveTo>
                <a:lnTo>
                  <a:pt x="4425940" y="0"/>
                </a:lnTo>
                <a:lnTo>
                  <a:pt x="4425940" y="3208807"/>
                </a:lnTo>
                <a:lnTo>
                  <a:pt x="0" y="3208807"/>
                </a:lnTo>
                <a:lnTo>
                  <a:pt x="0" y="0"/>
                </a:lnTo>
                <a:close/>
              </a:path>
            </a:pathLst>
          </a:custGeom>
          <a:blipFill>
            <a:blip r:embed="rId4">
              <a:biLevel thresh="75000"/>
            </a:blip>
            <a:stretch>
              <a:fillRect/>
            </a:stretch>
          </a:blipFill>
        </p:spPr>
      </p:sp>
      <p:sp>
        <p:nvSpPr>
          <p:cNvPr id="5" name="TextBox 5"/>
          <p:cNvSpPr txBox="1"/>
          <p:nvPr/>
        </p:nvSpPr>
        <p:spPr>
          <a:xfrm>
            <a:off x="2953505" y="2643609"/>
            <a:ext cx="4209295"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BAĞIMLILIK</a:t>
            </a:r>
          </a:p>
        </p:txBody>
      </p:sp>
      <p:sp>
        <p:nvSpPr>
          <p:cNvPr id="6" name="TextBox 6"/>
          <p:cNvSpPr txBox="1"/>
          <p:nvPr/>
        </p:nvSpPr>
        <p:spPr>
          <a:xfrm>
            <a:off x="1934595" y="4574858"/>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Uzun süreli oyun oynama, bağımlılığa yol açabilir ve bu da sosyal hayatı, okul veya iş performansını olumsuz etkileyebilir.</a:t>
            </a:r>
          </a:p>
        </p:txBody>
      </p:sp>
      <p:sp>
        <p:nvSpPr>
          <p:cNvPr id="7" name="TextBox 7"/>
          <p:cNvSpPr txBox="1"/>
          <p:nvPr/>
        </p:nvSpPr>
        <p:spPr>
          <a:xfrm>
            <a:off x="10657173" y="2481010"/>
            <a:ext cx="5550234" cy="1317625"/>
          </a:xfrm>
          <a:prstGeom prst="rect">
            <a:avLst/>
          </a:prstGeom>
        </p:spPr>
        <p:txBody>
          <a:bodyPr lIns="0" tIns="0" rIns="0" bIns="0" rtlCol="0" anchor="t">
            <a:spAutoFit/>
          </a:bodyPr>
          <a:lstStyle/>
          <a:p>
            <a:pPr algn="ctr">
              <a:lnSpc>
                <a:spcPts val="5000"/>
              </a:lnSpc>
            </a:pPr>
            <a:r>
              <a:rPr lang="en-US" sz="5000" b="1" dirty="0">
                <a:solidFill>
                  <a:srgbClr val="2E2E2E"/>
                </a:solidFill>
                <a:latin typeface="Gliker Semi-Bold"/>
                <a:ea typeface="Gliker Semi-Bold"/>
                <a:cs typeface="Gliker Semi-Bold"/>
                <a:sym typeface="Gliker Semi-Bold"/>
              </a:rPr>
              <a:t>FİZİKSEL SAĞLIK PROBLEMLERİ</a:t>
            </a:r>
          </a:p>
        </p:txBody>
      </p:sp>
      <p:sp>
        <p:nvSpPr>
          <p:cNvPr id="8" name="TextBox 8"/>
          <p:cNvSpPr txBox="1"/>
          <p:nvPr/>
        </p:nvSpPr>
        <p:spPr>
          <a:xfrm>
            <a:off x="10442043" y="3990975"/>
            <a:ext cx="5980495" cy="332803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Uzun süreli oturma, hareketsizlik, göz yorgunluğu ve baş ağrısı gibi fiziksel sorunlara neden olabilir. Ayrıca, obezite riskini artırabilir. Uzun süre oyun oynamaya bağlı olarak solunum ve dolaşım sistemiyle ilgili problemlere, obezite, ortopedik rahatsızlıklar, yeme bozuklukları, göz ve görme bozuklukları gibi sağlık sorunlarına neden olabilmektedir.</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28700" y="2247900"/>
            <a:ext cx="7654018" cy="4953000"/>
          </a:xfrm>
          <a:custGeom>
            <a:avLst/>
            <a:gdLst/>
            <a:ahLst/>
            <a:cxnLst/>
            <a:rect l="l" t="t" r="r" b="b"/>
            <a:pathLst>
              <a:path w="7654018" h="5681848">
                <a:moveTo>
                  <a:pt x="0" y="0"/>
                </a:moveTo>
                <a:lnTo>
                  <a:pt x="7654018" y="0"/>
                </a:lnTo>
                <a:lnTo>
                  <a:pt x="7654018" y="5681848"/>
                </a:lnTo>
                <a:lnTo>
                  <a:pt x="0" y="5681848"/>
                </a:lnTo>
                <a:lnTo>
                  <a:pt x="0" y="0"/>
                </a:lnTo>
                <a:close/>
              </a:path>
            </a:pathLst>
          </a:custGeom>
          <a:blipFill>
            <a:blip r:embed="rId2">
              <a:extLst>
                <a:ext uri="{96DAC541-7B7A-43D3-8B79-37D633B846F1}">
                  <asvg:svgBlip xmlns:asvg="http://schemas.microsoft.com/office/drawing/2016/SVG/main" xmlns="" r:embed="rId3"/>
                </a:ext>
              </a:extLst>
            </a:blip>
            <a:stretch>
              <a:fillRect l="-520" t="-12684" b="-96713"/>
            </a:stretch>
          </a:blipFill>
        </p:spPr>
      </p:sp>
      <p:sp>
        <p:nvSpPr>
          <p:cNvPr id="3" name="Freeform 3"/>
          <p:cNvSpPr/>
          <p:nvPr/>
        </p:nvSpPr>
        <p:spPr>
          <a:xfrm>
            <a:off x="9906217" y="2247900"/>
            <a:ext cx="7654018" cy="4953000"/>
          </a:xfrm>
          <a:custGeom>
            <a:avLst/>
            <a:gdLst/>
            <a:ahLst/>
            <a:cxnLst/>
            <a:rect l="l" t="t" r="r" b="b"/>
            <a:pathLst>
              <a:path w="7654018" h="5681848">
                <a:moveTo>
                  <a:pt x="0" y="0"/>
                </a:moveTo>
                <a:lnTo>
                  <a:pt x="7654018" y="0"/>
                </a:lnTo>
                <a:lnTo>
                  <a:pt x="7654018" y="5681848"/>
                </a:lnTo>
                <a:lnTo>
                  <a:pt x="0" y="5681848"/>
                </a:lnTo>
                <a:lnTo>
                  <a:pt x="0" y="0"/>
                </a:lnTo>
                <a:close/>
              </a:path>
            </a:pathLst>
          </a:custGeom>
          <a:blipFill>
            <a:blip r:embed="rId2">
              <a:extLst>
                <a:ext uri="{96DAC541-7B7A-43D3-8B79-37D633B846F1}">
                  <asvg:svgBlip xmlns:asvg="http://schemas.microsoft.com/office/drawing/2016/SVG/main" xmlns="" r:embed="rId3"/>
                </a:ext>
              </a:extLst>
            </a:blip>
            <a:stretch>
              <a:fillRect l="-520" t="-12684" b="-96713"/>
            </a:stretch>
          </a:blipFill>
        </p:spPr>
      </p:sp>
      <p:sp>
        <p:nvSpPr>
          <p:cNvPr id="4" name="Freeform 4"/>
          <p:cNvSpPr/>
          <p:nvPr/>
        </p:nvSpPr>
        <p:spPr>
          <a:xfrm>
            <a:off x="7684655" y="6283308"/>
            <a:ext cx="2769600" cy="2669128"/>
          </a:xfrm>
          <a:custGeom>
            <a:avLst/>
            <a:gdLst/>
            <a:ahLst/>
            <a:cxnLst/>
            <a:rect l="l" t="t" r="r" b="b"/>
            <a:pathLst>
              <a:path w="4320000" h="4114800">
                <a:moveTo>
                  <a:pt x="0" y="0"/>
                </a:moveTo>
                <a:lnTo>
                  <a:pt x="4320000" y="0"/>
                </a:lnTo>
                <a:lnTo>
                  <a:pt x="432000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1600200" y="2838219"/>
            <a:ext cx="6759816" cy="679450"/>
          </a:xfrm>
          <a:prstGeom prst="rect">
            <a:avLst/>
          </a:prstGeom>
        </p:spPr>
        <p:txBody>
          <a:bodyPr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SOSYAL İZOLASYON</a:t>
            </a:r>
          </a:p>
        </p:txBody>
      </p:sp>
      <p:sp>
        <p:nvSpPr>
          <p:cNvPr id="6" name="TextBox 6"/>
          <p:cNvSpPr txBox="1"/>
          <p:nvPr/>
        </p:nvSpPr>
        <p:spPr>
          <a:xfrm>
            <a:off x="1865461" y="3934641"/>
            <a:ext cx="5980495" cy="25850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Aşırı oyun oynamak, yüz yüze sosyal etkileşimleri azaltabilir ve yalnızlık hissini artırabilir. İletişim kurma ve sürdürme problemlerine, bunun sonucunda da sosyal ilişkilerde başarısızlığa yol açabilmektedir. Oyun oynamaya aşırı odaklanmak, aile içindeki ilişkileri olumsuz etkileyebilir</a:t>
            </a:r>
          </a:p>
        </p:txBody>
      </p:sp>
      <p:sp>
        <p:nvSpPr>
          <p:cNvPr id="7" name="TextBox 7"/>
          <p:cNvSpPr txBox="1"/>
          <p:nvPr/>
        </p:nvSpPr>
        <p:spPr>
          <a:xfrm>
            <a:off x="11860933" y="2829346"/>
            <a:ext cx="3988667"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AGRESYON</a:t>
            </a:r>
          </a:p>
        </p:txBody>
      </p:sp>
      <p:sp>
        <p:nvSpPr>
          <p:cNvPr id="8" name="TextBox 8"/>
          <p:cNvSpPr txBox="1"/>
          <p:nvPr/>
        </p:nvSpPr>
        <p:spPr>
          <a:xfrm>
            <a:off x="10742978" y="4158318"/>
            <a:ext cx="5980495" cy="1099185"/>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Bazı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araştırmalar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şiddet</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içeren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agresif</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davranışları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artırabileceğini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öne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sürmektedir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28700" y="1816348"/>
            <a:ext cx="7654018" cy="5689352"/>
          </a:xfrm>
          <a:custGeom>
            <a:avLst/>
            <a:gdLst/>
            <a:ahLst/>
            <a:cxnLst/>
            <a:rect l="l" t="t" r="r" b="b"/>
            <a:pathLst>
              <a:path w="7654018" h="6116822">
                <a:moveTo>
                  <a:pt x="0" y="0"/>
                </a:moveTo>
                <a:lnTo>
                  <a:pt x="7654018" y="0"/>
                </a:lnTo>
                <a:lnTo>
                  <a:pt x="7654018" y="6116822"/>
                </a:lnTo>
                <a:lnTo>
                  <a:pt x="0" y="6116822"/>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3" name="Freeform 3"/>
          <p:cNvSpPr/>
          <p:nvPr/>
        </p:nvSpPr>
        <p:spPr>
          <a:xfrm>
            <a:off x="9605282" y="1792709"/>
            <a:ext cx="7654018" cy="5712991"/>
          </a:xfrm>
          <a:custGeom>
            <a:avLst/>
            <a:gdLst/>
            <a:ahLst/>
            <a:cxnLst/>
            <a:rect l="l" t="t" r="r" b="b"/>
            <a:pathLst>
              <a:path w="7654018" h="6116822">
                <a:moveTo>
                  <a:pt x="0" y="0"/>
                </a:moveTo>
                <a:lnTo>
                  <a:pt x="7654018" y="0"/>
                </a:lnTo>
                <a:lnTo>
                  <a:pt x="7654018" y="6116822"/>
                </a:lnTo>
                <a:lnTo>
                  <a:pt x="0" y="6116822"/>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4" name="Freeform 4"/>
          <p:cNvSpPr/>
          <p:nvPr/>
        </p:nvSpPr>
        <p:spPr>
          <a:xfrm>
            <a:off x="6357718" y="6267788"/>
            <a:ext cx="5572565" cy="4019212"/>
          </a:xfrm>
          <a:custGeom>
            <a:avLst/>
            <a:gdLst/>
            <a:ahLst/>
            <a:cxnLst/>
            <a:rect l="l" t="t" r="r" b="b"/>
            <a:pathLst>
              <a:path w="5572565" h="4019212">
                <a:moveTo>
                  <a:pt x="0" y="0"/>
                </a:moveTo>
                <a:lnTo>
                  <a:pt x="5572564" y="0"/>
                </a:lnTo>
                <a:lnTo>
                  <a:pt x="5572564" y="4019212"/>
                </a:lnTo>
                <a:lnTo>
                  <a:pt x="0" y="4019212"/>
                </a:lnTo>
                <a:lnTo>
                  <a:pt x="0" y="0"/>
                </a:lnTo>
                <a:close/>
              </a:path>
            </a:pathLst>
          </a:custGeom>
          <a:blipFill>
            <a:blip r:embed="rId4">
              <a:biLevel thresh="75000"/>
            </a:blip>
            <a:stretch>
              <a:fillRect/>
            </a:stretch>
          </a:blipFill>
        </p:spPr>
      </p:sp>
      <p:sp>
        <p:nvSpPr>
          <p:cNvPr id="5" name="TextBox 5"/>
          <p:cNvSpPr txBox="1"/>
          <p:nvPr/>
        </p:nvSpPr>
        <p:spPr>
          <a:xfrm>
            <a:off x="1835912" y="2480096"/>
            <a:ext cx="6210449" cy="641201"/>
          </a:xfrm>
          <a:prstGeom prst="rect">
            <a:avLst/>
          </a:prstGeom>
        </p:spPr>
        <p:txBody>
          <a:bodyPr lIns="0" tIns="0" rIns="0" bIns="0" rtlCol="0" anchor="t">
            <a:spAutoFit/>
          </a:bodyPr>
          <a:lstStyle/>
          <a:p>
            <a:pPr algn="l">
              <a:lnSpc>
                <a:spcPts val="5000"/>
              </a:lnSpc>
            </a:pPr>
            <a:r>
              <a:rPr lang="en-US" sz="5000" b="1" dirty="0" smtClean="0">
                <a:solidFill>
                  <a:srgbClr val="2E2E2E"/>
                </a:solidFill>
                <a:latin typeface="Gliker Semi-Bold"/>
                <a:ea typeface="Gliker Semi-Bold"/>
                <a:cs typeface="Gliker Semi-Bold"/>
                <a:sym typeface="Gliker Semi-Bold"/>
              </a:rPr>
              <a:t>AKADEMİK </a:t>
            </a:r>
            <a:r>
              <a:rPr lang="en-US" sz="5000" b="1" dirty="0">
                <a:solidFill>
                  <a:srgbClr val="2E2E2E"/>
                </a:solidFill>
                <a:latin typeface="Gliker Semi-Bold"/>
                <a:ea typeface="Gliker Semi-Bold"/>
                <a:cs typeface="Gliker Semi-Bold"/>
                <a:sym typeface="Gliker Semi-Bold"/>
              </a:rPr>
              <a:t>BAŞARI</a:t>
            </a:r>
          </a:p>
        </p:txBody>
      </p:sp>
      <p:sp>
        <p:nvSpPr>
          <p:cNvPr id="6" name="TextBox 6"/>
          <p:cNvSpPr txBox="1"/>
          <p:nvPr/>
        </p:nvSpPr>
        <p:spPr>
          <a:xfrm>
            <a:off x="1865461" y="3646170"/>
            <a:ext cx="5980495" cy="295656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Aşırı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oynama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ders</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çalışma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diğer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akademik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sorumluluklara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zaman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ayırmayı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engelleyebilir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ayrılan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sürenin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artması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nedeniyle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okul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başarısının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düşmesine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çocuğun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doğal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gelişimini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destekleyecek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etkinlikleri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tercih</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etmemesine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başka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beceriler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geliştirmeye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zaman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ayıramamasına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neden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olabilmektedir</a:t>
            </a:r>
            <a:r>
              <a:rPr lang="en-US" sz="2100" dirty="0">
                <a:solidFill>
                  <a:srgbClr val="2E2E2E"/>
                </a:solidFill>
                <a:latin typeface="Montserrat"/>
                <a:ea typeface="Montserrat"/>
                <a:cs typeface="Montserrat"/>
                <a:sym typeface="Montserrat"/>
              </a:rPr>
              <a:t>.</a:t>
            </a:r>
          </a:p>
        </p:txBody>
      </p:sp>
      <p:sp>
        <p:nvSpPr>
          <p:cNvPr id="7" name="TextBox 7"/>
          <p:cNvSpPr txBox="1"/>
          <p:nvPr/>
        </p:nvSpPr>
        <p:spPr>
          <a:xfrm>
            <a:off x="10259223" y="2480096"/>
            <a:ext cx="6759816" cy="679450"/>
          </a:xfrm>
          <a:prstGeom prst="rect">
            <a:avLst/>
          </a:prstGeom>
        </p:spPr>
        <p:txBody>
          <a:bodyPr lIns="0" tIns="0" rIns="0" bIns="0" rtlCol="0" anchor="t">
            <a:spAutoFit/>
          </a:bodyPr>
          <a:lstStyle/>
          <a:p>
            <a:pPr algn="l">
              <a:lnSpc>
                <a:spcPts val="5000"/>
              </a:lnSpc>
            </a:pPr>
            <a:r>
              <a:rPr lang="en-US" sz="5000" b="1">
                <a:solidFill>
                  <a:srgbClr val="2E2E2E"/>
                </a:solidFill>
                <a:latin typeface="Gliker Semi-Bold"/>
                <a:ea typeface="Gliker Semi-Bold"/>
                <a:cs typeface="Gliker Semi-Bold"/>
                <a:sym typeface="Gliker Semi-Bold"/>
              </a:rPr>
              <a:t>UYKU PROBLEMLERİ</a:t>
            </a:r>
          </a:p>
        </p:txBody>
      </p:sp>
      <p:sp>
        <p:nvSpPr>
          <p:cNvPr id="8" name="TextBox 8"/>
          <p:cNvSpPr txBox="1"/>
          <p:nvPr/>
        </p:nvSpPr>
        <p:spPr>
          <a:xfrm>
            <a:off x="10546137" y="3978337"/>
            <a:ext cx="5980495" cy="147066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Gece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geç</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saatlerde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oynamak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uyku</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düzenini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bozabilir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yetersiz</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uykuya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yol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açabilir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Uyku</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bozukluklarına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düzensizliğine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neden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olabilmektedir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9754682" y="1970629"/>
            <a:ext cx="7654018" cy="6116822"/>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3" name="Freeform 3"/>
          <p:cNvSpPr/>
          <p:nvPr/>
        </p:nvSpPr>
        <p:spPr>
          <a:xfrm>
            <a:off x="1097834" y="1970629"/>
            <a:ext cx="7654018" cy="6116822"/>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4" name="Freeform 4"/>
          <p:cNvSpPr/>
          <p:nvPr/>
        </p:nvSpPr>
        <p:spPr>
          <a:xfrm>
            <a:off x="7485910" y="6933088"/>
            <a:ext cx="3316180" cy="3353912"/>
          </a:xfrm>
          <a:custGeom>
            <a:avLst/>
            <a:gdLst/>
            <a:ahLst/>
            <a:cxnLst/>
            <a:rect l="l" t="t" r="r" b="b"/>
            <a:pathLst>
              <a:path w="3316180" h="3353912">
                <a:moveTo>
                  <a:pt x="0" y="0"/>
                </a:moveTo>
                <a:lnTo>
                  <a:pt x="3316180" y="0"/>
                </a:lnTo>
                <a:lnTo>
                  <a:pt x="3316180" y="3353912"/>
                </a:lnTo>
                <a:lnTo>
                  <a:pt x="0" y="3353912"/>
                </a:lnTo>
                <a:lnTo>
                  <a:pt x="0" y="0"/>
                </a:lnTo>
                <a:close/>
              </a:path>
            </a:pathLst>
          </a:custGeom>
          <a:blipFill>
            <a:blip r:embed="rId4">
              <a:biLevel thresh="50000"/>
            </a:blip>
            <a:stretch>
              <a:fillRect/>
            </a:stretch>
          </a:blipFill>
        </p:spPr>
      </p:sp>
      <p:sp>
        <p:nvSpPr>
          <p:cNvPr id="5" name="TextBox 5"/>
          <p:cNvSpPr txBox="1"/>
          <p:nvPr/>
        </p:nvSpPr>
        <p:spPr>
          <a:xfrm>
            <a:off x="3418109" y="2831055"/>
            <a:ext cx="2911123" cy="1035050"/>
          </a:xfrm>
          <a:prstGeom prst="rect">
            <a:avLst/>
          </a:prstGeom>
        </p:spPr>
        <p:txBody>
          <a:bodyPr lIns="0" tIns="0" rIns="0" bIns="0" rtlCol="0" anchor="t">
            <a:spAutoFit/>
          </a:bodyPr>
          <a:lstStyle/>
          <a:p>
            <a:pPr algn="l">
              <a:lnSpc>
                <a:spcPts val="3999"/>
              </a:lnSpc>
            </a:pPr>
            <a:r>
              <a:rPr lang="en-US" sz="3999" b="1">
                <a:solidFill>
                  <a:srgbClr val="2E2E2E"/>
                </a:solidFill>
                <a:latin typeface="Gliker Semi-Bold"/>
                <a:ea typeface="Gliker Semi-Bold"/>
                <a:cs typeface="Gliker Semi-Bold"/>
                <a:sym typeface="Gliker Semi-Bold"/>
              </a:rPr>
              <a:t>DUYGUSAL SORUNLAR</a:t>
            </a:r>
          </a:p>
        </p:txBody>
      </p:sp>
      <p:sp>
        <p:nvSpPr>
          <p:cNvPr id="6" name="TextBox 6"/>
          <p:cNvSpPr txBox="1"/>
          <p:nvPr/>
        </p:nvSpPr>
        <p:spPr>
          <a:xfrm>
            <a:off x="1883423" y="4990941"/>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Oyun bağımlılığı, anksiyete, depresyon ve düşük özsaygı gibi duygusal sorunlara neden olabilir.</a:t>
            </a:r>
          </a:p>
        </p:txBody>
      </p:sp>
      <p:sp>
        <p:nvSpPr>
          <p:cNvPr id="7" name="TextBox 7"/>
          <p:cNvSpPr txBox="1"/>
          <p:nvPr/>
        </p:nvSpPr>
        <p:spPr>
          <a:xfrm>
            <a:off x="10201783" y="2578642"/>
            <a:ext cx="6759816" cy="1539875"/>
          </a:xfrm>
          <a:prstGeom prst="rect">
            <a:avLst/>
          </a:prstGeom>
        </p:spPr>
        <p:txBody>
          <a:bodyPr lIns="0" tIns="0" rIns="0" bIns="0" rtlCol="0" anchor="t">
            <a:spAutoFit/>
          </a:bodyPr>
          <a:lstStyle/>
          <a:p>
            <a:pPr algn="ctr">
              <a:lnSpc>
                <a:spcPts val="3999"/>
              </a:lnSpc>
            </a:pPr>
            <a:r>
              <a:rPr lang="en-US" sz="3999" b="1">
                <a:solidFill>
                  <a:srgbClr val="2E2E2E"/>
                </a:solidFill>
                <a:latin typeface="Gliker Semi-Bold"/>
                <a:ea typeface="Gliker Semi-Bold"/>
                <a:cs typeface="Gliker Semi-Bold"/>
                <a:sym typeface="Gliker Semi-Bold"/>
              </a:rPr>
              <a:t>SOSYAL MEDYA </a:t>
            </a:r>
          </a:p>
          <a:p>
            <a:pPr algn="ctr">
              <a:lnSpc>
                <a:spcPts val="3999"/>
              </a:lnSpc>
            </a:pPr>
            <a:r>
              <a:rPr lang="en-US" sz="3999" b="1">
                <a:solidFill>
                  <a:srgbClr val="2E2E2E"/>
                </a:solidFill>
                <a:latin typeface="Gliker Semi-Bold"/>
                <a:ea typeface="Gliker Semi-Bold"/>
                <a:cs typeface="Gliker Semi-Bold"/>
                <a:sym typeface="Gliker Semi-Bold"/>
              </a:rPr>
              <a:t>VE </a:t>
            </a:r>
          </a:p>
          <a:p>
            <a:pPr algn="ctr">
              <a:lnSpc>
                <a:spcPts val="3999"/>
              </a:lnSpc>
            </a:pPr>
            <a:r>
              <a:rPr lang="en-US" sz="3999" b="1">
                <a:solidFill>
                  <a:srgbClr val="2E2E2E"/>
                </a:solidFill>
                <a:latin typeface="Gliker Semi-Bold"/>
                <a:ea typeface="Gliker Semi-Bold"/>
                <a:cs typeface="Gliker Semi-Bold"/>
                <a:sym typeface="Gliker Semi-Bold"/>
              </a:rPr>
              <a:t>İNTERNET GÜVENLİĞİ</a:t>
            </a:r>
          </a:p>
        </p:txBody>
      </p:sp>
      <p:sp>
        <p:nvSpPr>
          <p:cNvPr id="8" name="TextBox 8"/>
          <p:cNvSpPr txBox="1"/>
          <p:nvPr/>
        </p:nvSpPr>
        <p:spPr>
          <a:xfrm>
            <a:off x="10720421" y="5176678"/>
            <a:ext cx="5980495" cy="72771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Çevrimiçi oyunlar, siber zorbalık ve kötü niyetli kişilerle karşılaşma riskini artırabilir.</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736374" y="1912402"/>
            <a:ext cx="3051191" cy="6462197"/>
            <a:chOff x="0" y="0"/>
            <a:chExt cx="878912" cy="1861471"/>
          </a:xfrm>
        </p:grpSpPr>
        <p:sp>
          <p:nvSpPr>
            <p:cNvPr id="3" name="Freeform 3"/>
            <p:cNvSpPr/>
            <p:nvPr/>
          </p:nvSpPr>
          <p:spPr>
            <a:xfrm>
              <a:off x="0" y="0"/>
              <a:ext cx="878912" cy="1861471"/>
            </a:xfrm>
            <a:custGeom>
              <a:avLst/>
              <a:gdLst/>
              <a:ahLst/>
              <a:cxnLst/>
              <a:rect l="l" t="t" r="r" b="b"/>
              <a:pathLst>
                <a:path w="878912" h="1861471">
                  <a:moveTo>
                    <a:pt x="0" y="0"/>
                  </a:moveTo>
                  <a:lnTo>
                    <a:pt x="878912" y="0"/>
                  </a:lnTo>
                  <a:lnTo>
                    <a:pt x="878912" y="1861471"/>
                  </a:lnTo>
                  <a:lnTo>
                    <a:pt x="0" y="1861471"/>
                  </a:lnTo>
                  <a:close/>
                </a:path>
              </a:pathLst>
            </a:custGeom>
            <a:solidFill>
              <a:srgbClr val="FFFFFF"/>
            </a:solidFill>
          </p:spPr>
        </p:sp>
      </p:grpSp>
      <p:sp>
        <p:nvSpPr>
          <p:cNvPr id="4" name="Freeform 4"/>
          <p:cNvSpPr/>
          <p:nvPr/>
        </p:nvSpPr>
        <p:spPr>
          <a:xfrm rot="-5400000">
            <a:off x="4687932" y="724904"/>
            <a:ext cx="6462197" cy="8837192"/>
          </a:xfrm>
          <a:custGeom>
            <a:avLst/>
            <a:gdLst/>
            <a:ahLst/>
            <a:cxnLst/>
            <a:rect l="l" t="t" r="r" b="b"/>
            <a:pathLst>
              <a:path w="6462197" h="8837192">
                <a:moveTo>
                  <a:pt x="0" y="0"/>
                </a:moveTo>
                <a:lnTo>
                  <a:pt x="6462197" y="0"/>
                </a:lnTo>
                <a:lnTo>
                  <a:pt x="6462197" y="8837192"/>
                </a:lnTo>
                <a:lnTo>
                  <a:pt x="0" y="88371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7913025" y="1511775"/>
            <a:ext cx="2461951" cy="801253"/>
          </a:xfrm>
          <a:custGeom>
            <a:avLst/>
            <a:gdLst/>
            <a:ahLst/>
            <a:cxnLst/>
            <a:rect l="l" t="t" r="r" b="b"/>
            <a:pathLst>
              <a:path w="2461951" h="801253">
                <a:moveTo>
                  <a:pt x="0" y="0"/>
                </a:moveTo>
                <a:lnTo>
                  <a:pt x="2461950" y="0"/>
                </a:lnTo>
                <a:lnTo>
                  <a:pt x="2461950" y="801253"/>
                </a:lnTo>
                <a:lnTo>
                  <a:pt x="0" y="8012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5197368" y="3009900"/>
            <a:ext cx="8485558" cy="3847207"/>
          </a:xfrm>
          <a:prstGeom prst="rect">
            <a:avLst/>
          </a:prstGeom>
        </p:spPr>
        <p:txBody>
          <a:bodyPr wrap="square" lIns="0" tIns="0" rIns="0" bIns="0" rtlCol="0" anchor="t">
            <a:spAutoFit/>
          </a:bodyPr>
          <a:lstStyle/>
          <a:p>
            <a:pPr algn="ctr">
              <a:lnSpc>
                <a:spcPts val="5999"/>
              </a:lnSpc>
            </a:pPr>
            <a:r>
              <a:rPr lang="en-US" sz="5999" b="1" spc="300" dirty="0">
                <a:solidFill>
                  <a:srgbClr val="2E2E2E"/>
                </a:solidFill>
                <a:latin typeface="Gliker Semi-Bold"/>
                <a:ea typeface="Gliker Semi-Bold"/>
                <a:cs typeface="Gliker Semi-Bold"/>
                <a:sym typeface="Gliker Semi-Bold"/>
              </a:rPr>
              <a:t>DİJİTAL OYUNLARIN ZARARLARINDAN KORUNMAK İÇİN HANGİ ÖNLEMLER ALINABİLİR?</a:t>
            </a:r>
          </a:p>
        </p:txBody>
      </p:sp>
      <p:sp>
        <p:nvSpPr>
          <p:cNvPr id="7" name="Freeform 7"/>
          <p:cNvSpPr/>
          <p:nvPr/>
        </p:nvSpPr>
        <p:spPr>
          <a:xfrm>
            <a:off x="7556898" y="7124699"/>
            <a:ext cx="3174204" cy="3162301"/>
          </a:xfrm>
          <a:custGeom>
            <a:avLst/>
            <a:gdLst/>
            <a:ahLst/>
            <a:cxnLst/>
            <a:rect l="l" t="t" r="r" b="b"/>
            <a:pathLst>
              <a:path w="3174204" h="3162301">
                <a:moveTo>
                  <a:pt x="0" y="0"/>
                </a:moveTo>
                <a:lnTo>
                  <a:pt x="3174204" y="0"/>
                </a:lnTo>
                <a:lnTo>
                  <a:pt x="3174204" y="3162301"/>
                </a:lnTo>
                <a:lnTo>
                  <a:pt x="0" y="31623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8"/>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140756" y="1951739"/>
            <a:ext cx="7654018" cy="5401561"/>
          </a:xfrm>
          <a:custGeom>
            <a:avLst/>
            <a:gdLst/>
            <a:ahLst/>
            <a:cxnLst/>
            <a:rect l="l" t="t" r="r" b="b"/>
            <a:pathLst>
              <a:path w="7654018" h="6383522">
                <a:moveTo>
                  <a:pt x="0" y="0"/>
                </a:moveTo>
                <a:lnTo>
                  <a:pt x="7654018" y="0"/>
                </a:lnTo>
                <a:lnTo>
                  <a:pt x="7654018" y="6383522"/>
                </a:lnTo>
                <a:lnTo>
                  <a:pt x="0" y="6383522"/>
                </a:lnTo>
                <a:lnTo>
                  <a:pt x="0" y="0"/>
                </a:lnTo>
                <a:close/>
              </a:path>
            </a:pathLst>
          </a:custGeom>
          <a:blipFill>
            <a:blip r:embed="rId2">
              <a:extLst>
                <a:ext uri="{96DAC541-7B7A-43D3-8B79-37D633B846F1}">
                  <asvg:svgBlip xmlns:asvg="http://schemas.microsoft.com/office/drawing/2016/SVG/main" xmlns="" r:embed="rId3"/>
                </a:ext>
              </a:extLst>
            </a:blip>
            <a:stretch>
              <a:fillRect l="-520" t="-5794" b="-80586"/>
            </a:stretch>
          </a:blipFill>
        </p:spPr>
      </p:sp>
      <p:sp>
        <p:nvSpPr>
          <p:cNvPr id="3" name="Freeform 3"/>
          <p:cNvSpPr/>
          <p:nvPr/>
        </p:nvSpPr>
        <p:spPr>
          <a:xfrm>
            <a:off x="9605282" y="1951739"/>
            <a:ext cx="7654018" cy="5401561"/>
          </a:xfrm>
          <a:custGeom>
            <a:avLst/>
            <a:gdLst/>
            <a:ahLst/>
            <a:cxnLst/>
            <a:rect l="l" t="t" r="r" b="b"/>
            <a:pathLst>
              <a:path w="7654018" h="6383522">
                <a:moveTo>
                  <a:pt x="0" y="0"/>
                </a:moveTo>
                <a:lnTo>
                  <a:pt x="7654018" y="0"/>
                </a:lnTo>
                <a:lnTo>
                  <a:pt x="7654018" y="6383522"/>
                </a:lnTo>
                <a:lnTo>
                  <a:pt x="0" y="6383522"/>
                </a:lnTo>
                <a:lnTo>
                  <a:pt x="0" y="0"/>
                </a:lnTo>
                <a:close/>
              </a:path>
            </a:pathLst>
          </a:custGeom>
          <a:blipFill>
            <a:blip r:embed="rId2">
              <a:extLst>
                <a:ext uri="{96DAC541-7B7A-43D3-8B79-37D633B846F1}">
                  <asvg:svgBlip xmlns:asvg="http://schemas.microsoft.com/office/drawing/2016/SVG/main" xmlns="" r:embed="rId3"/>
                </a:ext>
              </a:extLst>
            </a:blip>
            <a:stretch>
              <a:fillRect l="-520" t="-5794" b="-80586"/>
            </a:stretch>
          </a:blipFill>
        </p:spPr>
      </p:sp>
      <p:sp>
        <p:nvSpPr>
          <p:cNvPr id="4" name="Freeform 4"/>
          <p:cNvSpPr/>
          <p:nvPr/>
        </p:nvSpPr>
        <p:spPr>
          <a:xfrm>
            <a:off x="6542093" y="8302099"/>
            <a:ext cx="5203814" cy="1912402"/>
          </a:xfrm>
          <a:custGeom>
            <a:avLst/>
            <a:gdLst/>
            <a:ahLst/>
            <a:cxnLst/>
            <a:rect l="l" t="t" r="r" b="b"/>
            <a:pathLst>
              <a:path w="5203814" h="1912402">
                <a:moveTo>
                  <a:pt x="0" y="0"/>
                </a:moveTo>
                <a:lnTo>
                  <a:pt x="5203814" y="0"/>
                </a:lnTo>
                <a:lnTo>
                  <a:pt x="5203814" y="1912402"/>
                </a:lnTo>
                <a:lnTo>
                  <a:pt x="0" y="1912402"/>
                </a:lnTo>
                <a:lnTo>
                  <a:pt x="0" y="0"/>
                </a:lnTo>
                <a:close/>
              </a:path>
            </a:pathLst>
          </a:custGeom>
          <a:blipFill>
            <a:blip r:embed="rId4">
              <a:biLevel thresh="75000"/>
              <a:extLst>
                <a:ext uri="{BEBA8EAE-BF5A-486C-A8C5-ECC9F3942E4B}">
                  <a14:imgProps xmlns:a14="http://schemas.microsoft.com/office/drawing/2010/main">
                    <a14:imgLayer r:embed="rId5">
                      <a14:imgEffect>
                        <a14:saturation sat="33000"/>
                      </a14:imgEffect>
                    </a14:imgLayer>
                  </a14:imgProps>
                </a:ex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2474916" y="2573759"/>
            <a:ext cx="4985697" cy="1317625"/>
          </a:xfrm>
          <a:prstGeom prst="rect">
            <a:avLst/>
          </a:prstGeom>
        </p:spPr>
        <p:txBody>
          <a:bodyPr lIns="0" tIns="0" rIns="0" bIns="0" rtlCol="0" anchor="t">
            <a:spAutoFit/>
          </a:bodyPr>
          <a:lstStyle/>
          <a:p>
            <a:pPr algn="ctr">
              <a:lnSpc>
                <a:spcPts val="5000"/>
              </a:lnSpc>
            </a:pPr>
            <a:r>
              <a:rPr lang="en-US" sz="5000" b="1">
                <a:solidFill>
                  <a:srgbClr val="2E2E2E"/>
                </a:solidFill>
                <a:latin typeface="Gliker Semi-Bold"/>
                <a:ea typeface="Gliker Semi-Bold"/>
                <a:cs typeface="Gliker Semi-Bold"/>
                <a:sym typeface="Gliker Semi-Bold"/>
              </a:rPr>
              <a:t>OYUN SÜRESİNİ SINIRLAMA</a:t>
            </a:r>
          </a:p>
        </p:txBody>
      </p:sp>
      <p:sp>
        <p:nvSpPr>
          <p:cNvPr id="6" name="TextBox 6"/>
          <p:cNvSpPr txBox="1"/>
          <p:nvPr/>
        </p:nvSpPr>
        <p:spPr>
          <a:xfrm>
            <a:off x="1977517" y="4389120"/>
            <a:ext cx="5980495" cy="147066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Günlük oyun süresini belirleyerek aşırı oynamanın önüne geçilebilir. Belirli zaman dilimlerinde oyun oynamak, diğer aktiviteler için zaman ayırmaya yardımcı olur.</a:t>
            </a:r>
          </a:p>
        </p:txBody>
      </p:sp>
      <p:sp>
        <p:nvSpPr>
          <p:cNvPr id="7" name="TextBox 7"/>
          <p:cNvSpPr txBox="1"/>
          <p:nvPr/>
        </p:nvSpPr>
        <p:spPr>
          <a:xfrm>
            <a:off x="10629936" y="2892846"/>
            <a:ext cx="6972264"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DÜZENLİ MOLALAR</a:t>
            </a:r>
          </a:p>
        </p:txBody>
      </p:sp>
      <p:sp>
        <p:nvSpPr>
          <p:cNvPr id="8" name="TextBox 8"/>
          <p:cNvSpPr txBox="1"/>
          <p:nvPr/>
        </p:nvSpPr>
        <p:spPr>
          <a:xfrm>
            <a:off x="10657840" y="4482846"/>
            <a:ext cx="5980495" cy="72771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Düzenli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aralıklarla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mola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vermek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fiziksel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zihinsel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yorgunluğu</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azaltır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7"/>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97834" y="1870478"/>
            <a:ext cx="7654018" cy="5406622"/>
          </a:xfrm>
          <a:custGeom>
            <a:avLst/>
            <a:gdLst/>
            <a:ahLst/>
            <a:cxnLst/>
            <a:rect l="l" t="t" r="r" b="b"/>
            <a:pathLst>
              <a:path w="7654018" h="6116822">
                <a:moveTo>
                  <a:pt x="0" y="0"/>
                </a:moveTo>
                <a:lnTo>
                  <a:pt x="7654018" y="0"/>
                </a:lnTo>
                <a:lnTo>
                  <a:pt x="7654018" y="6116822"/>
                </a:lnTo>
                <a:lnTo>
                  <a:pt x="0" y="6116822"/>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3" name="Freeform 3"/>
          <p:cNvSpPr/>
          <p:nvPr/>
        </p:nvSpPr>
        <p:spPr>
          <a:xfrm>
            <a:off x="9605282" y="1970629"/>
            <a:ext cx="7654018" cy="53064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4" name="Freeform 4"/>
          <p:cNvSpPr/>
          <p:nvPr/>
        </p:nvSpPr>
        <p:spPr>
          <a:xfrm>
            <a:off x="7634383" y="6172200"/>
            <a:ext cx="3019234" cy="4114800"/>
          </a:xfrm>
          <a:custGeom>
            <a:avLst/>
            <a:gdLst/>
            <a:ahLst/>
            <a:cxnLst/>
            <a:rect l="l" t="t" r="r" b="b"/>
            <a:pathLst>
              <a:path w="3019234" h="4114800">
                <a:moveTo>
                  <a:pt x="0" y="0"/>
                </a:moveTo>
                <a:lnTo>
                  <a:pt x="3019234" y="0"/>
                </a:lnTo>
                <a:lnTo>
                  <a:pt x="301923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1913950" y="2844838"/>
            <a:ext cx="6409014"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FİZİKSEL AKTİVİTE</a:t>
            </a:r>
          </a:p>
        </p:txBody>
      </p:sp>
      <p:sp>
        <p:nvSpPr>
          <p:cNvPr id="6" name="TextBox 6"/>
          <p:cNvSpPr txBox="1"/>
          <p:nvPr/>
        </p:nvSpPr>
        <p:spPr>
          <a:xfrm>
            <a:off x="1934595" y="4460398"/>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Kontrollü oyun oynama sürelerinin yanında düzenli fiziksel aktivite yapmak, sağlığı korur ve hareketsiz kalmayı engeller.</a:t>
            </a:r>
          </a:p>
        </p:txBody>
      </p:sp>
      <p:sp>
        <p:nvSpPr>
          <p:cNvPr id="7" name="TextBox 7"/>
          <p:cNvSpPr txBox="1"/>
          <p:nvPr/>
        </p:nvSpPr>
        <p:spPr>
          <a:xfrm>
            <a:off x="11060438" y="2707109"/>
            <a:ext cx="5157386" cy="1317625"/>
          </a:xfrm>
          <a:prstGeom prst="rect">
            <a:avLst/>
          </a:prstGeom>
        </p:spPr>
        <p:txBody>
          <a:bodyPr lIns="0" tIns="0" rIns="0" bIns="0" rtlCol="0" anchor="t">
            <a:spAutoFit/>
          </a:bodyPr>
          <a:lstStyle/>
          <a:p>
            <a:pPr algn="ctr">
              <a:lnSpc>
                <a:spcPts val="5000"/>
              </a:lnSpc>
            </a:pPr>
            <a:r>
              <a:rPr lang="en-US" sz="5000" b="1" dirty="0">
                <a:solidFill>
                  <a:srgbClr val="2E2E2E"/>
                </a:solidFill>
                <a:latin typeface="Gliker Semi-Bold"/>
                <a:ea typeface="Gliker Semi-Bold"/>
                <a:cs typeface="Gliker Semi-Bold"/>
                <a:sym typeface="Gliker Semi-Bold"/>
              </a:rPr>
              <a:t>DENGELİ İÇERİK SEÇİMİ</a:t>
            </a:r>
          </a:p>
        </p:txBody>
      </p:sp>
      <p:sp>
        <p:nvSpPr>
          <p:cNvPr id="8" name="TextBox 8"/>
          <p:cNvSpPr txBox="1"/>
          <p:nvPr/>
        </p:nvSpPr>
        <p:spPr>
          <a:xfrm>
            <a:off x="10631079" y="4460397"/>
            <a:ext cx="5980495" cy="1099185"/>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Eğitimsel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olumlu</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içerikli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oyunlara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yönelmek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gelişimi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desteklerken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olumsuz</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etkilerden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kaçınmaya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yardımcı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olabilir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46662" y="1951739"/>
            <a:ext cx="7654018" cy="5706361"/>
          </a:xfrm>
          <a:custGeom>
            <a:avLst/>
            <a:gdLst/>
            <a:ahLst/>
            <a:cxnLst/>
            <a:rect l="l" t="t" r="r" b="b"/>
            <a:pathLst>
              <a:path w="7654018" h="6383522">
                <a:moveTo>
                  <a:pt x="0" y="0"/>
                </a:moveTo>
                <a:lnTo>
                  <a:pt x="7654017" y="0"/>
                </a:lnTo>
                <a:lnTo>
                  <a:pt x="7654017" y="6383522"/>
                </a:lnTo>
                <a:lnTo>
                  <a:pt x="0" y="6383522"/>
                </a:lnTo>
                <a:lnTo>
                  <a:pt x="0" y="0"/>
                </a:lnTo>
                <a:close/>
              </a:path>
            </a:pathLst>
          </a:custGeom>
          <a:blipFill>
            <a:blip r:embed="rId2">
              <a:extLst>
                <a:ext uri="{96DAC541-7B7A-43D3-8B79-37D633B846F1}">
                  <asvg:svgBlip xmlns:asvg="http://schemas.microsoft.com/office/drawing/2016/SVG/main" xmlns="" r:embed="rId3"/>
                </a:ext>
              </a:extLst>
            </a:blip>
            <a:stretch>
              <a:fillRect l="-520" t="-5794" b="-80586"/>
            </a:stretch>
          </a:blipFill>
        </p:spPr>
      </p:sp>
      <p:sp>
        <p:nvSpPr>
          <p:cNvPr id="3" name="Freeform 3"/>
          <p:cNvSpPr/>
          <p:nvPr/>
        </p:nvSpPr>
        <p:spPr>
          <a:xfrm>
            <a:off x="9605282" y="1951739"/>
            <a:ext cx="7654018" cy="5706361"/>
          </a:xfrm>
          <a:custGeom>
            <a:avLst/>
            <a:gdLst/>
            <a:ahLst/>
            <a:cxnLst/>
            <a:rect l="l" t="t" r="r" b="b"/>
            <a:pathLst>
              <a:path w="7654018" h="6383522">
                <a:moveTo>
                  <a:pt x="0" y="0"/>
                </a:moveTo>
                <a:lnTo>
                  <a:pt x="7654018" y="0"/>
                </a:lnTo>
                <a:lnTo>
                  <a:pt x="7654018" y="6383522"/>
                </a:lnTo>
                <a:lnTo>
                  <a:pt x="0" y="6383522"/>
                </a:lnTo>
                <a:lnTo>
                  <a:pt x="0" y="0"/>
                </a:lnTo>
                <a:close/>
              </a:path>
            </a:pathLst>
          </a:custGeom>
          <a:blipFill>
            <a:blip r:embed="rId2">
              <a:extLst>
                <a:ext uri="{96DAC541-7B7A-43D3-8B79-37D633B846F1}">
                  <asvg:svgBlip xmlns:asvg="http://schemas.microsoft.com/office/drawing/2016/SVG/main" xmlns="" r:embed="rId3"/>
                </a:ext>
              </a:extLst>
            </a:blip>
            <a:stretch>
              <a:fillRect l="-520" t="-5794" b="-80586"/>
            </a:stretch>
          </a:blipFill>
        </p:spPr>
      </p:sp>
      <p:sp>
        <p:nvSpPr>
          <p:cNvPr id="4" name="Freeform 4"/>
          <p:cNvSpPr/>
          <p:nvPr/>
        </p:nvSpPr>
        <p:spPr>
          <a:xfrm>
            <a:off x="7313920" y="7581900"/>
            <a:ext cx="3003131" cy="2705100"/>
          </a:xfrm>
          <a:custGeom>
            <a:avLst/>
            <a:gdLst/>
            <a:ahLst/>
            <a:cxnLst/>
            <a:rect l="l" t="t" r="r" b="b"/>
            <a:pathLst>
              <a:path w="4177462" h="4114800">
                <a:moveTo>
                  <a:pt x="0" y="0"/>
                </a:moveTo>
                <a:lnTo>
                  <a:pt x="4177462" y="0"/>
                </a:lnTo>
                <a:lnTo>
                  <a:pt x="417746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2459512" y="2759074"/>
            <a:ext cx="4828316" cy="1317625"/>
          </a:xfrm>
          <a:prstGeom prst="rect">
            <a:avLst/>
          </a:prstGeom>
        </p:spPr>
        <p:txBody>
          <a:bodyPr lIns="0" tIns="0" rIns="0" bIns="0" rtlCol="0" anchor="t">
            <a:spAutoFit/>
          </a:bodyPr>
          <a:lstStyle/>
          <a:p>
            <a:pPr algn="ctr">
              <a:lnSpc>
                <a:spcPts val="5000"/>
              </a:lnSpc>
            </a:pPr>
            <a:r>
              <a:rPr lang="en-US" sz="5000" b="1" dirty="0">
                <a:solidFill>
                  <a:srgbClr val="2E2E2E"/>
                </a:solidFill>
                <a:latin typeface="Gliker Semi-Bold"/>
                <a:ea typeface="Gliker Semi-Bold"/>
                <a:cs typeface="Gliker Semi-Bold"/>
                <a:sym typeface="Gliker Semi-Bold"/>
              </a:rPr>
              <a:t>EKRAN SÜRESİ TAKİBİ</a:t>
            </a:r>
          </a:p>
        </p:txBody>
      </p:sp>
      <p:sp>
        <p:nvSpPr>
          <p:cNvPr id="6" name="TextBox 6"/>
          <p:cNvSpPr txBox="1"/>
          <p:nvPr/>
        </p:nvSpPr>
        <p:spPr>
          <a:xfrm>
            <a:off x="1883423" y="4574857"/>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Ekran başında geçirilen süreyi izlemek için uygulamalar kullanarak oyun süreleri kontrol altında tutabilir.</a:t>
            </a:r>
          </a:p>
        </p:txBody>
      </p:sp>
      <p:sp>
        <p:nvSpPr>
          <p:cNvPr id="7" name="TextBox 7"/>
          <p:cNvSpPr txBox="1"/>
          <p:nvPr/>
        </p:nvSpPr>
        <p:spPr>
          <a:xfrm>
            <a:off x="10287000" y="2879901"/>
            <a:ext cx="6478828"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SOSYAL ETKİLEŞİM</a:t>
            </a:r>
          </a:p>
        </p:txBody>
      </p:sp>
      <p:sp>
        <p:nvSpPr>
          <p:cNvPr id="8" name="TextBox 8"/>
          <p:cNvSpPr txBox="1"/>
          <p:nvPr/>
        </p:nvSpPr>
        <p:spPr>
          <a:xfrm>
            <a:off x="10442043" y="4574857"/>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Yüz yüze sosyal aktiviteleri teşvik etmek, yalnızlık hissini azaltır ve sosyal becerileri geliştirir.</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347107" y="1465363"/>
            <a:ext cx="7858125" cy="7515351"/>
          </a:xfrm>
          <a:custGeom>
            <a:avLst/>
            <a:gdLst/>
            <a:ahLst/>
            <a:cxnLst/>
            <a:rect l="l" t="t" r="r" b="b"/>
            <a:pathLst>
              <a:path w="7858125" h="7515351">
                <a:moveTo>
                  <a:pt x="0" y="0"/>
                </a:moveTo>
                <a:lnTo>
                  <a:pt x="7858125" y="0"/>
                </a:lnTo>
                <a:lnTo>
                  <a:pt x="7858125" y="7515351"/>
                </a:lnTo>
                <a:lnTo>
                  <a:pt x="0" y="7515351"/>
                </a:lnTo>
                <a:lnTo>
                  <a:pt x="0" y="0"/>
                </a:lnTo>
                <a:close/>
              </a:path>
            </a:pathLst>
          </a:custGeom>
          <a:blipFill>
            <a:blip r:embed="rId2">
              <a:extLst>
                <a:ext uri="{96DAC541-7B7A-43D3-8B79-37D633B846F1}">
                  <asvg:svgBlip xmlns:asvg="http://schemas.microsoft.com/office/drawing/2016/SVG/main" xmlns="" r:embed="rId3"/>
                </a:ext>
              </a:extLst>
            </a:blip>
            <a:stretch>
              <a:fillRect l="-1916" r="-1381" b="-67024"/>
            </a:stretch>
          </a:blipFill>
        </p:spPr>
      </p:sp>
      <p:sp>
        <p:nvSpPr>
          <p:cNvPr id="3" name="Freeform 3"/>
          <p:cNvSpPr/>
          <p:nvPr/>
        </p:nvSpPr>
        <p:spPr>
          <a:xfrm rot="-818689" flipH="1">
            <a:off x="8999677" y="6858865"/>
            <a:ext cx="2209144" cy="1112856"/>
          </a:xfrm>
          <a:custGeom>
            <a:avLst/>
            <a:gdLst/>
            <a:ahLst/>
            <a:cxnLst/>
            <a:rect l="l" t="t" r="r" b="b"/>
            <a:pathLst>
              <a:path w="2209144" h="1112856">
                <a:moveTo>
                  <a:pt x="2209144" y="0"/>
                </a:moveTo>
                <a:lnTo>
                  <a:pt x="0" y="0"/>
                </a:lnTo>
                <a:lnTo>
                  <a:pt x="0" y="1112857"/>
                </a:lnTo>
                <a:lnTo>
                  <a:pt x="2209144" y="1112857"/>
                </a:lnTo>
                <a:lnTo>
                  <a:pt x="220914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729076" y="1281722"/>
            <a:ext cx="433500" cy="1279706"/>
          </a:xfrm>
          <a:custGeom>
            <a:avLst/>
            <a:gdLst/>
            <a:ahLst/>
            <a:cxnLst/>
            <a:rect l="l" t="t" r="r" b="b"/>
            <a:pathLst>
              <a:path w="433500" h="1279706">
                <a:moveTo>
                  <a:pt x="0" y="0"/>
                </a:moveTo>
                <a:lnTo>
                  <a:pt x="433500" y="0"/>
                </a:lnTo>
                <a:lnTo>
                  <a:pt x="433500" y="1279706"/>
                </a:lnTo>
                <a:lnTo>
                  <a:pt x="0" y="1279706"/>
                </a:lnTo>
                <a:lnTo>
                  <a:pt x="0" y="0"/>
                </a:lnTo>
                <a:close/>
              </a:path>
            </a:pathLst>
          </a:custGeom>
          <a:blipFill>
            <a:blip r:embed="rId6"/>
            <a:stretch>
              <a:fillRect/>
            </a:stretch>
          </a:blipFill>
        </p:spPr>
      </p:sp>
      <p:sp>
        <p:nvSpPr>
          <p:cNvPr id="5" name="Freeform 5"/>
          <p:cNvSpPr/>
          <p:nvPr/>
        </p:nvSpPr>
        <p:spPr>
          <a:xfrm rot="-1023070">
            <a:off x="9906295" y="2348979"/>
            <a:ext cx="4675909" cy="4114800"/>
          </a:xfrm>
          <a:custGeom>
            <a:avLst/>
            <a:gdLst/>
            <a:ahLst/>
            <a:cxnLst/>
            <a:rect l="l" t="t" r="r" b="b"/>
            <a:pathLst>
              <a:path w="4675909" h="4114800">
                <a:moveTo>
                  <a:pt x="0" y="0"/>
                </a:moveTo>
                <a:lnTo>
                  <a:pt x="4675909" y="0"/>
                </a:lnTo>
                <a:lnTo>
                  <a:pt x="4675909"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1685658">
            <a:off x="14653709" y="5437718"/>
            <a:ext cx="3036105" cy="3300114"/>
          </a:xfrm>
          <a:custGeom>
            <a:avLst/>
            <a:gdLst/>
            <a:ahLst/>
            <a:cxnLst/>
            <a:rect l="l" t="t" r="r" b="b"/>
            <a:pathLst>
              <a:path w="3036105" h="3300114">
                <a:moveTo>
                  <a:pt x="0" y="0"/>
                </a:moveTo>
                <a:lnTo>
                  <a:pt x="3036106" y="0"/>
                </a:lnTo>
                <a:lnTo>
                  <a:pt x="3036106" y="3300114"/>
                </a:lnTo>
                <a:lnTo>
                  <a:pt x="0" y="3300114"/>
                </a:lnTo>
                <a:lnTo>
                  <a:pt x="0" y="0"/>
                </a:lnTo>
                <a:close/>
              </a:path>
            </a:pathLst>
          </a:custGeom>
          <a:blipFill>
            <a:blip r:embed="rId9"/>
            <a:stretch>
              <a:fillRect/>
            </a:stretch>
          </a:blipFill>
        </p:spPr>
      </p:sp>
      <p:sp>
        <p:nvSpPr>
          <p:cNvPr id="7" name="TextBox 7"/>
          <p:cNvSpPr txBox="1"/>
          <p:nvPr/>
        </p:nvSpPr>
        <p:spPr>
          <a:xfrm>
            <a:off x="3690183" y="2561428"/>
            <a:ext cx="3171974" cy="1066800"/>
          </a:xfrm>
          <a:prstGeom prst="rect">
            <a:avLst/>
          </a:prstGeom>
        </p:spPr>
        <p:txBody>
          <a:bodyPr lIns="0" tIns="0" rIns="0" bIns="0" rtlCol="0" anchor="t">
            <a:spAutoFit/>
          </a:bodyPr>
          <a:lstStyle/>
          <a:p>
            <a:pPr algn="l">
              <a:lnSpc>
                <a:spcPts val="8399"/>
              </a:lnSpc>
            </a:pPr>
            <a:r>
              <a:rPr lang="en-US" sz="6999" b="1">
                <a:solidFill>
                  <a:srgbClr val="2E2E2E"/>
                </a:solidFill>
                <a:latin typeface="Gliker Semi-Bold"/>
                <a:ea typeface="Gliker Semi-Bold"/>
                <a:cs typeface="Gliker Semi-Bold"/>
                <a:sym typeface="Gliker Semi-Bold"/>
              </a:rPr>
              <a:t>NEDİR?</a:t>
            </a:r>
          </a:p>
        </p:txBody>
      </p:sp>
      <p:sp>
        <p:nvSpPr>
          <p:cNvPr id="8" name="TextBox 8"/>
          <p:cNvSpPr txBox="1"/>
          <p:nvPr/>
        </p:nvSpPr>
        <p:spPr>
          <a:xfrm>
            <a:off x="2005974" y="4095590"/>
            <a:ext cx="6360215" cy="4327210"/>
          </a:xfrm>
          <a:prstGeom prst="rect">
            <a:avLst/>
          </a:prstGeom>
        </p:spPr>
        <p:txBody>
          <a:bodyPr lIns="0" tIns="0" rIns="0" bIns="0" rtlCol="0" anchor="t">
            <a:spAutoFit/>
          </a:bodyPr>
          <a:lstStyle/>
          <a:p>
            <a:pPr algn="just">
              <a:lnSpc>
                <a:spcPts val="3359"/>
              </a:lnSpc>
            </a:pPr>
            <a:r>
              <a:rPr lang="en-US" sz="2400" dirty="0" err="1">
                <a:solidFill>
                  <a:srgbClr val="2E2E2E"/>
                </a:solidFill>
                <a:latin typeface="Montserrat"/>
                <a:ea typeface="Montserrat"/>
                <a:cs typeface="Montserrat"/>
                <a:sym typeface="Montserrat"/>
              </a:rPr>
              <a:t>Dijital</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oyunlar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bilgisayarlar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oyun</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konsolları</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mobil</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cihazlar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veya</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diğer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dijital</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platformlar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üzerinde</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oynanan</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interaktif</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oyunlardır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Genellikle</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görsel</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ve</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işitsel</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unsurlar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içeren</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bu</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oyunlar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kullanıcıların</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belirli</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hedeflere</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ulaşmak</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bulmacaları</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çözmek</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veya</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diğer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oyuncularla</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rekabet</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etmek</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için</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çeşitli</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görevleri</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yerine</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getirmelerini</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gerektirir</a:t>
            </a:r>
            <a:r>
              <a:rPr lang="en-US" sz="2400" dirty="0">
                <a:solidFill>
                  <a:srgbClr val="2E2E2E"/>
                </a:solidFill>
                <a:latin typeface="Montserrat"/>
                <a:ea typeface="Montserrat"/>
                <a:cs typeface="Montserrat"/>
                <a:sym typeface="Montserrat"/>
              </a:rPr>
              <a:t>. </a:t>
            </a:r>
          </a:p>
          <a:p>
            <a:pPr marL="0" lvl="0" indent="0" algn="l">
              <a:lnSpc>
                <a:spcPts val="3359"/>
              </a:lnSpc>
            </a:pPr>
            <a:endParaRPr lang="en-US" sz="2400" dirty="0">
              <a:solidFill>
                <a:srgbClr val="2E2E2E"/>
              </a:solidFill>
              <a:latin typeface="Montserrat"/>
              <a:ea typeface="Montserrat"/>
              <a:cs typeface="Montserrat"/>
              <a:sym typeface="Montserrat"/>
            </a:endParaRP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10"/>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28700" y="2116839"/>
            <a:ext cx="7654018" cy="5541261"/>
          </a:xfrm>
          <a:custGeom>
            <a:avLst/>
            <a:gdLst/>
            <a:ahLst/>
            <a:cxnLst/>
            <a:rect l="l" t="t" r="r" b="b"/>
            <a:pathLst>
              <a:path w="7654018" h="6053323">
                <a:moveTo>
                  <a:pt x="0" y="0"/>
                </a:moveTo>
                <a:lnTo>
                  <a:pt x="7654018" y="0"/>
                </a:lnTo>
                <a:lnTo>
                  <a:pt x="7654018" y="6053322"/>
                </a:lnTo>
                <a:lnTo>
                  <a:pt x="0" y="6053322"/>
                </a:lnTo>
                <a:lnTo>
                  <a:pt x="0" y="0"/>
                </a:lnTo>
                <a:close/>
              </a:path>
            </a:pathLst>
          </a:custGeom>
          <a:blipFill>
            <a:blip r:embed="rId2">
              <a:extLst>
                <a:ext uri="{96DAC541-7B7A-43D3-8B79-37D633B846F1}">
                  <asvg:svgBlip xmlns:asvg="http://schemas.microsoft.com/office/drawing/2016/SVG/main" xmlns="" r:embed="rId3"/>
                </a:ext>
              </a:extLst>
            </a:blip>
            <a:stretch>
              <a:fillRect l="-520" t="-8837" b="-87709"/>
            </a:stretch>
          </a:blipFill>
        </p:spPr>
      </p:sp>
      <p:sp>
        <p:nvSpPr>
          <p:cNvPr id="3" name="Freeform 3"/>
          <p:cNvSpPr/>
          <p:nvPr/>
        </p:nvSpPr>
        <p:spPr>
          <a:xfrm>
            <a:off x="9906217" y="2116839"/>
            <a:ext cx="7654018" cy="5541261"/>
          </a:xfrm>
          <a:custGeom>
            <a:avLst/>
            <a:gdLst/>
            <a:ahLst/>
            <a:cxnLst/>
            <a:rect l="l" t="t" r="r" b="b"/>
            <a:pathLst>
              <a:path w="7654018" h="6053323">
                <a:moveTo>
                  <a:pt x="0" y="0"/>
                </a:moveTo>
                <a:lnTo>
                  <a:pt x="7654018" y="0"/>
                </a:lnTo>
                <a:lnTo>
                  <a:pt x="7654018" y="6053322"/>
                </a:lnTo>
                <a:lnTo>
                  <a:pt x="0" y="6053322"/>
                </a:lnTo>
                <a:lnTo>
                  <a:pt x="0" y="0"/>
                </a:lnTo>
                <a:close/>
              </a:path>
            </a:pathLst>
          </a:custGeom>
          <a:blipFill>
            <a:blip r:embed="rId2">
              <a:extLst>
                <a:ext uri="{96DAC541-7B7A-43D3-8B79-37D633B846F1}">
                  <asvg:svgBlip xmlns:asvg="http://schemas.microsoft.com/office/drawing/2016/SVG/main" xmlns="" r:embed="rId3"/>
                </a:ext>
              </a:extLst>
            </a:blip>
            <a:stretch>
              <a:fillRect l="-520" t="-8837" b="-87709"/>
            </a:stretch>
          </a:blipFill>
        </p:spPr>
      </p:sp>
      <p:sp>
        <p:nvSpPr>
          <p:cNvPr id="4" name="Freeform 4"/>
          <p:cNvSpPr/>
          <p:nvPr/>
        </p:nvSpPr>
        <p:spPr>
          <a:xfrm>
            <a:off x="7084286" y="7171683"/>
            <a:ext cx="4119427" cy="3115317"/>
          </a:xfrm>
          <a:custGeom>
            <a:avLst/>
            <a:gdLst/>
            <a:ahLst/>
            <a:cxnLst/>
            <a:rect l="l" t="t" r="r" b="b"/>
            <a:pathLst>
              <a:path w="4119427" h="3115317">
                <a:moveTo>
                  <a:pt x="0" y="0"/>
                </a:moveTo>
                <a:lnTo>
                  <a:pt x="4119428" y="0"/>
                </a:lnTo>
                <a:lnTo>
                  <a:pt x="4119428" y="3115317"/>
                </a:lnTo>
                <a:lnTo>
                  <a:pt x="0" y="3115317"/>
                </a:lnTo>
                <a:lnTo>
                  <a:pt x="0" y="0"/>
                </a:lnTo>
                <a:close/>
              </a:path>
            </a:pathLst>
          </a:custGeom>
          <a:blipFill>
            <a:blip r:embed="rId4"/>
            <a:stretch>
              <a:fillRect/>
            </a:stretch>
          </a:blipFill>
        </p:spPr>
      </p:sp>
      <p:sp>
        <p:nvSpPr>
          <p:cNvPr id="5" name="TextBox 5"/>
          <p:cNvSpPr txBox="1"/>
          <p:nvPr/>
        </p:nvSpPr>
        <p:spPr>
          <a:xfrm>
            <a:off x="2906541" y="2705100"/>
            <a:ext cx="3898334" cy="1317625"/>
          </a:xfrm>
          <a:prstGeom prst="rect">
            <a:avLst/>
          </a:prstGeom>
        </p:spPr>
        <p:txBody>
          <a:bodyPr lIns="0" tIns="0" rIns="0" bIns="0" rtlCol="0" anchor="t">
            <a:spAutoFit/>
          </a:bodyPr>
          <a:lstStyle/>
          <a:p>
            <a:pPr algn="ctr">
              <a:lnSpc>
                <a:spcPts val="5000"/>
              </a:lnSpc>
            </a:pPr>
            <a:r>
              <a:rPr lang="en-US" sz="5000" b="1" dirty="0">
                <a:solidFill>
                  <a:srgbClr val="2E2E2E"/>
                </a:solidFill>
                <a:latin typeface="Gliker Semi-Bold"/>
                <a:ea typeface="Gliker Semi-Bold"/>
                <a:cs typeface="Gliker Semi-Bold"/>
                <a:sym typeface="Gliker Semi-Bold"/>
              </a:rPr>
              <a:t>EBEVEYN KONTROLÜ</a:t>
            </a:r>
          </a:p>
        </p:txBody>
      </p:sp>
      <p:sp>
        <p:nvSpPr>
          <p:cNvPr id="6" name="TextBox 6"/>
          <p:cNvSpPr txBox="1"/>
          <p:nvPr/>
        </p:nvSpPr>
        <p:spPr>
          <a:xfrm>
            <a:off x="1865460" y="4610986"/>
            <a:ext cx="5980495" cy="1842135"/>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Ebeveynlerin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çocuklarının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oynadığı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harcadıkları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süreyi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izlemeleri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önemlidir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Ebeveyn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kontrol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yazılımları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kullanarak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uygun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içerik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süre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sınırlamaları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yapabilirler</a:t>
            </a:r>
            <a:r>
              <a:rPr lang="en-US" sz="2100" dirty="0">
                <a:solidFill>
                  <a:srgbClr val="2E2E2E"/>
                </a:solidFill>
                <a:latin typeface="Montserrat"/>
                <a:ea typeface="Montserrat"/>
                <a:cs typeface="Montserrat"/>
                <a:sym typeface="Montserrat"/>
              </a:rPr>
              <a:t>.</a:t>
            </a:r>
          </a:p>
        </p:txBody>
      </p:sp>
      <p:sp>
        <p:nvSpPr>
          <p:cNvPr id="7" name="TextBox 7"/>
          <p:cNvSpPr txBox="1"/>
          <p:nvPr/>
        </p:nvSpPr>
        <p:spPr>
          <a:xfrm>
            <a:off x="12344400" y="3043311"/>
            <a:ext cx="3196420"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İLETİŞİM</a:t>
            </a:r>
          </a:p>
        </p:txBody>
      </p:sp>
      <p:sp>
        <p:nvSpPr>
          <p:cNvPr id="8" name="TextBox 8"/>
          <p:cNvSpPr txBox="1"/>
          <p:nvPr/>
        </p:nvSpPr>
        <p:spPr>
          <a:xfrm>
            <a:off x="10742978" y="4610984"/>
            <a:ext cx="5980495" cy="147066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Oyun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oynamanın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getirdiği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olumsuz</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duygular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hakkında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açıkça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konuşmak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destek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almaya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sorunların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çözümüne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yardımcı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olabilir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28700" y="1951739"/>
            <a:ext cx="7654018" cy="5172961"/>
          </a:xfrm>
          <a:custGeom>
            <a:avLst/>
            <a:gdLst/>
            <a:ahLst/>
            <a:cxnLst/>
            <a:rect l="l" t="t" r="r" b="b"/>
            <a:pathLst>
              <a:path w="7654018" h="6383522">
                <a:moveTo>
                  <a:pt x="0" y="0"/>
                </a:moveTo>
                <a:lnTo>
                  <a:pt x="7654018" y="0"/>
                </a:lnTo>
                <a:lnTo>
                  <a:pt x="7654018" y="6383522"/>
                </a:lnTo>
                <a:lnTo>
                  <a:pt x="0" y="6383522"/>
                </a:lnTo>
                <a:lnTo>
                  <a:pt x="0" y="0"/>
                </a:lnTo>
                <a:close/>
              </a:path>
            </a:pathLst>
          </a:custGeom>
          <a:blipFill>
            <a:blip r:embed="rId2">
              <a:extLst>
                <a:ext uri="{96DAC541-7B7A-43D3-8B79-37D633B846F1}">
                  <asvg:svgBlip xmlns:asvg="http://schemas.microsoft.com/office/drawing/2016/SVG/main" xmlns="" r:embed="rId3"/>
                </a:ext>
              </a:extLst>
            </a:blip>
            <a:stretch>
              <a:fillRect l="-520" t="-5794" b="-80586"/>
            </a:stretch>
          </a:blipFill>
        </p:spPr>
      </p:sp>
      <p:sp>
        <p:nvSpPr>
          <p:cNvPr id="3" name="Freeform 3"/>
          <p:cNvSpPr/>
          <p:nvPr/>
        </p:nvSpPr>
        <p:spPr>
          <a:xfrm>
            <a:off x="9906217" y="1951739"/>
            <a:ext cx="7654018" cy="5172961"/>
          </a:xfrm>
          <a:custGeom>
            <a:avLst/>
            <a:gdLst/>
            <a:ahLst/>
            <a:cxnLst/>
            <a:rect l="l" t="t" r="r" b="b"/>
            <a:pathLst>
              <a:path w="7654018" h="6383522">
                <a:moveTo>
                  <a:pt x="0" y="0"/>
                </a:moveTo>
                <a:lnTo>
                  <a:pt x="7654018" y="0"/>
                </a:lnTo>
                <a:lnTo>
                  <a:pt x="7654018" y="6383522"/>
                </a:lnTo>
                <a:lnTo>
                  <a:pt x="0" y="6383522"/>
                </a:lnTo>
                <a:lnTo>
                  <a:pt x="0" y="0"/>
                </a:lnTo>
                <a:close/>
              </a:path>
            </a:pathLst>
          </a:custGeom>
          <a:blipFill>
            <a:blip r:embed="rId2">
              <a:extLst>
                <a:ext uri="{96DAC541-7B7A-43D3-8B79-37D633B846F1}">
                  <asvg:svgBlip xmlns:asvg="http://schemas.microsoft.com/office/drawing/2016/SVG/main" xmlns="" r:embed="rId3"/>
                </a:ext>
              </a:extLst>
            </a:blip>
            <a:stretch>
              <a:fillRect l="-520" t="-5794" b="-80586"/>
            </a:stretch>
          </a:blipFill>
        </p:spPr>
      </p:sp>
      <p:sp>
        <p:nvSpPr>
          <p:cNvPr id="4" name="Freeform 4"/>
          <p:cNvSpPr/>
          <p:nvPr/>
        </p:nvSpPr>
        <p:spPr>
          <a:xfrm>
            <a:off x="7616180" y="7236917"/>
            <a:ext cx="3055639" cy="3050083"/>
          </a:xfrm>
          <a:custGeom>
            <a:avLst/>
            <a:gdLst/>
            <a:ahLst/>
            <a:cxnLst/>
            <a:rect l="l" t="t" r="r" b="b"/>
            <a:pathLst>
              <a:path w="3055639" h="3050083">
                <a:moveTo>
                  <a:pt x="0" y="0"/>
                </a:moveTo>
                <a:lnTo>
                  <a:pt x="3055640" y="0"/>
                </a:lnTo>
                <a:lnTo>
                  <a:pt x="3055640" y="3050083"/>
                </a:lnTo>
                <a:lnTo>
                  <a:pt x="0" y="305008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2590800" y="2942698"/>
            <a:ext cx="4849259"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UYKU DÜZENİ</a:t>
            </a:r>
          </a:p>
        </p:txBody>
      </p:sp>
      <p:sp>
        <p:nvSpPr>
          <p:cNvPr id="6" name="TextBox 6"/>
          <p:cNvSpPr txBox="1"/>
          <p:nvPr/>
        </p:nvSpPr>
        <p:spPr>
          <a:xfrm>
            <a:off x="1865461" y="4574858"/>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Oyun oynamadan önceki saatlerde ekran kullanımını sınırlandırmak, uyku düzenini korumaya yardımcı olur.</a:t>
            </a:r>
          </a:p>
        </p:txBody>
      </p:sp>
      <p:sp>
        <p:nvSpPr>
          <p:cNvPr id="7" name="TextBox 7"/>
          <p:cNvSpPr txBox="1"/>
          <p:nvPr/>
        </p:nvSpPr>
        <p:spPr>
          <a:xfrm>
            <a:off x="11462141" y="2707109"/>
            <a:ext cx="4542168" cy="1317625"/>
          </a:xfrm>
          <a:prstGeom prst="rect">
            <a:avLst/>
          </a:prstGeom>
        </p:spPr>
        <p:txBody>
          <a:bodyPr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FARKINDALIK OLUŞTURMA</a:t>
            </a:r>
          </a:p>
        </p:txBody>
      </p:sp>
      <p:sp>
        <p:nvSpPr>
          <p:cNvPr id="8" name="TextBox 8"/>
          <p:cNvSpPr txBox="1"/>
          <p:nvPr/>
        </p:nvSpPr>
        <p:spPr>
          <a:xfrm>
            <a:off x="10742978" y="4389120"/>
            <a:ext cx="5980495" cy="147066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Oyunların olumsuz etkileri hakkında bilgi sahibi olmak ve bu konuda farkındalık geliştirmek, bilinçli seçimler yapmaya yardımcı olur.</a:t>
            </a:r>
          </a:p>
        </p:txBody>
      </p:sp>
      <p:sp>
        <p:nvSpPr>
          <p:cNvPr id="9" name="Freeform 9"/>
          <p:cNvSpPr/>
          <p:nvPr/>
        </p:nvSpPr>
        <p:spPr>
          <a:xfrm>
            <a:off x="16514961"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9991635" y="2346794"/>
            <a:ext cx="3198231" cy="5932917"/>
            <a:chOff x="0" y="0"/>
            <a:chExt cx="1003455" cy="1861471"/>
          </a:xfrm>
        </p:grpSpPr>
        <p:sp>
          <p:nvSpPr>
            <p:cNvPr id="3" name="Freeform 3"/>
            <p:cNvSpPr/>
            <p:nvPr/>
          </p:nvSpPr>
          <p:spPr>
            <a:xfrm>
              <a:off x="0" y="0"/>
              <a:ext cx="1003455" cy="1861471"/>
            </a:xfrm>
            <a:custGeom>
              <a:avLst/>
              <a:gdLst/>
              <a:ahLst/>
              <a:cxnLst/>
              <a:rect l="l" t="t" r="r" b="b"/>
              <a:pathLst>
                <a:path w="1003455" h="1861471">
                  <a:moveTo>
                    <a:pt x="0" y="0"/>
                  </a:moveTo>
                  <a:lnTo>
                    <a:pt x="1003455" y="0"/>
                  </a:lnTo>
                  <a:lnTo>
                    <a:pt x="1003455" y="1861471"/>
                  </a:lnTo>
                  <a:lnTo>
                    <a:pt x="0" y="1861471"/>
                  </a:lnTo>
                  <a:close/>
                </a:path>
              </a:pathLst>
            </a:custGeom>
            <a:solidFill>
              <a:srgbClr val="FFFFFF"/>
            </a:solidFill>
          </p:spPr>
        </p:sp>
      </p:grpSp>
      <p:sp>
        <p:nvSpPr>
          <p:cNvPr id="4" name="Freeform 4"/>
          <p:cNvSpPr/>
          <p:nvPr/>
        </p:nvSpPr>
        <p:spPr>
          <a:xfrm rot="-5400000">
            <a:off x="3200705" y="1256558"/>
            <a:ext cx="5932917" cy="8113390"/>
          </a:xfrm>
          <a:custGeom>
            <a:avLst/>
            <a:gdLst/>
            <a:ahLst/>
            <a:cxnLst/>
            <a:rect l="l" t="t" r="r" b="b"/>
            <a:pathLst>
              <a:path w="5932917" h="8113390">
                <a:moveTo>
                  <a:pt x="0" y="0"/>
                </a:moveTo>
                <a:lnTo>
                  <a:pt x="5932916" y="0"/>
                </a:lnTo>
                <a:lnTo>
                  <a:pt x="5932916" y="8113390"/>
                </a:lnTo>
                <a:lnTo>
                  <a:pt x="0" y="81133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419191" y="2007289"/>
            <a:ext cx="2461951" cy="801253"/>
          </a:xfrm>
          <a:custGeom>
            <a:avLst/>
            <a:gdLst/>
            <a:ahLst/>
            <a:cxnLst/>
            <a:rect l="l" t="t" r="r" b="b"/>
            <a:pathLst>
              <a:path w="2461951" h="801253">
                <a:moveTo>
                  <a:pt x="0" y="0"/>
                </a:moveTo>
                <a:lnTo>
                  <a:pt x="2461951" y="0"/>
                </a:lnTo>
                <a:lnTo>
                  <a:pt x="2461951" y="801253"/>
                </a:lnTo>
                <a:lnTo>
                  <a:pt x="0" y="8012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7067129" y="3356692"/>
            <a:ext cx="1166076" cy="998585"/>
          </a:xfrm>
          <a:custGeom>
            <a:avLst/>
            <a:gdLst/>
            <a:ahLst/>
            <a:cxnLst/>
            <a:rect l="l" t="t" r="r" b="b"/>
            <a:pathLst>
              <a:path w="1166076" h="998585">
                <a:moveTo>
                  <a:pt x="0" y="0"/>
                </a:moveTo>
                <a:lnTo>
                  <a:pt x="1166076" y="0"/>
                </a:lnTo>
                <a:lnTo>
                  <a:pt x="1166076" y="998585"/>
                </a:lnTo>
                <a:lnTo>
                  <a:pt x="0" y="99858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1134225" y="3088352"/>
            <a:ext cx="5598160" cy="5639173"/>
          </a:xfrm>
          <a:custGeom>
            <a:avLst/>
            <a:gdLst/>
            <a:ahLst/>
            <a:cxnLst/>
            <a:rect l="l" t="t" r="r" b="b"/>
            <a:pathLst>
              <a:path w="5598160" h="5639173">
                <a:moveTo>
                  <a:pt x="0" y="0"/>
                </a:moveTo>
                <a:lnTo>
                  <a:pt x="5598160" y="0"/>
                </a:lnTo>
                <a:lnTo>
                  <a:pt x="5598160" y="5639173"/>
                </a:lnTo>
                <a:lnTo>
                  <a:pt x="0" y="563917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TextBox 8"/>
          <p:cNvSpPr txBox="1"/>
          <p:nvPr/>
        </p:nvSpPr>
        <p:spPr>
          <a:xfrm>
            <a:off x="3234154" y="4723383"/>
            <a:ext cx="8832025" cy="1823704"/>
          </a:xfrm>
          <a:prstGeom prst="rect">
            <a:avLst/>
          </a:prstGeom>
        </p:spPr>
        <p:txBody>
          <a:bodyPr lIns="0" tIns="0" rIns="0" bIns="0" rtlCol="0" anchor="t">
            <a:spAutoFit/>
          </a:bodyPr>
          <a:lstStyle/>
          <a:p>
            <a:pPr algn="ctr">
              <a:lnSpc>
                <a:spcPts val="3599"/>
              </a:lnSpc>
            </a:pPr>
            <a:r>
              <a:rPr lang="en-US" sz="2999" b="1" spc="300" dirty="0">
                <a:solidFill>
                  <a:srgbClr val="2E2E2E"/>
                </a:solidFill>
                <a:latin typeface="Gliker Semi-Bold"/>
                <a:ea typeface="Gliker Semi-Bold"/>
                <a:cs typeface="Gliker Semi-Bold"/>
                <a:sym typeface="Gliker Semi-Bold"/>
              </a:rPr>
              <a:t>Bu </a:t>
            </a:r>
            <a:r>
              <a:rPr lang="en-US" sz="2999" b="1" spc="300" dirty="0" err="1">
                <a:solidFill>
                  <a:srgbClr val="2E2E2E"/>
                </a:solidFill>
                <a:latin typeface="Gliker Semi-Bold"/>
                <a:ea typeface="Gliker Semi-Bold"/>
                <a:cs typeface="Gliker Semi-Bold"/>
                <a:sym typeface="Gliker Semi-Bold"/>
              </a:rPr>
              <a:t>önlemleri</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uygulamak</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dijital</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oyunların</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olumsuz</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etkilerini</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azaltırken</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sağlıklı</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bir</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oyun</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deneyimi</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yaşamaya</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olanak</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tanır</a:t>
            </a:r>
            <a:r>
              <a:rPr lang="en-US" sz="2999" b="1" spc="300" dirty="0" smtClean="0">
                <a:solidFill>
                  <a:srgbClr val="2E2E2E"/>
                </a:solidFill>
                <a:latin typeface="Gliker Semi-Bold"/>
                <a:ea typeface="Gliker Semi-Bold"/>
                <a:cs typeface="Gliker Semi-Bold"/>
                <a:sym typeface="Gliker Semi-Bold"/>
              </a:rPr>
              <a:t>.</a:t>
            </a:r>
            <a:endParaRPr lang="en-US" sz="2999" b="1" spc="300" dirty="0">
              <a:solidFill>
                <a:srgbClr val="2E2E2E"/>
              </a:solidFill>
              <a:latin typeface="Gliker Semi-Bold"/>
              <a:ea typeface="Gliker Semi-Bold"/>
              <a:cs typeface="Gliker Semi-Bold"/>
              <a:sym typeface="Gliker Semi-Bold"/>
            </a:endParaRP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10"/>
            <a:stretch>
              <a:fillRect/>
            </a:stretch>
          </a:blipFill>
        </p:spPr>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3048000" y="1872397"/>
            <a:ext cx="11811000" cy="4871303"/>
          </a:xfrm>
          <a:custGeom>
            <a:avLst/>
            <a:gdLst/>
            <a:ahLst/>
            <a:cxnLst/>
            <a:rect l="l" t="t" r="r" b="b"/>
            <a:pathLst>
              <a:path w="7643813" h="6542206">
                <a:moveTo>
                  <a:pt x="0" y="0"/>
                </a:moveTo>
                <a:lnTo>
                  <a:pt x="7643812" y="0"/>
                </a:lnTo>
                <a:lnTo>
                  <a:pt x="7643812" y="6542206"/>
                </a:lnTo>
                <a:lnTo>
                  <a:pt x="0" y="6542206"/>
                </a:lnTo>
                <a:lnTo>
                  <a:pt x="0" y="0"/>
                </a:lnTo>
                <a:close/>
              </a:path>
            </a:pathLst>
          </a:custGeom>
          <a:blipFill>
            <a:blip r:embed="rId2">
              <a:extLst>
                <a:ext uri="{96DAC541-7B7A-43D3-8B79-37D633B846F1}">
                  <asvg:svgBlip xmlns:asvg="http://schemas.microsoft.com/office/drawing/2016/SVG/main" xmlns="" r:embed="rId3"/>
                </a:ext>
              </a:extLst>
            </a:blip>
            <a:stretch>
              <a:fillRect l="-2052" r="-1383" b="-86886"/>
            </a:stretch>
          </a:blipFill>
        </p:spPr>
      </p:sp>
      <p:sp>
        <p:nvSpPr>
          <p:cNvPr id="3" name="TextBox 3"/>
          <p:cNvSpPr txBox="1"/>
          <p:nvPr/>
        </p:nvSpPr>
        <p:spPr>
          <a:xfrm>
            <a:off x="4114800" y="3796864"/>
            <a:ext cx="9829800" cy="1507207"/>
          </a:xfrm>
          <a:prstGeom prst="rect">
            <a:avLst/>
          </a:prstGeom>
        </p:spPr>
        <p:txBody>
          <a:bodyPr wrap="square" lIns="0" tIns="0" rIns="0" bIns="0" rtlCol="0" anchor="t">
            <a:spAutoFit/>
          </a:bodyPr>
          <a:lstStyle/>
          <a:p>
            <a:pPr marL="302257" lvl="1" indent="-151129" algn="just">
              <a:buFont typeface="Arial"/>
              <a:buChar char="•"/>
            </a:pPr>
            <a:r>
              <a:rPr lang="en-US" sz="1399" spc="300" dirty="0">
                <a:solidFill>
                  <a:srgbClr val="2E2E2E"/>
                </a:solidFill>
                <a:latin typeface="Gliker"/>
                <a:ea typeface="Gliker"/>
                <a:cs typeface="Gliker"/>
                <a:sym typeface="Gliker"/>
              </a:rPr>
              <a:t>TÜRKİYE İSTATİSTİK KURUMU, (2024, 10 </a:t>
            </a:r>
            <a:r>
              <a:rPr lang="en-US" sz="1399" spc="300" dirty="0" smtClean="0">
                <a:solidFill>
                  <a:srgbClr val="2E2E2E"/>
                </a:solidFill>
                <a:latin typeface="Gliker"/>
                <a:ea typeface="Gliker"/>
                <a:cs typeface="Gliker"/>
                <a:sym typeface="Gliker"/>
              </a:rPr>
              <a:t>24)</a:t>
            </a:r>
            <a:r>
              <a:rPr lang="tr-TR" sz="1399" spc="300" dirty="0" smtClean="0">
                <a:solidFill>
                  <a:srgbClr val="2E2E2E"/>
                </a:solidFill>
                <a:latin typeface="Gliker"/>
                <a:ea typeface="Gliker"/>
                <a:cs typeface="Gliker"/>
                <a:sym typeface="Gliker"/>
              </a:rPr>
              <a:t>.      </a:t>
            </a:r>
            <a:r>
              <a:rPr lang="en-US" sz="1399" spc="300" dirty="0" smtClean="0">
                <a:solidFill>
                  <a:srgbClr val="2E2E2E"/>
                </a:solidFill>
                <a:latin typeface="Gliker"/>
                <a:ea typeface="Gliker"/>
                <a:cs typeface="Gliker"/>
                <a:sym typeface="Gliker"/>
              </a:rPr>
              <a:t>11 </a:t>
            </a:r>
            <a:r>
              <a:rPr lang="en-US" sz="1399" spc="300" dirty="0">
                <a:solidFill>
                  <a:srgbClr val="2E2E2E"/>
                </a:solidFill>
                <a:latin typeface="Gliker"/>
                <a:ea typeface="Gliker"/>
                <a:cs typeface="Gliker"/>
                <a:sym typeface="Gliker"/>
              </a:rPr>
              <a:t>07, 2024 </a:t>
            </a:r>
            <a:r>
              <a:rPr lang="en-US" sz="1399" spc="300" dirty="0" smtClean="0">
                <a:solidFill>
                  <a:srgbClr val="2E2E2E"/>
                </a:solidFill>
                <a:latin typeface="Gliker"/>
                <a:ea typeface="Gliker"/>
                <a:cs typeface="Gliker"/>
                <a:sym typeface="Gliker"/>
              </a:rPr>
              <a:t>TARIHINDE</a:t>
            </a:r>
            <a:r>
              <a:rPr lang="tr-TR" sz="1399" spc="300" dirty="0" smtClean="0">
                <a:solidFill>
                  <a:srgbClr val="2E2E2E"/>
                </a:solidFill>
                <a:latin typeface="Gliker"/>
                <a:ea typeface="Gliker"/>
                <a:cs typeface="Gliker"/>
                <a:sym typeface="Gliker"/>
              </a:rPr>
              <a:t> </a:t>
            </a:r>
            <a:r>
              <a:rPr lang="en-US" sz="1399" spc="300" dirty="0" smtClean="0">
                <a:solidFill>
                  <a:srgbClr val="2E2E2E"/>
                </a:solidFill>
                <a:latin typeface="Gliker"/>
                <a:ea typeface="Gliker"/>
                <a:cs typeface="Gliker"/>
                <a:sym typeface="Gliker"/>
              </a:rPr>
              <a:t>HTTPS</a:t>
            </a:r>
            <a:r>
              <a:rPr lang="en-US" sz="1399" spc="300" dirty="0">
                <a:solidFill>
                  <a:srgbClr val="2E2E2E"/>
                </a:solidFill>
                <a:latin typeface="Gliker"/>
                <a:ea typeface="Gliker"/>
                <a:cs typeface="Gliker"/>
                <a:sym typeface="Gliker"/>
              </a:rPr>
              <a:t>://DATA.TUIK.GOV.TR/BULTEN/INDEX?P=COCUKLARDA-BILISIM-TEKNOLOJILERI-KULLANIM-ARASTIRMASI-2024-53638 ADRESINDEN </a:t>
            </a:r>
            <a:r>
              <a:rPr lang="en-US" sz="1399" spc="300" dirty="0" smtClean="0">
                <a:solidFill>
                  <a:srgbClr val="2E2E2E"/>
                </a:solidFill>
                <a:latin typeface="Gliker"/>
                <a:ea typeface="Gliker"/>
                <a:cs typeface="Gliker"/>
                <a:sym typeface="Gliker"/>
              </a:rPr>
              <a:t>ALINDI</a:t>
            </a:r>
            <a:r>
              <a:rPr lang="tr-TR" sz="1399" spc="300" dirty="0" smtClean="0">
                <a:solidFill>
                  <a:srgbClr val="2E2E2E"/>
                </a:solidFill>
                <a:latin typeface="Gliker"/>
                <a:ea typeface="Gliker"/>
                <a:cs typeface="Gliker"/>
                <a:sym typeface="Gliker"/>
              </a:rPr>
              <a:t>.</a:t>
            </a:r>
            <a:endParaRPr lang="en-US" sz="1399" spc="300" dirty="0">
              <a:solidFill>
                <a:srgbClr val="2E2E2E"/>
              </a:solidFill>
              <a:latin typeface="Gliker"/>
              <a:ea typeface="Gliker"/>
              <a:cs typeface="Gliker"/>
              <a:sym typeface="Gliker"/>
            </a:endParaRPr>
          </a:p>
          <a:p>
            <a:pPr algn="just"/>
            <a:endParaRPr lang="en-US" sz="1399" spc="300" dirty="0">
              <a:solidFill>
                <a:srgbClr val="2E2E2E"/>
              </a:solidFill>
              <a:latin typeface="Gliker"/>
              <a:ea typeface="Gliker"/>
              <a:cs typeface="Gliker"/>
              <a:sym typeface="Gliker"/>
            </a:endParaRPr>
          </a:p>
          <a:p>
            <a:pPr marL="302257" lvl="1" indent="-151129" algn="just">
              <a:buFont typeface="Arial"/>
              <a:buChar char="•"/>
            </a:pPr>
            <a:r>
              <a:rPr lang="en-US" sz="1399" spc="300" dirty="0">
                <a:solidFill>
                  <a:srgbClr val="2E2E2E"/>
                </a:solidFill>
                <a:latin typeface="Gliker"/>
                <a:ea typeface="Gliker"/>
                <a:cs typeface="Gliker"/>
                <a:sym typeface="Gliker"/>
              </a:rPr>
              <a:t>T.C. </a:t>
            </a:r>
            <a:r>
              <a:rPr lang="en-US" sz="1399" spc="300" dirty="0" err="1">
                <a:solidFill>
                  <a:srgbClr val="2E2E2E"/>
                </a:solidFill>
                <a:latin typeface="Gliker"/>
                <a:ea typeface="Gliker"/>
                <a:cs typeface="Gliker"/>
                <a:sym typeface="Gliker"/>
              </a:rPr>
              <a:t>Sağlık</a:t>
            </a:r>
            <a:r>
              <a:rPr lang="en-US" sz="1399" spc="300" dirty="0">
                <a:solidFill>
                  <a:srgbClr val="2E2E2E"/>
                </a:solidFill>
                <a:latin typeface="Gliker"/>
                <a:ea typeface="Gliker"/>
                <a:cs typeface="Gliker"/>
                <a:sym typeface="Gliker"/>
              </a:rPr>
              <a:t> </a:t>
            </a:r>
            <a:r>
              <a:rPr lang="en-US" sz="1399" spc="300" dirty="0" err="1">
                <a:solidFill>
                  <a:srgbClr val="2E2E2E"/>
                </a:solidFill>
                <a:latin typeface="Gliker"/>
                <a:ea typeface="Gliker"/>
                <a:cs typeface="Gliker"/>
                <a:sym typeface="Gliker"/>
              </a:rPr>
              <a:t>Bakanlığı</a:t>
            </a:r>
            <a:r>
              <a:rPr lang="en-US" sz="1399" spc="300" dirty="0">
                <a:solidFill>
                  <a:srgbClr val="2E2E2E"/>
                </a:solidFill>
                <a:latin typeface="Gliker"/>
                <a:ea typeface="Gliker"/>
                <a:cs typeface="Gliker"/>
                <a:sym typeface="Gliker"/>
              </a:rPr>
              <a:t> </a:t>
            </a:r>
            <a:r>
              <a:rPr lang="en-US" sz="1399" spc="300" dirty="0" err="1">
                <a:solidFill>
                  <a:srgbClr val="2E2E2E"/>
                </a:solidFill>
                <a:latin typeface="Gliker"/>
                <a:ea typeface="Gliker"/>
                <a:cs typeface="Gliker"/>
                <a:sym typeface="Gliker"/>
              </a:rPr>
              <a:t>Sağlığın</a:t>
            </a:r>
            <a:r>
              <a:rPr lang="en-US" sz="1399" spc="300" dirty="0">
                <a:solidFill>
                  <a:srgbClr val="2E2E2E"/>
                </a:solidFill>
                <a:latin typeface="Gliker"/>
                <a:ea typeface="Gliker"/>
                <a:cs typeface="Gliker"/>
                <a:sym typeface="Gliker"/>
              </a:rPr>
              <a:t> </a:t>
            </a:r>
            <a:r>
              <a:rPr lang="en-US" sz="1399" spc="300" dirty="0" err="1">
                <a:solidFill>
                  <a:srgbClr val="2E2E2E"/>
                </a:solidFill>
                <a:latin typeface="Gliker"/>
                <a:ea typeface="Gliker"/>
                <a:cs typeface="Gliker"/>
                <a:sym typeface="Gliker"/>
              </a:rPr>
              <a:t>Geliştirilmesi</a:t>
            </a:r>
            <a:r>
              <a:rPr lang="en-US" sz="1399" spc="300" dirty="0">
                <a:solidFill>
                  <a:srgbClr val="2E2E2E"/>
                </a:solidFill>
                <a:latin typeface="Gliker"/>
                <a:ea typeface="Gliker"/>
                <a:cs typeface="Gliker"/>
                <a:sym typeface="Gliker"/>
              </a:rPr>
              <a:t> </a:t>
            </a:r>
            <a:r>
              <a:rPr lang="en-US" sz="1399" spc="300" dirty="0" err="1">
                <a:solidFill>
                  <a:srgbClr val="2E2E2E"/>
                </a:solidFill>
                <a:latin typeface="Gliker"/>
                <a:ea typeface="Gliker"/>
                <a:cs typeface="Gliker"/>
                <a:sym typeface="Gliker"/>
              </a:rPr>
              <a:t>Genel</a:t>
            </a:r>
            <a:r>
              <a:rPr lang="en-US" sz="1399" spc="300" dirty="0">
                <a:solidFill>
                  <a:srgbClr val="2E2E2E"/>
                </a:solidFill>
                <a:latin typeface="Gliker"/>
                <a:ea typeface="Gliker"/>
                <a:cs typeface="Gliker"/>
                <a:sym typeface="Gliker"/>
              </a:rPr>
              <a:t> </a:t>
            </a:r>
            <a:r>
              <a:rPr lang="en-US" sz="1399" spc="300" dirty="0" err="1">
                <a:solidFill>
                  <a:srgbClr val="2E2E2E"/>
                </a:solidFill>
                <a:latin typeface="Gliker"/>
                <a:ea typeface="Gliker"/>
                <a:cs typeface="Gliker"/>
                <a:sym typeface="Gliker"/>
              </a:rPr>
              <a:t>Müdürlüğü</a:t>
            </a:r>
            <a:r>
              <a:rPr lang="en-US" sz="1399" spc="300" dirty="0">
                <a:solidFill>
                  <a:srgbClr val="2E2E2E"/>
                </a:solidFill>
                <a:latin typeface="Gliker"/>
                <a:ea typeface="Gliker"/>
                <a:cs typeface="Gliker"/>
                <a:sym typeface="Gliker"/>
              </a:rPr>
              <a:t>. (2018, 11 07/08). DİJİTAL OYUN BAĞIMLILIĞI ÇALIŞTAYI. 11 07, 2024 </a:t>
            </a:r>
            <a:r>
              <a:rPr lang="en-US" sz="1399" spc="300" dirty="0" err="1">
                <a:solidFill>
                  <a:srgbClr val="2E2E2E"/>
                </a:solidFill>
                <a:latin typeface="Gliker"/>
                <a:ea typeface="Gliker"/>
                <a:cs typeface="Gliker"/>
                <a:sym typeface="Gliker"/>
              </a:rPr>
              <a:t>tarihinde</a:t>
            </a:r>
            <a:r>
              <a:rPr lang="en-US" sz="1399" spc="300" dirty="0">
                <a:solidFill>
                  <a:srgbClr val="2E2E2E"/>
                </a:solidFill>
                <a:latin typeface="Gliker"/>
                <a:ea typeface="Gliker"/>
                <a:cs typeface="Gliker"/>
                <a:sym typeface="Gliker"/>
              </a:rPr>
              <a:t> </a:t>
            </a:r>
            <a:r>
              <a:rPr lang="en-US" sz="1399" spc="300" dirty="0" smtClean="0">
                <a:solidFill>
                  <a:srgbClr val="2E2E2E"/>
                </a:solidFill>
                <a:latin typeface="Gliker"/>
                <a:ea typeface="Gliker"/>
                <a:cs typeface="Gliker"/>
                <a:sym typeface="Gliker"/>
              </a:rPr>
              <a:t>https</a:t>
            </a:r>
            <a:r>
              <a:rPr lang="en-US" sz="1399" spc="300" dirty="0">
                <a:solidFill>
                  <a:srgbClr val="2E2E2E"/>
                </a:solidFill>
                <a:latin typeface="Gliker"/>
                <a:ea typeface="Gliker"/>
                <a:cs typeface="Gliker"/>
                <a:sym typeface="Gliker"/>
              </a:rPr>
              <a:t>://www.guvenliweb.org.tr/dosya/usxdh.pdf </a:t>
            </a:r>
            <a:r>
              <a:rPr lang="en-US" sz="1399" spc="300" dirty="0" err="1">
                <a:solidFill>
                  <a:srgbClr val="2E2E2E"/>
                </a:solidFill>
                <a:latin typeface="Gliker"/>
                <a:ea typeface="Gliker"/>
                <a:cs typeface="Gliker"/>
                <a:sym typeface="Gliker"/>
              </a:rPr>
              <a:t>adresinden</a:t>
            </a:r>
            <a:r>
              <a:rPr lang="en-US" sz="1399" spc="300" dirty="0">
                <a:solidFill>
                  <a:srgbClr val="2E2E2E"/>
                </a:solidFill>
                <a:latin typeface="Gliker"/>
                <a:ea typeface="Gliker"/>
                <a:cs typeface="Gliker"/>
                <a:sym typeface="Gliker"/>
              </a:rPr>
              <a:t> </a:t>
            </a:r>
            <a:r>
              <a:rPr lang="en-US" sz="1399" spc="300" dirty="0" err="1" smtClean="0">
                <a:solidFill>
                  <a:srgbClr val="2E2E2E"/>
                </a:solidFill>
                <a:latin typeface="Gliker"/>
                <a:ea typeface="Gliker"/>
                <a:cs typeface="Gliker"/>
                <a:sym typeface="Gliker"/>
              </a:rPr>
              <a:t>alındı</a:t>
            </a:r>
            <a:r>
              <a:rPr lang="tr-TR" sz="1399" spc="300" dirty="0" smtClean="0">
                <a:solidFill>
                  <a:srgbClr val="2E2E2E"/>
                </a:solidFill>
                <a:latin typeface="Gliker"/>
                <a:ea typeface="Gliker"/>
                <a:cs typeface="Gliker"/>
                <a:sym typeface="Gliker"/>
              </a:rPr>
              <a:t>.</a:t>
            </a:r>
            <a:endParaRPr lang="en-US" sz="1399" spc="300" dirty="0">
              <a:solidFill>
                <a:srgbClr val="2E2E2E"/>
              </a:solidFill>
              <a:latin typeface="Gliker"/>
              <a:ea typeface="Gliker"/>
              <a:cs typeface="Gliker"/>
              <a:sym typeface="Gliker"/>
            </a:endParaRPr>
          </a:p>
        </p:txBody>
      </p:sp>
      <p:sp>
        <p:nvSpPr>
          <p:cNvPr id="4" name="Freeform 4"/>
          <p:cNvSpPr/>
          <p:nvPr/>
        </p:nvSpPr>
        <p:spPr>
          <a:xfrm>
            <a:off x="7423540" y="1669526"/>
            <a:ext cx="433500" cy="1279706"/>
          </a:xfrm>
          <a:custGeom>
            <a:avLst/>
            <a:gdLst/>
            <a:ahLst/>
            <a:cxnLst/>
            <a:rect l="l" t="t" r="r" b="b"/>
            <a:pathLst>
              <a:path w="433500" h="1279706">
                <a:moveTo>
                  <a:pt x="0" y="0"/>
                </a:moveTo>
                <a:lnTo>
                  <a:pt x="433501" y="0"/>
                </a:lnTo>
                <a:lnTo>
                  <a:pt x="433501" y="1279706"/>
                </a:lnTo>
                <a:lnTo>
                  <a:pt x="0" y="1279706"/>
                </a:lnTo>
                <a:lnTo>
                  <a:pt x="0" y="0"/>
                </a:lnTo>
                <a:close/>
              </a:path>
            </a:pathLst>
          </a:custGeom>
          <a:blipFill>
            <a:blip r:embed="rId4"/>
            <a:stretch>
              <a:fillRect/>
            </a:stretch>
          </a:blipFill>
        </p:spPr>
      </p:sp>
      <p:sp>
        <p:nvSpPr>
          <p:cNvPr id="5" name="Freeform 5"/>
          <p:cNvSpPr/>
          <p:nvPr/>
        </p:nvSpPr>
        <p:spPr>
          <a:xfrm>
            <a:off x="11963400" y="5829300"/>
            <a:ext cx="2555421" cy="2555421"/>
          </a:xfrm>
          <a:custGeom>
            <a:avLst/>
            <a:gdLst/>
            <a:ahLst/>
            <a:cxnLst/>
            <a:rect l="l" t="t" r="r" b="b"/>
            <a:pathLst>
              <a:path w="2555421" h="2555421">
                <a:moveTo>
                  <a:pt x="0" y="0"/>
                </a:moveTo>
                <a:lnTo>
                  <a:pt x="2555421" y="0"/>
                </a:lnTo>
                <a:lnTo>
                  <a:pt x="2555421" y="2555422"/>
                </a:lnTo>
                <a:lnTo>
                  <a:pt x="0" y="25554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7"/>
            <a:stretch>
              <a:fillRect/>
            </a:stretch>
          </a:blipFill>
        </p:spPr>
      </p:sp>
      <p:sp>
        <p:nvSpPr>
          <p:cNvPr id="7" name="TextBox 7"/>
          <p:cNvSpPr txBox="1"/>
          <p:nvPr/>
        </p:nvSpPr>
        <p:spPr>
          <a:xfrm>
            <a:off x="12282922" y="6361204"/>
            <a:ext cx="1916377" cy="1472565"/>
          </a:xfrm>
          <a:prstGeom prst="rect">
            <a:avLst/>
          </a:prstGeom>
        </p:spPr>
        <p:txBody>
          <a:bodyPr lIns="0" tIns="0" rIns="0" bIns="0" rtlCol="0" anchor="t">
            <a:spAutoFit/>
          </a:bodyPr>
          <a:lstStyle/>
          <a:p>
            <a:pPr algn="ctr">
              <a:lnSpc>
                <a:spcPts val="2340"/>
              </a:lnSpc>
            </a:pPr>
            <a:r>
              <a:rPr lang="en-US" sz="1800" dirty="0">
                <a:solidFill>
                  <a:srgbClr val="FFFFFF"/>
                </a:solidFill>
                <a:latin typeface="Montserrat"/>
                <a:ea typeface="Montserrat"/>
                <a:cs typeface="Montserrat"/>
                <a:sym typeface="Montserrat"/>
              </a:rPr>
              <a:t>KEÇİÖREN REHBERLİK </a:t>
            </a:r>
          </a:p>
          <a:p>
            <a:pPr algn="ctr">
              <a:lnSpc>
                <a:spcPts val="2340"/>
              </a:lnSpc>
            </a:pPr>
            <a:r>
              <a:rPr lang="en-US" sz="1800" dirty="0">
                <a:solidFill>
                  <a:srgbClr val="FFFFFF"/>
                </a:solidFill>
                <a:latin typeface="Montserrat"/>
                <a:ea typeface="Montserrat"/>
                <a:cs typeface="Montserrat"/>
                <a:sym typeface="Montserrat"/>
              </a:rPr>
              <a:t>VE </a:t>
            </a:r>
          </a:p>
          <a:p>
            <a:pPr marL="0" lvl="0" indent="0" algn="ctr">
              <a:lnSpc>
                <a:spcPts val="2340"/>
              </a:lnSpc>
            </a:pPr>
            <a:r>
              <a:rPr lang="en-US" sz="1800" dirty="0">
                <a:solidFill>
                  <a:srgbClr val="FFFFFF"/>
                </a:solidFill>
                <a:latin typeface="Montserrat"/>
                <a:ea typeface="Montserrat"/>
                <a:cs typeface="Montserrat"/>
                <a:sym typeface="Montserrat"/>
              </a:rPr>
              <a:t>ARAŞTIRMA MERKEZİ</a:t>
            </a:r>
          </a:p>
        </p:txBody>
      </p:sp>
      <p:sp>
        <p:nvSpPr>
          <p:cNvPr id="8" name="TextBox 8"/>
          <p:cNvSpPr txBox="1"/>
          <p:nvPr/>
        </p:nvSpPr>
        <p:spPr>
          <a:xfrm>
            <a:off x="5626059" y="2996857"/>
            <a:ext cx="7035882" cy="296544"/>
          </a:xfrm>
          <a:prstGeom prst="rect">
            <a:avLst/>
          </a:prstGeom>
        </p:spPr>
        <p:txBody>
          <a:bodyPr lIns="0" tIns="0" rIns="0" bIns="0" rtlCol="0" anchor="t">
            <a:spAutoFit/>
          </a:bodyPr>
          <a:lstStyle/>
          <a:p>
            <a:pPr algn="ctr">
              <a:lnSpc>
                <a:spcPts val="2299"/>
              </a:lnSpc>
            </a:pPr>
            <a:r>
              <a:rPr lang="en-US" sz="2299">
                <a:solidFill>
                  <a:srgbClr val="2E2E2E"/>
                </a:solidFill>
                <a:latin typeface="Gliker"/>
                <a:ea typeface="Gliker"/>
                <a:cs typeface="Gliker"/>
                <a:sym typeface="Gliker"/>
              </a:rPr>
              <a:t>KAYNAKÇA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4724400" y="1872397"/>
            <a:ext cx="8991600" cy="6542206"/>
          </a:xfrm>
          <a:custGeom>
            <a:avLst/>
            <a:gdLst/>
            <a:ahLst/>
            <a:cxnLst/>
            <a:rect l="l" t="t" r="r" b="b"/>
            <a:pathLst>
              <a:path w="7643813" h="6542206">
                <a:moveTo>
                  <a:pt x="0" y="0"/>
                </a:moveTo>
                <a:lnTo>
                  <a:pt x="7643812" y="0"/>
                </a:lnTo>
                <a:lnTo>
                  <a:pt x="7643812" y="6542206"/>
                </a:lnTo>
                <a:lnTo>
                  <a:pt x="0" y="6542206"/>
                </a:lnTo>
                <a:lnTo>
                  <a:pt x="0" y="0"/>
                </a:lnTo>
                <a:close/>
              </a:path>
            </a:pathLst>
          </a:custGeom>
          <a:blipFill>
            <a:blip r:embed="rId2">
              <a:extLst>
                <a:ext uri="{96DAC541-7B7A-43D3-8B79-37D633B846F1}">
                  <asvg:svgBlip xmlns:asvg="http://schemas.microsoft.com/office/drawing/2016/SVG/main" xmlns="" r:embed="rId3"/>
                </a:ext>
              </a:extLst>
            </a:blip>
            <a:stretch>
              <a:fillRect l="-2052" r="-1383" b="-86886"/>
            </a:stretch>
          </a:blipFill>
        </p:spPr>
      </p:sp>
      <p:sp>
        <p:nvSpPr>
          <p:cNvPr id="3" name="TextBox 3"/>
          <p:cNvSpPr txBox="1"/>
          <p:nvPr/>
        </p:nvSpPr>
        <p:spPr>
          <a:xfrm>
            <a:off x="5626058" y="3808500"/>
            <a:ext cx="7327941" cy="2436512"/>
          </a:xfrm>
          <a:prstGeom prst="rect">
            <a:avLst/>
          </a:prstGeom>
        </p:spPr>
        <p:txBody>
          <a:bodyPr wrap="square" lIns="0" tIns="0" rIns="0" bIns="0" rtlCol="0" anchor="t">
            <a:spAutoFit/>
          </a:bodyPr>
          <a:lstStyle/>
          <a:p>
            <a:pPr algn="ctr">
              <a:lnSpc>
                <a:spcPts val="9300"/>
              </a:lnSpc>
            </a:pPr>
            <a:r>
              <a:rPr lang="en-US" sz="9300" b="1" spc="300" dirty="0">
                <a:solidFill>
                  <a:srgbClr val="2E2E2E"/>
                </a:solidFill>
                <a:latin typeface="Gliker Bold"/>
                <a:ea typeface="Gliker Bold"/>
                <a:cs typeface="Gliker Bold"/>
                <a:sym typeface="Gliker Bold"/>
              </a:rPr>
              <a:t>TEŞEKKÜR EDERİZ</a:t>
            </a:r>
          </a:p>
        </p:txBody>
      </p:sp>
      <p:sp>
        <p:nvSpPr>
          <p:cNvPr id="4" name="Freeform 4"/>
          <p:cNvSpPr/>
          <p:nvPr/>
        </p:nvSpPr>
        <p:spPr>
          <a:xfrm flipH="1">
            <a:off x="1611336" y="3355422"/>
            <a:ext cx="4653400" cy="10984421"/>
          </a:xfrm>
          <a:custGeom>
            <a:avLst/>
            <a:gdLst/>
            <a:ahLst/>
            <a:cxnLst/>
            <a:rect l="l" t="t" r="r" b="b"/>
            <a:pathLst>
              <a:path w="4653400" h="10984421">
                <a:moveTo>
                  <a:pt x="4653400" y="0"/>
                </a:moveTo>
                <a:lnTo>
                  <a:pt x="0" y="0"/>
                </a:lnTo>
                <a:lnTo>
                  <a:pt x="0" y="10984422"/>
                </a:lnTo>
                <a:lnTo>
                  <a:pt x="4653400" y="10984422"/>
                </a:lnTo>
                <a:lnTo>
                  <a:pt x="46534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7423540" y="1669526"/>
            <a:ext cx="433500" cy="1279706"/>
          </a:xfrm>
          <a:custGeom>
            <a:avLst/>
            <a:gdLst/>
            <a:ahLst/>
            <a:cxnLst/>
            <a:rect l="l" t="t" r="r" b="b"/>
            <a:pathLst>
              <a:path w="433500" h="1279706">
                <a:moveTo>
                  <a:pt x="0" y="0"/>
                </a:moveTo>
                <a:lnTo>
                  <a:pt x="433501" y="0"/>
                </a:lnTo>
                <a:lnTo>
                  <a:pt x="433501" y="1279706"/>
                </a:lnTo>
                <a:lnTo>
                  <a:pt x="0" y="1279706"/>
                </a:lnTo>
                <a:lnTo>
                  <a:pt x="0" y="0"/>
                </a:lnTo>
                <a:close/>
              </a:path>
            </a:pathLst>
          </a:custGeom>
          <a:blipFill>
            <a:blip r:embed="rId6"/>
            <a:stretch>
              <a:fillRect/>
            </a:stretch>
          </a:blipFill>
        </p:spPr>
      </p:sp>
      <p:sp>
        <p:nvSpPr>
          <p:cNvPr id="6" name="Freeform 6"/>
          <p:cNvSpPr/>
          <p:nvPr/>
        </p:nvSpPr>
        <p:spPr>
          <a:xfrm>
            <a:off x="11688196" y="7136892"/>
            <a:ext cx="2555421" cy="2555421"/>
          </a:xfrm>
          <a:custGeom>
            <a:avLst/>
            <a:gdLst/>
            <a:ahLst/>
            <a:cxnLst/>
            <a:rect l="l" t="t" r="r" b="b"/>
            <a:pathLst>
              <a:path w="2555421" h="2555421">
                <a:moveTo>
                  <a:pt x="0" y="0"/>
                </a:moveTo>
                <a:lnTo>
                  <a:pt x="2555421" y="0"/>
                </a:lnTo>
                <a:lnTo>
                  <a:pt x="2555421" y="2555422"/>
                </a:lnTo>
                <a:lnTo>
                  <a:pt x="0" y="255542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9"/>
            <a:stretch>
              <a:fillRect/>
            </a:stretch>
          </a:blipFill>
        </p:spPr>
      </p:sp>
      <p:sp>
        <p:nvSpPr>
          <p:cNvPr id="8" name="TextBox 8"/>
          <p:cNvSpPr txBox="1"/>
          <p:nvPr/>
        </p:nvSpPr>
        <p:spPr>
          <a:xfrm>
            <a:off x="12007718" y="7668796"/>
            <a:ext cx="1916377" cy="1472565"/>
          </a:xfrm>
          <a:prstGeom prst="rect">
            <a:avLst/>
          </a:prstGeom>
        </p:spPr>
        <p:txBody>
          <a:bodyPr lIns="0" tIns="0" rIns="0" bIns="0" rtlCol="0" anchor="t">
            <a:spAutoFit/>
          </a:bodyPr>
          <a:lstStyle/>
          <a:p>
            <a:pPr algn="ctr">
              <a:lnSpc>
                <a:spcPts val="2340"/>
              </a:lnSpc>
            </a:pPr>
            <a:r>
              <a:rPr lang="en-US" sz="1800">
                <a:solidFill>
                  <a:srgbClr val="FFFFFF"/>
                </a:solidFill>
                <a:latin typeface="Montserrat"/>
                <a:ea typeface="Montserrat"/>
                <a:cs typeface="Montserrat"/>
                <a:sym typeface="Montserrat"/>
              </a:rPr>
              <a:t>KEÇİÖREN REHBERLİK </a:t>
            </a:r>
          </a:p>
          <a:p>
            <a:pPr algn="ctr">
              <a:lnSpc>
                <a:spcPts val="2340"/>
              </a:lnSpc>
            </a:pPr>
            <a:r>
              <a:rPr lang="en-US" sz="1800">
                <a:solidFill>
                  <a:srgbClr val="FFFFFF"/>
                </a:solidFill>
                <a:latin typeface="Montserrat"/>
                <a:ea typeface="Montserrat"/>
                <a:cs typeface="Montserrat"/>
                <a:sym typeface="Montserrat"/>
              </a:rPr>
              <a:t>VE </a:t>
            </a:r>
          </a:p>
          <a:p>
            <a:pPr marL="0" lvl="0" indent="0" algn="ctr">
              <a:lnSpc>
                <a:spcPts val="2340"/>
              </a:lnSpc>
            </a:pPr>
            <a:r>
              <a:rPr lang="en-US" sz="1800">
                <a:solidFill>
                  <a:srgbClr val="FFFFFF"/>
                </a:solidFill>
                <a:latin typeface="Montserrat"/>
                <a:ea typeface="Montserrat"/>
                <a:cs typeface="Montserrat"/>
                <a:sym typeface="Montserrat"/>
              </a:rPr>
              <a:t>ARAŞTIRMA MERKEZİ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9448800" y="2095500"/>
            <a:ext cx="8135567" cy="1624436"/>
            <a:chOff x="0" y="0"/>
            <a:chExt cx="3439540" cy="513599"/>
          </a:xfrm>
        </p:grpSpPr>
        <p:sp>
          <p:nvSpPr>
            <p:cNvPr id="3" name="Freeform 3"/>
            <p:cNvSpPr/>
            <p:nvPr/>
          </p:nvSpPr>
          <p:spPr>
            <a:xfrm>
              <a:off x="0" y="0"/>
              <a:ext cx="3439540" cy="513599"/>
            </a:xfrm>
            <a:custGeom>
              <a:avLst/>
              <a:gdLst/>
              <a:ahLst/>
              <a:cxnLst/>
              <a:rect l="l" t="t" r="r" b="b"/>
              <a:pathLst>
                <a:path w="3439540" h="513599">
                  <a:moveTo>
                    <a:pt x="0" y="0"/>
                  </a:moveTo>
                  <a:lnTo>
                    <a:pt x="3439540" y="0"/>
                  </a:lnTo>
                  <a:lnTo>
                    <a:pt x="3439540" y="513599"/>
                  </a:lnTo>
                  <a:lnTo>
                    <a:pt x="0" y="513599"/>
                  </a:lnTo>
                  <a:close/>
                </a:path>
              </a:pathLst>
            </a:custGeom>
            <a:solidFill>
              <a:srgbClr val="3F5896"/>
            </a:solidFill>
          </p:spPr>
        </p:sp>
      </p:grpSp>
      <p:grpSp>
        <p:nvGrpSpPr>
          <p:cNvPr id="4" name="Group 4"/>
          <p:cNvGrpSpPr/>
          <p:nvPr/>
        </p:nvGrpSpPr>
        <p:grpSpPr>
          <a:xfrm>
            <a:off x="9448800" y="3866186"/>
            <a:ext cx="8135567" cy="1450305"/>
            <a:chOff x="0" y="0"/>
            <a:chExt cx="3439540" cy="521664"/>
          </a:xfrm>
        </p:grpSpPr>
        <p:sp>
          <p:nvSpPr>
            <p:cNvPr id="5" name="Freeform 5"/>
            <p:cNvSpPr/>
            <p:nvPr/>
          </p:nvSpPr>
          <p:spPr>
            <a:xfrm>
              <a:off x="0" y="0"/>
              <a:ext cx="3439540" cy="521664"/>
            </a:xfrm>
            <a:custGeom>
              <a:avLst/>
              <a:gdLst/>
              <a:ahLst/>
              <a:cxnLst/>
              <a:rect l="l" t="t" r="r" b="b"/>
              <a:pathLst>
                <a:path w="3439540" h="521664">
                  <a:moveTo>
                    <a:pt x="0" y="0"/>
                  </a:moveTo>
                  <a:lnTo>
                    <a:pt x="3439540" y="0"/>
                  </a:lnTo>
                  <a:lnTo>
                    <a:pt x="3439540" y="521664"/>
                  </a:lnTo>
                  <a:lnTo>
                    <a:pt x="0" y="521664"/>
                  </a:lnTo>
                  <a:close/>
                </a:path>
              </a:pathLst>
            </a:custGeom>
            <a:solidFill>
              <a:srgbClr val="3F5896"/>
            </a:solidFill>
          </p:spPr>
        </p:sp>
      </p:grpSp>
      <p:grpSp>
        <p:nvGrpSpPr>
          <p:cNvPr id="6" name="Group 6"/>
          <p:cNvGrpSpPr/>
          <p:nvPr/>
        </p:nvGrpSpPr>
        <p:grpSpPr>
          <a:xfrm>
            <a:off x="9448800" y="6931340"/>
            <a:ext cx="8135567" cy="1470726"/>
            <a:chOff x="0" y="0"/>
            <a:chExt cx="3439540" cy="524409"/>
          </a:xfrm>
        </p:grpSpPr>
        <p:sp>
          <p:nvSpPr>
            <p:cNvPr id="7" name="Freeform 7"/>
            <p:cNvSpPr/>
            <p:nvPr/>
          </p:nvSpPr>
          <p:spPr>
            <a:xfrm>
              <a:off x="0" y="0"/>
              <a:ext cx="3439540" cy="524409"/>
            </a:xfrm>
            <a:custGeom>
              <a:avLst/>
              <a:gdLst/>
              <a:ahLst/>
              <a:cxnLst/>
              <a:rect l="l" t="t" r="r" b="b"/>
              <a:pathLst>
                <a:path w="3439540" h="524409">
                  <a:moveTo>
                    <a:pt x="0" y="0"/>
                  </a:moveTo>
                  <a:lnTo>
                    <a:pt x="3439540" y="0"/>
                  </a:lnTo>
                  <a:lnTo>
                    <a:pt x="3439540" y="524409"/>
                  </a:lnTo>
                  <a:lnTo>
                    <a:pt x="0" y="524409"/>
                  </a:lnTo>
                  <a:close/>
                </a:path>
              </a:pathLst>
            </a:custGeom>
            <a:solidFill>
              <a:srgbClr val="3F5896"/>
            </a:solidFill>
          </p:spPr>
        </p:sp>
      </p:grpSp>
      <p:grpSp>
        <p:nvGrpSpPr>
          <p:cNvPr id="8" name="Group 8"/>
          <p:cNvGrpSpPr/>
          <p:nvPr/>
        </p:nvGrpSpPr>
        <p:grpSpPr>
          <a:xfrm>
            <a:off x="9144000" y="7115378"/>
            <a:ext cx="1102650" cy="110265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0" name="Freeform 10"/>
          <p:cNvSpPr/>
          <p:nvPr/>
        </p:nvSpPr>
        <p:spPr>
          <a:xfrm>
            <a:off x="1793539" y="957506"/>
            <a:ext cx="6751272" cy="6373996"/>
          </a:xfrm>
          <a:custGeom>
            <a:avLst/>
            <a:gdLst/>
            <a:ahLst/>
            <a:cxnLst/>
            <a:rect l="l" t="t" r="r" b="b"/>
            <a:pathLst>
              <a:path w="6487527" h="6373996">
                <a:moveTo>
                  <a:pt x="0" y="0"/>
                </a:moveTo>
                <a:lnTo>
                  <a:pt x="6487527" y="0"/>
                </a:lnTo>
                <a:lnTo>
                  <a:pt x="6487527" y="6373995"/>
                </a:lnTo>
                <a:lnTo>
                  <a:pt x="0" y="63739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1" name="Group 11"/>
          <p:cNvGrpSpPr/>
          <p:nvPr/>
        </p:nvGrpSpPr>
        <p:grpSpPr>
          <a:xfrm>
            <a:off x="9144000" y="2412710"/>
            <a:ext cx="1102650" cy="1102650"/>
            <a:chOff x="0" y="0"/>
            <a:chExt cx="1470201" cy="1470201"/>
          </a:xfrm>
        </p:grpSpPr>
        <p:grpSp>
          <p:nvGrpSpPr>
            <p:cNvPr id="12" name="Group 12"/>
            <p:cNvGrpSpPr/>
            <p:nvPr/>
          </p:nvGrpSpPr>
          <p:grpSpPr>
            <a:xfrm>
              <a:off x="0" y="0"/>
              <a:ext cx="1470201" cy="1470201"/>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4" name="TextBox 14"/>
            <p:cNvSpPr txBox="1"/>
            <p:nvPr/>
          </p:nvSpPr>
          <p:spPr>
            <a:xfrm>
              <a:off x="0" y="363625"/>
              <a:ext cx="1470201" cy="733425"/>
            </a:xfrm>
            <a:prstGeom prst="rect">
              <a:avLst/>
            </a:prstGeom>
          </p:spPr>
          <p:txBody>
            <a:bodyPr lIns="0" tIns="0" rIns="0" bIns="0" rtlCol="0" anchor="t">
              <a:spAutoFit/>
            </a:bodyPr>
            <a:lstStyle/>
            <a:p>
              <a:pPr algn="ctr">
                <a:lnSpc>
                  <a:spcPts val="4320"/>
                </a:lnSpc>
              </a:pPr>
              <a:r>
                <a:rPr lang="en-US" sz="3600" b="1">
                  <a:solidFill>
                    <a:srgbClr val="3F5896"/>
                  </a:solidFill>
                  <a:latin typeface="Gliker Semi-Bold"/>
                  <a:ea typeface="Gliker Semi-Bold"/>
                  <a:cs typeface="Gliker Semi-Bold"/>
                  <a:sym typeface="Gliker Semi-Bold"/>
                </a:rPr>
                <a:t>1</a:t>
              </a:r>
            </a:p>
          </p:txBody>
        </p:sp>
      </p:grpSp>
      <p:grpSp>
        <p:nvGrpSpPr>
          <p:cNvPr id="15" name="Group 15"/>
          <p:cNvGrpSpPr/>
          <p:nvPr/>
        </p:nvGrpSpPr>
        <p:grpSpPr>
          <a:xfrm>
            <a:off x="9144000" y="4035650"/>
            <a:ext cx="1102650" cy="1102650"/>
            <a:chOff x="0" y="0"/>
            <a:chExt cx="1470201" cy="1470201"/>
          </a:xfrm>
        </p:grpSpPr>
        <p:grpSp>
          <p:nvGrpSpPr>
            <p:cNvPr id="16" name="Group 16"/>
            <p:cNvGrpSpPr/>
            <p:nvPr/>
          </p:nvGrpSpPr>
          <p:grpSpPr>
            <a:xfrm>
              <a:off x="0" y="0"/>
              <a:ext cx="1470201" cy="1470201"/>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8" name="TextBox 18"/>
            <p:cNvSpPr txBox="1"/>
            <p:nvPr/>
          </p:nvSpPr>
          <p:spPr>
            <a:xfrm>
              <a:off x="0" y="363625"/>
              <a:ext cx="1470201" cy="733425"/>
            </a:xfrm>
            <a:prstGeom prst="rect">
              <a:avLst/>
            </a:prstGeom>
          </p:spPr>
          <p:txBody>
            <a:bodyPr lIns="0" tIns="0" rIns="0" bIns="0" rtlCol="0" anchor="t">
              <a:spAutoFit/>
            </a:bodyPr>
            <a:lstStyle/>
            <a:p>
              <a:pPr algn="ctr">
                <a:lnSpc>
                  <a:spcPts val="4320"/>
                </a:lnSpc>
              </a:pPr>
              <a:r>
                <a:rPr lang="en-US" sz="3600" b="1" dirty="0">
                  <a:solidFill>
                    <a:srgbClr val="3F5896"/>
                  </a:solidFill>
                  <a:latin typeface="Gliker Semi-Bold"/>
                  <a:ea typeface="Gliker Semi-Bold"/>
                  <a:cs typeface="Gliker Semi-Bold"/>
                  <a:sym typeface="Gliker Semi-Bold"/>
                </a:rPr>
                <a:t>2</a:t>
              </a:r>
            </a:p>
          </p:txBody>
        </p:sp>
      </p:grpSp>
      <p:sp>
        <p:nvSpPr>
          <p:cNvPr id="19" name="TextBox 19"/>
          <p:cNvSpPr txBox="1"/>
          <p:nvPr/>
        </p:nvSpPr>
        <p:spPr>
          <a:xfrm>
            <a:off x="10701581" y="6048816"/>
            <a:ext cx="5291418" cy="379095"/>
          </a:xfrm>
          <a:prstGeom prst="rect">
            <a:avLst/>
          </a:prstGeom>
        </p:spPr>
        <p:txBody>
          <a:bodyPr lIns="0" tIns="0" rIns="0" bIns="0" rtlCol="0" anchor="t">
            <a:spAutoFit/>
          </a:bodyPr>
          <a:lstStyle/>
          <a:p>
            <a:pPr marL="0" lvl="0" indent="0" algn="l">
              <a:lnSpc>
                <a:spcPts val="3120"/>
              </a:lnSpc>
            </a:pPr>
            <a:r>
              <a:rPr lang="en-US" sz="2400">
                <a:solidFill>
                  <a:srgbClr val="FFFFFF"/>
                </a:solidFill>
                <a:latin typeface="Montserrat"/>
                <a:ea typeface="Montserrat"/>
                <a:cs typeface="Montserrat"/>
                <a:sym typeface="Montserrat"/>
              </a:rPr>
              <a:t>Competitive Analysis</a:t>
            </a:r>
          </a:p>
        </p:txBody>
      </p:sp>
      <p:grpSp>
        <p:nvGrpSpPr>
          <p:cNvPr id="20" name="Group 20"/>
          <p:cNvGrpSpPr/>
          <p:nvPr/>
        </p:nvGrpSpPr>
        <p:grpSpPr>
          <a:xfrm>
            <a:off x="9448800" y="5462741"/>
            <a:ext cx="8135567" cy="1336473"/>
            <a:chOff x="0" y="0"/>
            <a:chExt cx="3439540" cy="518171"/>
          </a:xfrm>
        </p:grpSpPr>
        <p:sp>
          <p:nvSpPr>
            <p:cNvPr id="21" name="Freeform 21"/>
            <p:cNvSpPr/>
            <p:nvPr/>
          </p:nvSpPr>
          <p:spPr>
            <a:xfrm>
              <a:off x="0" y="0"/>
              <a:ext cx="3439540" cy="518171"/>
            </a:xfrm>
            <a:custGeom>
              <a:avLst/>
              <a:gdLst/>
              <a:ahLst/>
              <a:cxnLst/>
              <a:rect l="l" t="t" r="r" b="b"/>
              <a:pathLst>
                <a:path w="3439540" h="518171">
                  <a:moveTo>
                    <a:pt x="0" y="0"/>
                  </a:moveTo>
                  <a:lnTo>
                    <a:pt x="3439540" y="0"/>
                  </a:lnTo>
                  <a:lnTo>
                    <a:pt x="3439540" y="518171"/>
                  </a:lnTo>
                  <a:lnTo>
                    <a:pt x="0" y="518171"/>
                  </a:lnTo>
                  <a:close/>
                </a:path>
              </a:pathLst>
            </a:custGeom>
            <a:solidFill>
              <a:srgbClr val="3F5896"/>
            </a:solidFill>
          </p:spPr>
        </p:sp>
      </p:grpSp>
      <p:grpSp>
        <p:nvGrpSpPr>
          <p:cNvPr id="22" name="Group 22"/>
          <p:cNvGrpSpPr/>
          <p:nvPr/>
        </p:nvGrpSpPr>
        <p:grpSpPr>
          <a:xfrm>
            <a:off x="9144000" y="5579797"/>
            <a:ext cx="1102650" cy="1102650"/>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24" name="Freeform 24"/>
          <p:cNvSpPr/>
          <p:nvPr/>
        </p:nvSpPr>
        <p:spPr>
          <a:xfrm>
            <a:off x="4129242" y="5471997"/>
            <a:ext cx="2563317" cy="3623063"/>
          </a:xfrm>
          <a:custGeom>
            <a:avLst/>
            <a:gdLst/>
            <a:ahLst/>
            <a:cxnLst/>
            <a:rect l="l" t="t" r="r" b="b"/>
            <a:pathLst>
              <a:path w="2563317" h="3623063">
                <a:moveTo>
                  <a:pt x="0" y="0"/>
                </a:moveTo>
                <a:lnTo>
                  <a:pt x="2563317" y="0"/>
                </a:lnTo>
                <a:lnTo>
                  <a:pt x="2563317" y="3623063"/>
                </a:lnTo>
                <a:lnTo>
                  <a:pt x="0" y="3623063"/>
                </a:lnTo>
                <a:lnTo>
                  <a:pt x="0" y="0"/>
                </a:lnTo>
                <a:close/>
              </a:path>
            </a:pathLst>
          </a:custGeom>
          <a:blipFill>
            <a:blip r:embed="rId4"/>
            <a:stretch>
              <a:fillRect/>
            </a:stretch>
          </a:blipFill>
        </p:spPr>
      </p:sp>
      <p:sp>
        <p:nvSpPr>
          <p:cNvPr id="25" name="TextBox 25"/>
          <p:cNvSpPr txBox="1"/>
          <p:nvPr/>
        </p:nvSpPr>
        <p:spPr>
          <a:xfrm>
            <a:off x="2105302" y="2413000"/>
            <a:ext cx="6439509" cy="2730500"/>
          </a:xfrm>
          <a:prstGeom prst="rect">
            <a:avLst/>
          </a:prstGeom>
        </p:spPr>
        <p:txBody>
          <a:bodyPr lIns="0" tIns="0" rIns="0" bIns="0" rtlCol="0" anchor="t">
            <a:spAutoFit/>
          </a:bodyPr>
          <a:lstStyle/>
          <a:p>
            <a:pPr algn="ctr">
              <a:lnSpc>
                <a:spcPts val="6999"/>
              </a:lnSpc>
            </a:pPr>
            <a:r>
              <a:rPr lang="en-US" sz="6999" b="1" dirty="0">
                <a:solidFill>
                  <a:srgbClr val="2E2E2E"/>
                </a:solidFill>
                <a:latin typeface="Gliker Semi-Bold"/>
                <a:ea typeface="Gliker Semi-Bold"/>
                <a:cs typeface="Gliker Semi-Bold"/>
                <a:sym typeface="Gliker Semi-Bold"/>
              </a:rPr>
              <a:t>TÜİK </a:t>
            </a:r>
            <a:r>
              <a:rPr lang="tr-TR" sz="6999" b="1" dirty="0" smtClean="0">
                <a:solidFill>
                  <a:srgbClr val="2E2E2E"/>
                </a:solidFill>
                <a:latin typeface="Gliker Semi-Bold"/>
                <a:ea typeface="Gliker Semi-Bold"/>
                <a:cs typeface="Gliker Semi-Bold"/>
                <a:sym typeface="Gliker Semi-Bold"/>
              </a:rPr>
              <a:t>(2024)</a:t>
            </a:r>
          </a:p>
          <a:p>
            <a:pPr algn="ctr">
              <a:lnSpc>
                <a:spcPts val="6999"/>
              </a:lnSpc>
            </a:pPr>
            <a:r>
              <a:rPr lang="en-US" sz="6999" b="1" dirty="0" smtClean="0">
                <a:solidFill>
                  <a:srgbClr val="2E2E2E"/>
                </a:solidFill>
                <a:latin typeface="Gliker Semi-Bold"/>
                <a:ea typeface="Gliker Semi-Bold"/>
                <a:cs typeface="Gliker Semi-Bold"/>
                <a:sym typeface="Gliker Semi-Bold"/>
              </a:rPr>
              <a:t>VERİLERİNE </a:t>
            </a:r>
            <a:r>
              <a:rPr lang="en-US" sz="6999" b="1" dirty="0">
                <a:solidFill>
                  <a:srgbClr val="2E2E2E"/>
                </a:solidFill>
                <a:latin typeface="Gliker Semi-Bold"/>
                <a:ea typeface="Gliker Semi-Bold"/>
                <a:cs typeface="Gliker Semi-Bold"/>
                <a:sym typeface="Gliker Semi-Bold"/>
              </a:rPr>
              <a:t>GÖRE</a:t>
            </a:r>
          </a:p>
        </p:txBody>
      </p:sp>
      <p:sp>
        <p:nvSpPr>
          <p:cNvPr id="26" name="TextBox 26"/>
          <p:cNvSpPr txBox="1"/>
          <p:nvPr/>
        </p:nvSpPr>
        <p:spPr>
          <a:xfrm>
            <a:off x="10329684" y="2413000"/>
            <a:ext cx="6925613" cy="1102360"/>
          </a:xfrm>
          <a:prstGeom prst="rect">
            <a:avLst/>
          </a:prstGeom>
        </p:spPr>
        <p:txBody>
          <a:bodyPr lIns="0" tIns="0" rIns="0" bIns="0" rtlCol="0" anchor="t">
            <a:spAutoFit/>
          </a:bodyPr>
          <a:lstStyle/>
          <a:p>
            <a:pPr marL="0" lvl="0" indent="0" algn="just">
              <a:lnSpc>
                <a:spcPts val="2209"/>
              </a:lnSpc>
            </a:pPr>
            <a:r>
              <a:rPr lang="en-US" sz="1699" dirty="0" err="1">
                <a:solidFill>
                  <a:srgbClr val="FFFFFF"/>
                </a:solidFill>
                <a:latin typeface="Montserrat"/>
                <a:ea typeface="Montserrat"/>
                <a:cs typeface="Montserrat"/>
                <a:sym typeface="Montserrat"/>
              </a:rPr>
              <a:t>Türkiye'de</a:t>
            </a:r>
            <a:r>
              <a:rPr lang="en-US" sz="1699" dirty="0">
                <a:solidFill>
                  <a:srgbClr val="FFFFFF"/>
                </a:solidFill>
                <a:latin typeface="Montserrat"/>
                <a:ea typeface="Montserrat"/>
                <a:cs typeface="Montserrat"/>
                <a:sym typeface="Montserrat"/>
              </a:rPr>
              <a:t> 16-74 </a:t>
            </a:r>
            <a:r>
              <a:rPr lang="en-US" sz="1699" dirty="0" err="1">
                <a:solidFill>
                  <a:srgbClr val="FFFFFF"/>
                </a:solidFill>
                <a:latin typeface="Montserrat"/>
                <a:ea typeface="Montserrat"/>
                <a:cs typeface="Montserrat"/>
                <a:sym typeface="Montserrat"/>
              </a:rPr>
              <a:t>yaş</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arası</a:t>
            </a:r>
            <a:r>
              <a:rPr lang="en-US" sz="1699" dirty="0">
                <a:solidFill>
                  <a:srgbClr val="FFFFFF"/>
                </a:solidFill>
                <a:latin typeface="Montserrat"/>
                <a:ea typeface="Montserrat"/>
                <a:cs typeface="Montserrat"/>
                <a:sym typeface="Montserrat"/>
              </a:rPr>
              <a:t> internet </a:t>
            </a:r>
            <a:r>
              <a:rPr lang="en-US" sz="1699" dirty="0" err="1">
                <a:solidFill>
                  <a:srgbClr val="FFFFFF"/>
                </a:solidFill>
                <a:latin typeface="Montserrat"/>
                <a:ea typeface="Montserrat"/>
                <a:cs typeface="Montserrat"/>
                <a:sym typeface="Montserrat"/>
              </a:rPr>
              <a:t>kullanıcı</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oranı</a:t>
            </a:r>
            <a:r>
              <a:rPr lang="en-US" sz="1699" dirty="0">
                <a:solidFill>
                  <a:srgbClr val="FFFFFF"/>
                </a:solidFill>
                <a:latin typeface="Montserrat"/>
                <a:ea typeface="Montserrat"/>
                <a:cs typeface="Montserrat"/>
                <a:sym typeface="Montserrat"/>
              </a:rPr>
              <a:t> %88,8 </a:t>
            </a:r>
            <a:r>
              <a:rPr lang="en-US" sz="1699" dirty="0" err="1">
                <a:solidFill>
                  <a:srgbClr val="FFFFFF"/>
                </a:solidFill>
                <a:latin typeface="Montserrat"/>
                <a:ea typeface="Montserrat"/>
                <a:cs typeface="Montserrat"/>
                <a:sym typeface="Montserrat"/>
              </a:rPr>
              <a:t>olurken</a:t>
            </a:r>
            <a:r>
              <a:rPr lang="en-US" sz="1699" dirty="0">
                <a:solidFill>
                  <a:srgbClr val="FFFFFF"/>
                </a:solidFill>
                <a:latin typeface="Montserrat"/>
                <a:ea typeface="Montserrat"/>
                <a:cs typeface="Montserrat"/>
                <a:sym typeface="Montserrat"/>
              </a:rPr>
              <a:t> 6-15 </a:t>
            </a:r>
            <a:r>
              <a:rPr lang="en-US" sz="1699" dirty="0" err="1">
                <a:solidFill>
                  <a:srgbClr val="FFFFFF"/>
                </a:solidFill>
                <a:latin typeface="Montserrat"/>
                <a:ea typeface="Montserrat"/>
                <a:cs typeface="Montserrat"/>
                <a:sym typeface="Montserrat"/>
              </a:rPr>
              <a:t>yaş</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grubundaki</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çocukların</a:t>
            </a:r>
            <a:r>
              <a:rPr lang="en-US" sz="1699" dirty="0">
                <a:solidFill>
                  <a:srgbClr val="FFFFFF"/>
                </a:solidFill>
                <a:latin typeface="Montserrat"/>
                <a:ea typeface="Montserrat"/>
                <a:cs typeface="Montserrat"/>
                <a:sym typeface="Montserrat"/>
              </a:rPr>
              <a:t> internet </a:t>
            </a:r>
            <a:r>
              <a:rPr lang="en-US" sz="1699" dirty="0" err="1">
                <a:solidFill>
                  <a:srgbClr val="FFFFFF"/>
                </a:solidFill>
                <a:latin typeface="Montserrat"/>
                <a:ea typeface="Montserrat"/>
                <a:cs typeface="Montserrat"/>
                <a:sym typeface="Montserrat"/>
              </a:rPr>
              <a:t>kullanımı</a:t>
            </a:r>
            <a:r>
              <a:rPr lang="en-US" sz="1699" dirty="0">
                <a:solidFill>
                  <a:srgbClr val="FFFFFF"/>
                </a:solidFill>
                <a:latin typeface="Montserrat"/>
                <a:ea typeface="Montserrat"/>
                <a:cs typeface="Montserrat"/>
                <a:sym typeface="Montserrat"/>
              </a:rPr>
              <a:t> %91,3'e </a:t>
            </a:r>
            <a:r>
              <a:rPr lang="en-US" sz="1699" dirty="0" err="1">
                <a:solidFill>
                  <a:srgbClr val="FFFFFF"/>
                </a:solidFill>
                <a:latin typeface="Montserrat"/>
                <a:ea typeface="Montserrat"/>
                <a:cs typeface="Montserrat"/>
                <a:sym typeface="Montserrat"/>
              </a:rPr>
              <a:t>yükseldi</a:t>
            </a:r>
            <a:r>
              <a:rPr lang="en-US" sz="1699" dirty="0">
                <a:solidFill>
                  <a:srgbClr val="FFFFFF"/>
                </a:solidFill>
                <a:latin typeface="Montserrat"/>
                <a:ea typeface="Montserrat"/>
                <a:cs typeface="Montserrat"/>
                <a:sym typeface="Montserrat"/>
              </a:rPr>
              <a:t>. İnternet </a:t>
            </a:r>
            <a:r>
              <a:rPr lang="en-US" sz="1699" dirty="0" err="1">
                <a:solidFill>
                  <a:srgbClr val="FFFFFF"/>
                </a:solidFill>
                <a:latin typeface="Montserrat"/>
                <a:ea typeface="Montserrat"/>
                <a:cs typeface="Montserrat"/>
                <a:sym typeface="Montserrat"/>
              </a:rPr>
              <a:t>kullandığını</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söyleyen</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çocukların</a:t>
            </a:r>
            <a:r>
              <a:rPr lang="en-US" sz="1699" dirty="0">
                <a:solidFill>
                  <a:srgbClr val="FFFFFF"/>
                </a:solidFill>
                <a:latin typeface="Montserrat"/>
                <a:ea typeface="Montserrat"/>
                <a:cs typeface="Montserrat"/>
                <a:sym typeface="Montserrat"/>
              </a:rPr>
              <a:t> %97,4'ü </a:t>
            </a:r>
            <a:r>
              <a:rPr lang="en-US" sz="1699" dirty="0" err="1">
                <a:solidFill>
                  <a:srgbClr val="FFFFFF"/>
                </a:solidFill>
                <a:latin typeface="Montserrat"/>
                <a:ea typeface="Montserrat"/>
                <a:cs typeface="Montserrat"/>
                <a:sym typeface="Montserrat"/>
              </a:rPr>
              <a:t>interneti</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düzenli</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kullandığını</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söyledi</a:t>
            </a:r>
            <a:r>
              <a:rPr lang="en-US" sz="1699" dirty="0">
                <a:solidFill>
                  <a:srgbClr val="FFFFFF"/>
                </a:solidFill>
                <a:latin typeface="Montserrat"/>
                <a:ea typeface="Montserrat"/>
                <a:cs typeface="Montserrat"/>
                <a:sym typeface="Montserrat"/>
              </a:rPr>
              <a:t>.</a:t>
            </a:r>
          </a:p>
        </p:txBody>
      </p:sp>
      <p:sp>
        <p:nvSpPr>
          <p:cNvPr id="27" name="TextBox 27"/>
          <p:cNvSpPr txBox="1"/>
          <p:nvPr/>
        </p:nvSpPr>
        <p:spPr>
          <a:xfrm>
            <a:off x="10329684" y="4041140"/>
            <a:ext cx="6925613" cy="1102360"/>
          </a:xfrm>
          <a:prstGeom prst="rect">
            <a:avLst/>
          </a:prstGeom>
        </p:spPr>
        <p:txBody>
          <a:bodyPr lIns="0" tIns="0" rIns="0" bIns="0" rtlCol="0" anchor="t">
            <a:spAutoFit/>
          </a:bodyPr>
          <a:lstStyle/>
          <a:p>
            <a:pPr marL="0" lvl="0" indent="0" algn="just">
              <a:lnSpc>
                <a:spcPts val="2210"/>
              </a:lnSpc>
            </a:pPr>
            <a:r>
              <a:rPr lang="en-US" sz="1700" dirty="0" err="1">
                <a:solidFill>
                  <a:srgbClr val="FFFFFF"/>
                </a:solidFill>
                <a:latin typeface="Montserrat"/>
                <a:ea typeface="Montserrat"/>
                <a:cs typeface="Montserrat"/>
                <a:sym typeface="Montserrat"/>
              </a:rPr>
              <a:t>Dijital</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oynama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oranı</a:t>
            </a:r>
            <a:r>
              <a:rPr lang="en-US" sz="1700" dirty="0">
                <a:solidFill>
                  <a:srgbClr val="FFFFFF"/>
                </a:solidFill>
                <a:latin typeface="Montserrat"/>
                <a:ea typeface="Montserrat"/>
                <a:cs typeface="Montserrat"/>
                <a:sym typeface="Montserrat"/>
              </a:rPr>
              <a:t> 6-15 </a:t>
            </a:r>
            <a:r>
              <a:rPr lang="en-US" sz="1700" dirty="0" err="1">
                <a:solidFill>
                  <a:srgbClr val="FFFFFF"/>
                </a:solidFill>
                <a:latin typeface="Montserrat"/>
                <a:ea typeface="Montserrat"/>
                <a:cs typeface="Montserrat"/>
                <a:sym typeface="Montserrat"/>
              </a:rPr>
              <a:t>yaş</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grubunda</a:t>
            </a:r>
            <a:r>
              <a:rPr lang="en-US" sz="1700" dirty="0">
                <a:solidFill>
                  <a:srgbClr val="FFFFFF"/>
                </a:solidFill>
                <a:latin typeface="Montserrat"/>
                <a:ea typeface="Montserrat"/>
                <a:cs typeface="Montserrat"/>
                <a:sym typeface="Montserrat"/>
              </a:rPr>
              <a:t> %74, </a:t>
            </a:r>
            <a:r>
              <a:rPr lang="en-US" sz="1700" dirty="0" err="1">
                <a:solidFill>
                  <a:srgbClr val="FFFFFF"/>
                </a:solidFill>
                <a:latin typeface="Montserrat"/>
                <a:ea typeface="Montserrat"/>
                <a:cs typeface="Montserrat"/>
                <a:sym typeface="Montserrat"/>
              </a:rPr>
              <a:t>aynı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gruptaki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erkek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için</a:t>
            </a:r>
            <a:r>
              <a:rPr lang="en-US" sz="1700" dirty="0">
                <a:solidFill>
                  <a:srgbClr val="FFFFFF"/>
                </a:solidFill>
                <a:latin typeface="Montserrat"/>
                <a:ea typeface="Montserrat"/>
                <a:cs typeface="Montserrat"/>
                <a:sym typeface="Montserrat"/>
              </a:rPr>
              <a:t> %82,8, </a:t>
            </a:r>
            <a:r>
              <a:rPr lang="en-US" sz="1700" dirty="0" err="1">
                <a:solidFill>
                  <a:srgbClr val="FFFFFF"/>
                </a:solidFill>
                <a:latin typeface="Montserrat"/>
                <a:ea typeface="Montserrat"/>
                <a:cs typeface="Montserrat"/>
                <a:sym typeface="Montserrat"/>
              </a:rPr>
              <a:t>kız</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için</a:t>
            </a:r>
            <a:r>
              <a:rPr lang="en-US" sz="1700" dirty="0">
                <a:solidFill>
                  <a:srgbClr val="FFFFFF"/>
                </a:solidFill>
                <a:latin typeface="Montserrat"/>
                <a:ea typeface="Montserrat"/>
                <a:cs typeface="Montserrat"/>
                <a:sym typeface="Montserrat"/>
              </a:rPr>
              <a:t> %64,8 </a:t>
            </a:r>
            <a:r>
              <a:rPr lang="en-US" sz="1700" dirty="0" err="1">
                <a:solidFill>
                  <a:srgbClr val="FFFFFF"/>
                </a:solidFill>
                <a:latin typeface="Montserrat"/>
                <a:ea typeface="Montserrat"/>
                <a:cs typeface="Montserrat"/>
                <a:sym typeface="Montserrat"/>
              </a:rPr>
              <a:t>olarak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açıklanmıştır</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Düzenli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dijital</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oynayan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çocukların</a:t>
            </a:r>
            <a:r>
              <a:rPr lang="en-US" sz="1700" dirty="0">
                <a:solidFill>
                  <a:srgbClr val="FFFFFF"/>
                </a:solidFill>
                <a:latin typeface="Montserrat"/>
                <a:ea typeface="Montserrat"/>
                <a:cs typeface="Montserrat"/>
                <a:sym typeface="Montserrat"/>
              </a:rPr>
              <a:t> %90,8'i </a:t>
            </a:r>
            <a:r>
              <a:rPr lang="en-US" sz="1700" dirty="0" err="1">
                <a:solidFill>
                  <a:srgbClr val="FFFFFF"/>
                </a:solidFill>
                <a:latin typeface="Montserrat"/>
                <a:ea typeface="Montserrat"/>
                <a:cs typeface="Montserrat"/>
                <a:sym typeface="Montserrat"/>
              </a:rPr>
              <a:t>bu</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aktiviteyi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sıkça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gerçekleştirdiğini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söylemiştir</a:t>
            </a:r>
            <a:r>
              <a:rPr lang="en-US" sz="1700" dirty="0">
                <a:solidFill>
                  <a:srgbClr val="FFFFFF"/>
                </a:solidFill>
                <a:latin typeface="Montserrat"/>
                <a:ea typeface="Montserrat"/>
                <a:cs typeface="Montserrat"/>
                <a:sym typeface="Montserrat"/>
              </a:rPr>
              <a:t>.</a:t>
            </a:r>
          </a:p>
        </p:txBody>
      </p:sp>
      <p:sp>
        <p:nvSpPr>
          <p:cNvPr id="29" name="TextBox 29"/>
          <p:cNvSpPr txBox="1"/>
          <p:nvPr/>
        </p:nvSpPr>
        <p:spPr>
          <a:xfrm>
            <a:off x="10329684" y="7115668"/>
            <a:ext cx="6925613" cy="1102360"/>
          </a:xfrm>
          <a:prstGeom prst="rect">
            <a:avLst/>
          </a:prstGeom>
        </p:spPr>
        <p:txBody>
          <a:bodyPr lIns="0" tIns="0" rIns="0" bIns="0" rtlCol="0" anchor="t">
            <a:spAutoFit/>
          </a:bodyPr>
          <a:lstStyle/>
          <a:p>
            <a:pPr marL="0" lvl="0" indent="0" algn="just">
              <a:lnSpc>
                <a:spcPts val="2210"/>
              </a:lnSpc>
            </a:pP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Çocukların</a:t>
            </a:r>
            <a:r>
              <a:rPr lang="en-US" sz="1700" dirty="0">
                <a:solidFill>
                  <a:srgbClr val="FFFFFF"/>
                </a:solidFill>
                <a:latin typeface="Montserrat"/>
                <a:ea typeface="Montserrat"/>
                <a:cs typeface="Montserrat"/>
                <a:sym typeface="Montserrat"/>
              </a:rPr>
              <a:t> %40,1'i </a:t>
            </a:r>
            <a:r>
              <a:rPr lang="en-US" sz="1700" dirty="0" err="1">
                <a:solidFill>
                  <a:srgbClr val="FFFFFF"/>
                </a:solidFill>
                <a:latin typeface="Montserrat"/>
                <a:ea typeface="Montserrat"/>
                <a:cs typeface="Montserrat"/>
                <a:sym typeface="Montserrat"/>
              </a:rPr>
              <a:t>planladığından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fazla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oynadığını</a:t>
            </a:r>
            <a:r>
              <a:rPr lang="en-US" sz="1700" dirty="0">
                <a:solidFill>
                  <a:srgbClr val="FFFFFF"/>
                </a:solidFill>
                <a:latin typeface="Montserrat"/>
                <a:ea typeface="Montserrat"/>
                <a:cs typeface="Montserrat"/>
                <a:sym typeface="Montserrat"/>
              </a:rPr>
              <a:t>, %35,6'sı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oynamanın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sorumluluklarını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aksattığını</a:t>
            </a:r>
            <a:r>
              <a:rPr lang="en-US" sz="1700" dirty="0">
                <a:solidFill>
                  <a:srgbClr val="FFFFFF"/>
                </a:solidFill>
                <a:latin typeface="Montserrat"/>
                <a:ea typeface="Montserrat"/>
                <a:cs typeface="Montserrat"/>
                <a:sym typeface="Montserrat"/>
              </a:rPr>
              <a:t>, %29,9'u </a:t>
            </a:r>
            <a:r>
              <a:rPr lang="en-US" sz="1700" dirty="0" err="1">
                <a:solidFill>
                  <a:srgbClr val="FFFFFF"/>
                </a:solidFill>
                <a:latin typeface="Montserrat"/>
                <a:ea typeface="Montserrat"/>
                <a:cs typeface="Montserrat"/>
                <a:sym typeface="Montserrat"/>
              </a:rPr>
              <a:t>fazla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zaman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harcadığını</a:t>
            </a:r>
            <a:r>
              <a:rPr lang="en-US" sz="1700" dirty="0">
                <a:solidFill>
                  <a:srgbClr val="FFFFFF"/>
                </a:solidFill>
                <a:latin typeface="Montserrat"/>
                <a:ea typeface="Montserrat"/>
                <a:cs typeface="Montserrat"/>
                <a:sym typeface="Montserrat"/>
              </a:rPr>
              <a:t>, %23,4'ü </a:t>
            </a:r>
            <a:r>
              <a:rPr lang="en-US" sz="1700" dirty="0" err="1">
                <a:solidFill>
                  <a:srgbClr val="FFFFFF"/>
                </a:solidFill>
                <a:latin typeface="Montserrat"/>
                <a:ea typeface="Montserrat"/>
                <a:cs typeface="Montserrat"/>
                <a:sym typeface="Montserrat"/>
              </a:rPr>
              <a:t>ise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oynamadığı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zaman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huzursuz</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hissettiğini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ifade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etti</a:t>
            </a:r>
            <a:r>
              <a:rPr lang="en-US" sz="1700" dirty="0">
                <a:solidFill>
                  <a:srgbClr val="FFFFFF"/>
                </a:solidFill>
                <a:latin typeface="Montserrat"/>
                <a:ea typeface="Montserrat"/>
                <a:cs typeface="Montserrat"/>
                <a:sym typeface="Montserrat"/>
              </a:rPr>
              <a:t>.</a:t>
            </a:r>
          </a:p>
        </p:txBody>
      </p:sp>
      <p:sp>
        <p:nvSpPr>
          <p:cNvPr id="30" name="TextBox 30"/>
          <p:cNvSpPr txBox="1"/>
          <p:nvPr/>
        </p:nvSpPr>
        <p:spPr>
          <a:xfrm>
            <a:off x="9428625" y="7390986"/>
            <a:ext cx="533400" cy="551433"/>
          </a:xfrm>
          <a:prstGeom prst="rect">
            <a:avLst/>
          </a:prstGeom>
        </p:spPr>
        <p:txBody>
          <a:bodyPr wrap="square" lIns="0" tIns="0" rIns="0" bIns="0" rtlCol="0" anchor="t">
            <a:spAutoFit/>
          </a:bodyPr>
          <a:lstStyle/>
          <a:p>
            <a:pPr algn="ctr">
              <a:lnSpc>
                <a:spcPts val="4320"/>
              </a:lnSpc>
            </a:pPr>
            <a:r>
              <a:rPr lang="en-US" sz="3600" b="1" dirty="0">
                <a:solidFill>
                  <a:srgbClr val="3F5896"/>
                </a:solidFill>
                <a:latin typeface="Gliker Semi-Bold"/>
                <a:ea typeface="Gliker Semi-Bold"/>
                <a:cs typeface="Gliker Semi-Bold"/>
                <a:sym typeface="Gliker Semi-Bold"/>
              </a:rPr>
              <a:t>4</a:t>
            </a:r>
          </a:p>
        </p:txBody>
      </p:sp>
      <p:sp>
        <p:nvSpPr>
          <p:cNvPr id="31" name="TextBox 31"/>
          <p:cNvSpPr txBox="1"/>
          <p:nvPr/>
        </p:nvSpPr>
        <p:spPr>
          <a:xfrm>
            <a:off x="10329684" y="5579797"/>
            <a:ext cx="6925613" cy="1102360"/>
          </a:xfrm>
          <a:prstGeom prst="rect">
            <a:avLst/>
          </a:prstGeom>
        </p:spPr>
        <p:txBody>
          <a:bodyPr lIns="0" tIns="0" rIns="0" bIns="0" rtlCol="0" anchor="t">
            <a:spAutoFit/>
          </a:bodyPr>
          <a:lstStyle/>
          <a:p>
            <a:pPr marL="0" lvl="0" indent="0" algn="just">
              <a:lnSpc>
                <a:spcPts val="2210"/>
              </a:lnSpc>
            </a:pPr>
            <a:r>
              <a:rPr lang="en-US" sz="1700" dirty="0" err="1">
                <a:solidFill>
                  <a:srgbClr val="FFFFFF"/>
                </a:solidFill>
                <a:latin typeface="Montserrat"/>
                <a:ea typeface="Montserrat"/>
                <a:cs typeface="Montserrat"/>
                <a:sym typeface="Montserrat"/>
              </a:rPr>
              <a:t>Dijital</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oynayan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çocukların</a:t>
            </a:r>
            <a:r>
              <a:rPr lang="en-US" sz="1700" dirty="0">
                <a:solidFill>
                  <a:srgbClr val="FFFFFF"/>
                </a:solidFill>
                <a:latin typeface="Montserrat"/>
                <a:ea typeface="Montserrat"/>
                <a:cs typeface="Montserrat"/>
                <a:sym typeface="Montserrat"/>
              </a:rPr>
              <a:t> %25,6'sı </a:t>
            </a:r>
            <a:r>
              <a:rPr lang="en-US" sz="1700" dirty="0" err="1">
                <a:solidFill>
                  <a:srgbClr val="FFFFFF"/>
                </a:solidFill>
                <a:latin typeface="Montserrat"/>
                <a:ea typeface="Montserrat"/>
                <a:cs typeface="Montserrat"/>
                <a:sym typeface="Montserrat"/>
              </a:rPr>
              <a:t>hafta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içi</a:t>
            </a:r>
            <a:r>
              <a:rPr lang="en-US" sz="1700" dirty="0">
                <a:solidFill>
                  <a:srgbClr val="FFFFFF"/>
                </a:solidFill>
                <a:latin typeface="Montserrat"/>
                <a:ea typeface="Montserrat"/>
                <a:cs typeface="Montserrat"/>
                <a:sym typeface="Montserrat"/>
              </a:rPr>
              <a:t>, %41,8'i </a:t>
            </a:r>
            <a:r>
              <a:rPr lang="en-US" sz="1700" dirty="0" err="1">
                <a:solidFill>
                  <a:srgbClr val="FFFFFF"/>
                </a:solidFill>
                <a:latin typeface="Montserrat"/>
                <a:ea typeface="Montserrat"/>
                <a:cs typeface="Montserrat"/>
                <a:sym typeface="Montserrat"/>
              </a:rPr>
              <a:t>hafta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sonu</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günde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yaklaşık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iki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saat</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ve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daha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fazla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oynadıklarını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belirtti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Çocukların</a:t>
            </a:r>
            <a:r>
              <a:rPr lang="en-US" sz="1700" dirty="0">
                <a:solidFill>
                  <a:srgbClr val="FFFFFF"/>
                </a:solidFill>
                <a:latin typeface="Montserrat"/>
                <a:ea typeface="Montserrat"/>
                <a:cs typeface="Montserrat"/>
                <a:sym typeface="Montserrat"/>
              </a:rPr>
              <a:t> %46,3'ü </a:t>
            </a:r>
            <a:r>
              <a:rPr lang="en-US" sz="1700" dirty="0" err="1">
                <a:solidFill>
                  <a:srgbClr val="FFFFFF"/>
                </a:solidFill>
                <a:latin typeface="Montserrat"/>
                <a:ea typeface="Montserrat"/>
                <a:cs typeface="Montserrat"/>
                <a:sym typeface="Montserrat"/>
              </a:rPr>
              <a:t>ebeveynlerinin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oynama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sürelerini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fazla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bulduğunu</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düşündüklerini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söylemiştir</a:t>
            </a:r>
            <a:r>
              <a:rPr lang="en-US" sz="1700" dirty="0">
                <a:solidFill>
                  <a:srgbClr val="FFFFFF"/>
                </a:solidFill>
                <a:latin typeface="Montserrat"/>
                <a:ea typeface="Montserrat"/>
                <a:cs typeface="Montserrat"/>
                <a:sym typeface="Montserrat"/>
              </a:rPr>
              <a:t>.</a:t>
            </a:r>
          </a:p>
        </p:txBody>
      </p:sp>
      <p:sp>
        <p:nvSpPr>
          <p:cNvPr id="32" name="Freeform 32"/>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
        <p:nvSpPr>
          <p:cNvPr id="33" name="Dikdörtgen 32"/>
          <p:cNvSpPr/>
          <p:nvPr/>
        </p:nvSpPr>
        <p:spPr>
          <a:xfrm>
            <a:off x="9355896" y="5757988"/>
            <a:ext cx="644718" cy="643766"/>
          </a:xfrm>
          <a:prstGeom prst="rect">
            <a:avLst/>
          </a:prstGeom>
        </p:spPr>
        <p:txBody>
          <a:bodyPr wrap="square">
            <a:spAutoFit/>
          </a:bodyPr>
          <a:lstStyle/>
          <a:p>
            <a:pPr algn="ctr">
              <a:lnSpc>
                <a:spcPts val="4320"/>
              </a:lnSpc>
            </a:pPr>
            <a:r>
              <a:rPr lang="en-US" sz="3600" b="1" dirty="0">
                <a:solidFill>
                  <a:srgbClr val="3F5896"/>
                </a:solidFill>
                <a:latin typeface="Gliker Semi-Bold"/>
                <a:ea typeface="Gliker Semi-Bold"/>
                <a:cs typeface="Gliker Semi-Bold"/>
                <a:sym typeface="Gliker Semi-Bold"/>
              </a:rPr>
              <a:t>3</a:t>
            </a:r>
            <a:endParaRPr lang="en-US" sz="3600" b="1" dirty="0">
              <a:solidFill>
                <a:srgbClr val="3F5896"/>
              </a:solidFill>
              <a:latin typeface="Gliker Semi-Bold"/>
              <a:ea typeface="Gliker Semi-Bold"/>
              <a:cs typeface="Gliker Semi-Bold"/>
              <a:sym typeface="Gliker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9591031" y="1606538"/>
            <a:ext cx="7996669" cy="6368624"/>
            <a:chOff x="0" y="0"/>
            <a:chExt cx="3489960" cy="2779438"/>
          </a:xfrm>
        </p:grpSpPr>
        <p:sp>
          <p:nvSpPr>
            <p:cNvPr id="3" name="Freeform 3"/>
            <p:cNvSpPr/>
            <p:nvPr/>
          </p:nvSpPr>
          <p:spPr>
            <a:xfrm>
              <a:off x="6350" y="1311318"/>
              <a:ext cx="3197860" cy="1461770"/>
            </a:xfrm>
            <a:custGeom>
              <a:avLst/>
              <a:gdLst/>
              <a:ahLst/>
              <a:cxnLst/>
              <a:rect l="l" t="t" r="r" b="b"/>
              <a:pathLst>
                <a:path w="3197860" h="1461770">
                  <a:moveTo>
                    <a:pt x="0" y="0"/>
                  </a:moveTo>
                  <a:lnTo>
                    <a:pt x="0" y="1461770"/>
                  </a:lnTo>
                  <a:lnTo>
                    <a:pt x="3197860" y="1461770"/>
                  </a:lnTo>
                  <a:lnTo>
                    <a:pt x="0" y="0"/>
                  </a:lnTo>
                  <a:close/>
                </a:path>
              </a:pathLst>
            </a:custGeom>
            <a:solidFill>
              <a:srgbClr val="5773B8"/>
            </a:solidFill>
          </p:spPr>
        </p:sp>
        <p:sp>
          <p:nvSpPr>
            <p:cNvPr id="4" name="Freeform 4"/>
            <p:cNvSpPr/>
            <p:nvPr/>
          </p:nvSpPr>
          <p:spPr>
            <a:xfrm>
              <a:off x="0" y="-29210"/>
              <a:ext cx="3496310" cy="2809918"/>
            </a:xfrm>
            <a:custGeom>
              <a:avLst/>
              <a:gdLst/>
              <a:ahLst/>
              <a:cxnLst/>
              <a:rect l="l" t="t" r="r" b="b"/>
              <a:pathLst>
                <a:path w="3496310" h="2809918">
                  <a:moveTo>
                    <a:pt x="1270" y="45720"/>
                  </a:moveTo>
                  <a:lnTo>
                    <a:pt x="1270" y="938530"/>
                  </a:lnTo>
                  <a:cubicBezTo>
                    <a:pt x="1270" y="1090831"/>
                    <a:pt x="0" y="1358308"/>
                    <a:pt x="1270" y="1622468"/>
                  </a:cubicBezTo>
                  <a:cubicBezTo>
                    <a:pt x="5080" y="2390818"/>
                    <a:pt x="99060" y="2696888"/>
                    <a:pt x="99060" y="2696888"/>
                  </a:cubicBezTo>
                  <a:cubicBezTo>
                    <a:pt x="99060" y="2696888"/>
                    <a:pt x="579120" y="2797218"/>
                    <a:pt x="1004570" y="2803568"/>
                  </a:cubicBezTo>
                  <a:cubicBezTo>
                    <a:pt x="1385570" y="2809918"/>
                    <a:pt x="2247900" y="2808648"/>
                    <a:pt x="2667000" y="2808648"/>
                  </a:cubicBezTo>
                  <a:cubicBezTo>
                    <a:pt x="3086100" y="2808648"/>
                    <a:pt x="3487420" y="2808648"/>
                    <a:pt x="3487420" y="2808648"/>
                  </a:cubicBezTo>
                  <a:cubicBezTo>
                    <a:pt x="3487420" y="2808648"/>
                    <a:pt x="3484880" y="2155868"/>
                    <a:pt x="3487420" y="1739308"/>
                  </a:cubicBezTo>
                  <a:cubicBezTo>
                    <a:pt x="3496310" y="1228768"/>
                    <a:pt x="3492500" y="1090831"/>
                    <a:pt x="3492500" y="986790"/>
                  </a:cubicBezTo>
                  <a:cubicBezTo>
                    <a:pt x="3487420" y="438150"/>
                    <a:pt x="3487420" y="59690"/>
                    <a:pt x="3487420" y="59690"/>
                  </a:cubicBezTo>
                  <a:cubicBezTo>
                    <a:pt x="3487420" y="59690"/>
                    <a:pt x="2848610" y="34290"/>
                    <a:pt x="2390140" y="41910"/>
                  </a:cubicBezTo>
                  <a:cubicBezTo>
                    <a:pt x="2033270" y="48260"/>
                    <a:pt x="1306830" y="34290"/>
                    <a:pt x="918210" y="49530"/>
                  </a:cubicBezTo>
                  <a:cubicBezTo>
                    <a:pt x="494030" y="66040"/>
                    <a:pt x="247650" y="0"/>
                    <a:pt x="1270" y="45720"/>
                  </a:cubicBezTo>
                  <a:close/>
                </a:path>
              </a:pathLst>
            </a:custGeom>
            <a:solidFill>
              <a:srgbClr val="FFFFFF"/>
            </a:solidFill>
          </p:spPr>
        </p:sp>
      </p:grpSp>
      <p:sp>
        <p:nvSpPr>
          <p:cNvPr id="5" name="Freeform 5"/>
          <p:cNvSpPr/>
          <p:nvPr/>
        </p:nvSpPr>
        <p:spPr>
          <a:xfrm>
            <a:off x="12390272" y="1235909"/>
            <a:ext cx="2398188" cy="741258"/>
          </a:xfrm>
          <a:custGeom>
            <a:avLst/>
            <a:gdLst/>
            <a:ahLst/>
            <a:cxnLst/>
            <a:rect l="l" t="t" r="r" b="b"/>
            <a:pathLst>
              <a:path w="2398188" h="741258">
                <a:moveTo>
                  <a:pt x="0" y="0"/>
                </a:moveTo>
                <a:lnTo>
                  <a:pt x="2398188" y="0"/>
                </a:lnTo>
                <a:lnTo>
                  <a:pt x="2398188" y="741258"/>
                </a:lnTo>
                <a:lnTo>
                  <a:pt x="0" y="7412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p:nvPr/>
        </p:nvGrpSpPr>
        <p:grpSpPr>
          <a:xfrm>
            <a:off x="164167" y="3146346"/>
            <a:ext cx="6978022" cy="1142487"/>
            <a:chOff x="0" y="0"/>
            <a:chExt cx="33214774" cy="5438140"/>
          </a:xfrm>
        </p:grpSpPr>
        <p:sp>
          <p:nvSpPr>
            <p:cNvPr id="7" name="Freeform 7"/>
            <p:cNvSpPr/>
            <p:nvPr/>
          </p:nvSpPr>
          <p:spPr>
            <a:xfrm>
              <a:off x="27940" y="0"/>
              <a:ext cx="33158893" cy="5438140"/>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solidFill>
              <a:srgbClr val="3F5896"/>
            </a:solidFill>
          </p:spPr>
        </p:sp>
      </p:grpSp>
      <p:sp>
        <p:nvSpPr>
          <p:cNvPr id="8" name="TextBox 8"/>
          <p:cNvSpPr txBox="1"/>
          <p:nvPr/>
        </p:nvSpPr>
        <p:spPr>
          <a:xfrm>
            <a:off x="1499681" y="3518517"/>
            <a:ext cx="4892598" cy="379095"/>
          </a:xfrm>
          <a:prstGeom prst="rect">
            <a:avLst/>
          </a:prstGeom>
        </p:spPr>
        <p:txBody>
          <a:bodyPr lIns="0" tIns="0" rIns="0" bIns="0" rtlCol="0" anchor="t">
            <a:spAutoFit/>
          </a:bodyPr>
          <a:lstStyle/>
          <a:p>
            <a:pPr marL="0" lvl="0" indent="0" algn="l">
              <a:lnSpc>
                <a:spcPts val="3120"/>
              </a:lnSpc>
            </a:pPr>
            <a:r>
              <a:rPr lang="en-US" sz="2400">
                <a:solidFill>
                  <a:srgbClr val="FFFFFF"/>
                </a:solidFill>
                <a:latin typeface="Montserrat"/>
                <a:ea typeface="Montserrat"/>
                <a:cs typeface="Montserrat"/>
                <a:sym typeface="Montserrat"/>
              </a:rPr>
              <a:t>İÇERİK</a:t>
            </a:r>
          </a:p>
        </p:txBody>
      </p:sp>
      <p:sp>
        <p:nvSpPr>
          <p:cNvPr id="9" name="TextBox 9"/>
          <p:cNvSpPr txBox="1"/>
          <p:nvPr/>
        </p:nvSpPr>
        <p:spPr>
          <a:xfrm rot="5400000">
            <a:off x="6104158" y="4339581"/>
            <a:ext cx="3998005" cy="1604141"/>
          </a:xfrm>
          <a:prstGeom prst="rect">
            <a:avLst/>
          </a:prstGeom>
        </p:spPr>
        <p:txBody>
          <a:bodyPr lIns="0" tIns="0" rIns="0" bIns="0" rtlCol="0" anchor="t">
            <a:spAutoFit/>
          </a:bodyPr>
          <a:lstStyle/>
          <a:p>
            <a:pPr algn="ctr">
              <a:lnSpc>
                <a:spcPts val="6155"/>
              </a:lnSpc>
            </a:pPr>
            <a:r>
              <a:rPr lang="en-US" sz="6155" b="1">
                <a:solidFill>
                  <a:srgbClr val="2E2E2E"/>
                </a:solidFill>
                <a:latin typeface="Gliker Bold"/>
                <a:ea typeface="Gliker Bold"/>
                <a:cs typeface="Gliker Bold"/>
                <a:sym typeface="Gliker Bold"/>
              </a:rPr>
              <a:t>DİJİTAL OYUNLAR</a:t>
            </a:r>
          </a:p>
        </p:txBody>
      </p:sp>
      <p:sp>
        <p:nvSpPr>
          <p:cNvPr id="10" name="TextBox 10"/>
          <p:cNvSpPr txBox="1"/>
          <p:nvPr/>
        </p:nvSpPr>
        <p:spPr>
          <a:xfrm>
            <a:off x="10151269" y="5034160"/>
            <a:ext cx="6890742" cy="1846659"/>
          </a:xfrm>
          <a:prstGeom prst="rect">
            <a:avLst/>
          </a:prstGeom>
        </p:spPr>
        <p:txBody>
          <a:bodyPr lIns="0" tIns="0" rIns="0" bIns="0" rtlCol="0" anchor="t">
            <a:spAutoFit/>
          </a:bodyPr>
          <a:lstStyle/>
          <a:p>
            <a:pPr marL="0" lvl="0" indent="0" algn="ctr">
              <a:lnSpc>
                <a:spcPts val="3633"/>
              </a:lnSpc>
            </a:pPr>
            <a:r>
              <a:rPr lang="en-US" sz="2422" spc="96" dirty="0" err="1" smtClean="0">
                <a:solidFill>
                  <a:srgbClr val="2E2E2E"/>
                </a:solidFill>
                <a:latin typeface="Montserrat"/>
                <a:ea typeface="Montserrat"/>
                <a:cs typeface="Montserrat"/>
                <a:sym typeface="Montserrat"/>
              </a:rPr>
              <a:t>Eğitici</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şiddet</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içermeyen</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ve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etkileşimli</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oyunlar</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çocuğun</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yaşına</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ve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gelişim</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düzeyine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uygun</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şekilde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kontrollü</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oynandığında</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faydalı</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olabilir</a:t>
            </a:r>
            <a:r>
              <a:rPr lang="en-US" sz="2422" spc="96" dirty="0">
                <a:solidFill>
                  <a:srgbClr val="2E2E2E"/>
                </a:solidFill>
                <a:latin typeface="Montserrat"/>
                <a:ea typeface="Montserrat"/>
                <a:cs typeface="Montserrat"/>
                <a:sym typeface="Montserrat"/>
              </a:rPr>
              <a:t>.</a:t>
            </a:r>
          </a:p>
        </p:txBody>
      </p:sp>
      <p:grpSp>
        <p:nvGrpSpPr>
          <p:cNvPr id="11" name="Group 11"/>
          <p:cNvGrpSpPr/>
          <p:nvPr/>
        </p:nvGrpSpPr>
        <p:grpSpPr>
          <a:xfrm>
            <a:off x="617254" y="3371772"/>
            <a:ext cx="691635" cy="69163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3" name="TextBox 13"/>
          <p:cNvSpPr txBox="1"/>
          <p:nvPr/>
        </p:nvSpPr>
        <p:spPr>
          <a:xfrm>
            <a:off x="617254" y="3547315"/>
            <a:ext cx="691635" cy="361950"/>
          </a:xfrm>
          <a:prstGeom prst="rect">
            <a:avLst/>
          </a:prstGeom>
        </p:spPr>
        <p:txBody>
          <a:bodyPr lIns="0" tIns="0" rIns="0" bIns="0" rtlCol="0" anchor="t">
            <a:spAutoFit/>
          </a:bodyPr>
          <a:lstStyle/>
          <a:p>
            <a:pPr algn="ctr">
              <a:lnSpc>
                <a:spcPts val="2879"/>
              </a:lnSpc>
            </a:pPr>
            <a:r>
              <a:rPr lang="en-US" sz="2400" b="1">
                <a:solidFill>
                  <a:srgbClr val="3F5896"/>
                </a:solidFill>
                <a:latin typeface="Gliker Semi-Bold"/>
                <a:ea typeface="Gliker Semi-Bold"/>
                <a:cs typeface="Gliker Semi-Bold"/>
                <a:sym typeface="Gliker Semi-Bold"/>
              </a:rPr>
              <a:t>1</a:t>
            </a:r>
          </a:p>
        </p:txBody>
      </p:sp>
      <p:grpSp>
        <p:nvGrpSpPr>
          <p:cNvPr id="14" name="Group 14"/>
          <p:cNvGrpSpPr/>
          <p:nvPr/>
        </p:nvGrpSpPr>
        <p:grpSpPr>
          <a:xfrm>
            <a:off x="164167" y="4570408"/>
            <a:ext cx="6978022" cy="1142487"/>
            <a:chOff x="0" y="0"/>
            <a:chExt cx="33214774" cy="5438140"/>
          </a:xfrm>
        </p:grpSpPr>
        <p:sp>
          <p:nvSpPr>
            <p:cNvPr id="15" name="Freeform 15"/>
            <p:cNvSpPr/>
            <p:nvPr/>
          </p:nvSpPr>
          <p:spPr>
            <a:xfrm>
              <a:off x="27940" y="0"/>
              <a:ext cx="33158893" cy="5438140"/>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solidFill>
              <a:srgbClr val="3F5896"/>
            </a:solidFill>
          </p:spPr>
        </p:sp>
      </p:grpSp>
      <p:sp>
        <p:nvSpPr>
          <p:cNvPr id="16" name="TextBox 16"/>
          <p:cNvSpPr txBox="1"/>
          <p:nvPr/>
        </p:nvSpPr>
        <p:spPr>
          <a:xfrm>
            <a:off x="1499681" y="4942579"/>
            <a:ext cx="5229943" cy="379095"/>
          </a:xfrm>
          <a:prstGeom prst="rect">
            <a:avLst/>
          </a:prstGeom>
        </p:spPr>
        <p:txBody>
          <a:bodyPr lIns="0" tIns="0" rIns="0" bIns="0" rtlCol="0" anchor="t">
            <a:spAutoFit/>
          </a:bodyPr>
          <a:lstStyle/>
          <a:p>
            <a:pPr marL="0" lvl="0" indent="0" algn="l">
              <a:lnSpc>
                <a:spcPts val="3120"/>
              </a:lnSpc>
            </a:pPr>
            <a:r>
              <a:rPr lang="en-US" sz="2400">
                <a:solidFill>
                  <a:srgbClr val="FFFFFF"/>
                </a:solidFill>
                <a:latin typeface="Montserrat"/>
                <a:ea typeface="Montserrat"/>
                <a:cs typeface="Montserrat"/>
                <a:sym typeface="Montserrat"/>
              </a:rPr>
              <a:t>YAŞA UYGUNLUK</a:t>
            </a:r>
          </a:p>
        </p:txBody>
      </p:sp>
      <p:grpSp>
        <p:nvGrpSpPr>
          <p:cNvPr id="17" name="Group 17"/>
          <p:cNvGrpSpPr/>
          <p:nvPr/>
        </p:nvGrpSpPr>
        <p:grpSpPr>
          <a:xfrm>
            <a:off x="617254" y="4795834"/>
            <a:ext cx="691635" cy="691635"/>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9" name="TextBox 19"/>
          <p:cNvSpPr txBox="1"/>
          <p:nvPr/>
        </p:nvSpPr>
        <p:spPr>
          <a:xfrm>
            <a:off x="617254" y="4971377"/>
            <a:ext cx="691635" cy="361950"/>
          </a:xfrm>
          <a:prstGeom prst="rect">
            <a:avLst/>
          </a:prstGeom>
        </p:spPr>
        <p:txBody>
          <a:bodyPr lIns="0" tIns="0" rIns="0" bIns="0" rtlCol="0" anchor="t">
            <a:spAutoFit/>
          </a:bodyPr>
          <a:lstStyle/>
          <a:p>
            <a:pPr algn="ctr">
              <a:lnSpc>
                <a:spcPts val="2879"/>
              </a:lnSpc>
            </a:pPr>
            <a:r>
              <a:rPr lang="en-US" sz="2400" b="1">
                <a:solidFill>
                  <a:srgbClr val="3F5896"/>
                </a:solidFill>
                <a:latin typeface="Gliker Semi-Bold"/>
                <a:ea typeface="Gliker Semi-Bold"/>
                <a:cs typeface="Gliker Semi-Bold"/>
                <a:sym typeface="Gliker Semi-Bold"/>
              </a:rPr>
              <a:t>2</a:t>
            </a:r>
          </a:p>
        </p:txBody>
      </p:sp>
      <p:grpSp>
        <p:nvGrpSpPr>
          <p:cNvPr id="20" name="Group 20"/>
          <p:cNvGrpSpPr/>
          <p:nvPr/>
        </p:nvGrpSpPr>
        <p:grpSpPr>
          <a:xfrm>
            <a:off x="164167" y="6001864"/>
            <a:ext cx="6978022" cy="1142487"/>
            <a:chOff x="0" y="0"/>
            <a:chExt cx="33214774" cy="5438140"/>
          </a:xfrm>
        </p:grpSpPr>
        <p:sp>
          <p:nvSpPr>
            <p:cNvPr id="21" name="Freeform 21"/>
            <p:cNvSpPr/>
            <p:nvPr/>
          </p:nvSpPr>
          <p:spPr>
            <a:xfrm>
              <a:off x="27940" y="0"/>
              <a:ext cx="33158893" cy="5438140"/>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solidFill>
              <a:srgbClr val="3F5896"/>
            </a:solidFill>
          </p:spPr>
        </p:sp>
      </p:grpSp>
      <p:sp>
        <p:nvSpPr>
          <p:cNvPr id="22" name="TextBox 22"/>
          <p:cNvSpPr txBox="1"/>
          <p:nvPr/>
        </p:nvSpPr>
        <p:spPr>
          <a:xfrm>
            <a:off x="1499681" y="6374035"/>
            <a:ext cx="5229943" cy="379095"/>
          </a:xfrm>
          <a:prstGeom prst="rect">
            <a:avLst/>
          </a:prstGeom>
        </p:spPr>
        <p:txBody>
          <a:bodyPr lIns="0" tIns="0" rIns="0" bIns="0" rtlCol="0" anchor="t">
            <a:spAutoFit/>
          </a:bodyPr>
          <a:lstStyle/>
          <a:p>
            <a:pPr marL="0" lvl="0" indent="0" algn="l">
              <a:lnSpc>
                <a:spcPts val="3120"/>
              </a:lnSpc>
            </a:pPr>
            <a:r>
              <a:rPr lang="en-US" sz="2400">
                <a:solidFill>
                  <a:srgbClr val="FFFFFF"/>
                </a:solidFill>
                <a:latin typeface="Montserrat"/>
                <a:ea typeface="Montserrat"/>
                <a:cs typeface="Montserrat"/>
                <a:sym typeface="Montserrat"/>
              </a:rPr>
              <a:t>OYNAMA SÜRESİ</a:t>
            </a:r>
          </a:p>
        </p:txBody>
      </p:sp>
      <p:grpSp>
        <p:nvGrpSpPr>
          <p:cNvPr id="23" name="Group 23"/>
          <p:cNvGrpSpPr/>
          <p:nvPr/>
        </p:nvGrpSpPr>
        <p:grpSpPr>
          <a:xfrm>
            <a:off x="617254" y="6227290"/>
            <a:ext cx="691635" cy="691635"/>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25" name="TextBox 25"/>
          <p:cNvSpPr txBox="1"/>
          <p:nvPr/>
        </p:nvSpPr>
        <p:spPr>
          <a:xfrm>
            <a:off x="617254" y="6402833"/>
            <a:ext cx="691635" cy="361950"/>
          </a:xfrm>
          <a:prstGeom prst="rect">
            <a:avLst/>
          </a:prstGeom>
        </p:spPr>
        <p:txBody>
          <a:bodyPr lIns="0" tIns="0" rIns="0" bIns="0" rtlCol="0" anchor="t">
            <a:spAutoFit/>
          </a:bodyPr>
          <a:lstStyle/>
          <a:p>
            <a:pPr algn="ctr">
              <a:lnSpc>
                <a:spcPts val="2879"/>
              </a:lnSpc>
            </a:pPr>
            <a:r>
              <a:rPr lang="en-US" sz="2400" b="1">
                <a:solidFill>
                  <a:srgbClr val="3F5896"/>
                </a:solidFill>
                <a:latin typeface="Gliker Semi-Bold"/>
                <a:ea typeface="Gliker Semi-Bold"/>
                <a:cs typeface="Gliker Semi-Bold"/>
                <a:sym typeface="Gliker Semi-Bold"/>
              </a:rPr>
              <a:t>3</a:t>
            </a:r>
          </a:p>
        </p:txBody>
      </p:sp>
      <p:sp>
        <p:nvSpPr>
          <p:cNvPr id="26" name="TextBox 26"/>
          <p:cNvSpPr txBox="1"/>
          <p:nvPr/>
        </p:nvSpPr>
        <p:spPr>
          <a:xfrm>
            <a:off x="10151269" y="2565472"/>
            <a:ext cx="6890742" cy="1803185"/>
          </a:xfrm>
          <a:prstGeom prst="rect">
            <a:avLst/>
          </a:prstGeom>
        </p:spPr>
        <p:txBody>
          <a:bodyPr lIns="0" tIns="0" rIns="0" bIns="0" rtlCol="0" anchor="t">
            <a:spAutoFit/>
          </a:bodyPr>
          <a:lstStyle/>
          <a:p>
            <a:pPr marL="0" lvl="0" indent="0" algn="ctr">
              <a:lnSpc>
                <a:spcPts val="3633"/>
              </a:lnSpc>
            </a:pPr>
            <a:r>
              <a:rPr lang="en-US" sz="2422" spc="96" dirty="0" err="1">
                <a:solidFill>
                  <a:srgbClr val="2E2E2E"/>
                </a:solidFill>
                <a:latin typeface="Montserrat"/>
                <a:ea typeface="Montserrat"/>
                <a:cs typeface="Montserrat"/>
                <a:sym typeface="Montserrat"/>
              </a:rPr>
              <a:t>Araştırmalar</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dijital</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oyunların</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çocuğun</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bilişsel</a:t>
            </a:r>
            <a:r>
              <a:rPr lang="en-US" sz="2422" spc="96" dirty="0">
                <a:solidFill>
                  <a:srgbClr val="2E2E2E"/>
                </a:solidFill>
                <a:latin typeface="Montserrat"/>
                <a:ea typeface="Montserrat"/>
                <a:cs typeface="Montserrat"/>
                <a:sym typeface="Montserrat"/>
              </a:rPr>
              <a:t>, motor, </a:t>
            </a:r>
            <a:r>
              <a:rPr lang="en-US" sz="2422" spc="96" dirty="0" err="1">
                <a:solidFill>
                  <a:srgbClr val="2E2E2E"/>
                </a:solidFill>
                <a:latin typeface="Montserrat"/>
                <a:ea typeface="Montserrat"/>
                <a:cs typeface="Montserrat"/>
                <a:sym typeface="Montserrat"/>
              </a:rPr>
              <a:t>psikososyal</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ve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dil</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gelişimine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olumlu</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katkılar</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sağladığını</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göstermektedir</a:t>
            </a:r>
            <a:r>
              <a:rPr lang="en-US" sz="2422" spc="96" dirty="0">
                <a:solidFill>
                  <a:srgbClr val="2E2E2E"/>
                </a:solidFill>
                <a:latin typeface="Montserrat"/>
                <a:ea typeface="Montserrat"/>
                <a:cs typeface="Montserrat"/>
                <a:sym typeface="Montserrat"/>
              </a:rPr>
              <a:t>. </a:t>
            </a:r>
          </a:p>
        </p:txBody>
      </p:sp>
      <p:sp>
        <p:nvSpPr>
          <p:cNvPr id="27" name="Freeform 27"/>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736374" y="1912402"/>
            <a:ext cx="3051191" cy="6462197"/>
            <a:chOff x="0" y="0"/>
            <a:chExt cx="878912" cy="1861471"/>
          </a:xfrm>
        </p:grpSpPr>
        <p:sp>
          <p:nvSpPr>
            <p:cNvPr id="3" name="Freeform 3"/>
            <p:cNvSpPr/>
            <p:nvPr/>
          </p:nvSpPr>
          <p:spPr>
            <a:xfrm>
              <a:off x="0" y="0"/>
              <a:ext cx="878912" cy="1861471"/>
            </a:xfrm>
            <a:custGeom>
              <a:avLst/>
              <a:gdLst/>
              <a:ahLst/>
              <a:cxnLst/>
              <a:rect l="l" t="t" r="r" b="b"/>
              <a:pathLst>
                <a:path w="878912" h="1861471">
                  <a:moveTo>
                    <a:pt x="0" y="0"/>
                  </a:moveTo>
                  <a:lnTo>
                    <a:pt x="878912" y="0"/>
                  </a:lnTo>
                  <a:lnTo>
                    <a:pt x="878912" y="1861471"/>
                  </a:lnTo>
                  <a:lnTo>
                    <a:pt x="0" y="1861471"/>
                  </a:lnTo>
                  <a:close/>
                </a:path>
              </a:pathLst>
            </a:custGeom>
            <a:solidFill>
              <a:srgbClr val="FFFFFF"/>
            </a:solidFill>
          </p:spPr>
        </p:sp>
      </p:grpSp>
      <p:sp>
        <p:nvSpPr>
          <p:cNvPr id="4" name="Freeform 4"/>
          <p:cNvSpPr/>
          <p:nvPr/>
        </p:nvSpPr>
        <p:spPr>
          <a:xfrm rot="-5400000">
            <a:off x="4687932" y="724904"/>
            <a:ext cx="6462197" cy="8837192"/>
          </a:xfrm>
          <a:custGeom>
            <a:avLst/>
            <a:gdLst/>
            <a:ahLst/>
            <a:cxnLst/>
            <a:rect l="l" t="t" r="r" b="b"/>
            <a:pathLst>
              <a:path w="6462197" h="8837192">
                <a:moveTo>
                  <a:pt x="0" y="0"/>
                </a:moveTo>
                <a:lnTo>
                  <a:pt x="6462197" y="0"/>
                </a:lnTo>
                <a:lnTo>
                  <a:pt x="6462197" y="8837192"/>
                </a:lnTo>
                <a:lnTo>
                  <a:pt x="0" y="88371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7913025" y="1511775"/>
            <a:ext cx="2461951" cy="801253"/>
          </a:xfrm>
          <a:custGeom>
            <a:avLst/>
            <a:gdLst/>
            <a:ahLst/>
            <a:cxnLst/>
            <a:rect l="l" t="t" r="r" b="b"/>
            <a:pathLst>
              <a:path w="2461951" h="801253">
                <a:moveTo>
                  <a:pt x="0" y="0"/>
                </a:moveTo>
                <a:lnTo>
                  <a:pt x="2461950" y="0"/>
                </a:lnTo>
                <a:lnTo>
                  <a:pt x="2461950" y="801253"/>
                </a:lnTo>
                <a:lnTo>
                  <a:pt x="0" y="8012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5851738" y="7496808"/>
            <a:ext cx="6584524" cy="2790192"/>
          </a:xfrm>
          <a:custGeom>
            <a:avLst/>
            <a:gdLst/>
            <a:ahLst/>
            <a:cxnLst/>
            <a:rect l="l" t="t" r="r" b="b"/>
            <a:pathLst>
              <a:path w="6584524" h="2790192">
                <a:moveTo>
                  <a:pt x="0" y="0"/>
                </a:moveTo>
                <a:lnTo>
                  <a:pt x="6584524" y="0"/>
                </a:lnTo>
                <a:lnTo>
                  <a:pt x="6584524" y="2790192"/>
                </a:lnTo>
                <a:lnTo>
                  <a:pt x="0" y="2790192"/>
                </a:lnTo>
                <a:lnTo>
                  <a:pt x="0" y="0"/>
                </a:lnTo>
                <a:close/>
              </a:path>
            </a:pathLst>
          </a:custGeom>
          <a:blipFill>
            <a:blip r:embed="rId6"/>
            <a:stretch>
              <a:fillRect/>
            </a:stretch>
          </a:blipFill>
        </p:spPr>
      </p:sp>
      <p:sp>
        <p:nvSpPr>
          <p:cNvPr id="7" name="TextBox 7"/>
          <p:cNvSpPr txBox="1"/>
          <p:nvPr/>
        </p:nvSpPr>
        <p:spPr>
          <a:xfrm>
            <a:off x="5105400" y="3086100"/>
            <a:ext cx="8790359" cy="3847207"/>
          </a:xfrm>
          <a:prstGeom prst="rect">
            <a:avLst/>
          </a:prstGeom>
        </p:spPr>
        <p:txBody>
          <a:bodyPr wrap="square" lIns="0" tIns="0" rIns="0" bIns="0" rtlCol="0" anchor="t">
            <a:spAutoFit/>
          </a:bodyPr>
          <a:lstStyle/>
          <a:p>
            <a:pPr algn="ctr">
              <a:lnSpc>
                <a:spcPts val="5999"/>
              </a:lnSpc>
            </a:pPr>
            <a:r>
              <a:rPr lang="en-US" sz="5999" b="1" spc="300" dirty="0">
                <a:solidFill>
                  <a:srgbClr val="2E2E2E"/>
                </a:solidFill>
                <a:latin typeface="Gliker Semi-Bold"/>
                <a:ea typeface="Gliker Semi-Bold"/>
                <a:cs typeface="Gliker Semi-Bold"/>
                <a:sym typeface="Gliker Semi-Bold"/>
              </a:rPr>
              <a:t>DİJİTAL OYUNLARIN ÇOCUKLARIN SAĞLIĞI VE GELİŞİMİ ÜZERİNDEKİ OLUMLU ETKİLERİ NELERDİR</a:t>
            </a:r>
            <a:r>
              <a:rPr lang="en-US" sz="5999" b="1" spc="300" dirty="0" smtClean="0">
                <a:solidFill>
                  <a:srgbClr val="2E2E2E"/>
                </a:solidFill>
                <a:latin typeface="Gliker Semi-Bold"/>
                <a:ea typeface="Gliker Semi-Bold"/>
                <a:cs typeface="Gliker Semi-Bold"/>
                <a:sym typeface="Gliker Semi-Bold"/>
              </a:rPr>
              <a:t>?</a:t>
            </a:r>
            <a:endParaRPr lang="en-US" sz="5999" b="1" spc="300" dirty="0">
              <a:solidFill>
                <a:srgbClr val="2E2E2E"/>
              </a:solidFill>
              <a:latin typeface="Gliker Semi-Bold"/>
              <a:ea typeface="Gliker Semi-Bold"/>
              <a:cs typeface="Gliker Semi-Bold"/>
              <a:sym typeface="Gliker Semi-Bold"/>
            </a:endParaRPr>
          </a:p>
        </p:txBody>
      </p:sp>
      <p:sp>
        <p:nvSpPr>
          <p:cNvPr id="8" name="Freeform 8"/>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7"/>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97834" y="2085089"/>
            <a:ext cx="7654018" cy="5411310"/>
          </a:xfrm>
          <a:custGeom>
            <a:avLst/>
            <a:gdLst/>
            <a:ahLst/>
            <a:cxnLst/>
            <a:rect l="l" t="t" r="r" b="b"/>
            <a:pathLst>
              <a:path w="7654018" h="6116822">
                <a:moveTo>
                  <a:pt x="0" y="0"/>
                </a:moveTo>
                <a:lnTo>
                  <a:pt x="7654018" y="0"/>
                </a:lnTo>
                <a:lnTo>
                  <a:pt x="7654018" y="6116822"/>
                </a:lnTo>
                <a:lnTo>
                  <a:pt x="0" y="6116822"/>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3" name="Freeform 3"/>
          <p:cNvSpPr/>
          <p:nvPr/>
        </p:nvSpPr>
        <p:spPr>
          <a:xfrm>
            <a:off x="9605282" y="2085089"/>
            <a:ext cx="7654018" cy="5411310"/>
          </a:xfrm>
          <a:custGeom>
            <a:avLst/>
            <a:gdLst/>
            <a:ahLst/>
            <a:cxnLst/>
            <a:rect l="l" t="t" r="r" b="b"/>
            <a:pathLst>
              <a:path w="7654018" h="6116822">
                <a:moveTo>
                  <a:pt x="0" y="0"/>
                </a:moveTo>
                <a:lnTo>
                  <a:pt x="7654018" y="0"/>
                </a:lnTo>
                <a:lnTo>
                  <a:pt x="7654018" y="6116822"/>
                </a:lnTo>
                <a:lnTo>
                  <a:pt x="0" y="6116822"/>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4" name="Freeform 4"/>
          <p:cNvSpPr/>
          <p:nvPr/>
        </p:nvSpPr>
        <p:spPr>
          <a:xfrm>
            <a:off x="7651700" y="7496399"/>
            <a:ext cx="2984600" cy="2790601"/>
          </a:xfrm>
          <a:custGeom>
            <a:avLst/>
            <a:gdLst/>
            <a:ahLst/>
            <a:cxnLst/>
            <a:rect l="l" t="t" r="r" b="b"/>
            <a:pathLst>
              <a:path w="2984600" h="2790601">
                <a:moveTo>
                  <a:pt x="0" y="0"/>
                </a:moveTo>
                <a:lnTo>
                  <a:pt x="2984600" y="0"/>
                </a:lnTo>
                <a:lnTo>
                  <a:pt x="2984600" y="2790601"/>
                </a:lnTo>
                <a:lnTo>
                  <a:pt x="0" y="2790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2052013" y="2549245"/>
            <a:ext cx="5745659" cy="679450"/>
          </a:xfrm>
          <a:prstGeom prst="rect">
            <a:avLst/>
          </a:prstGeom>
        </p:spPr>
        <p:txBody>
          <a:bodyPr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BİLİŞSEL GELİŞİM</a:t>
            </a:r>
          </a:p>
        </p:txBody>
      </p:sp>
      <p:sp>
        <p:nvSpPr>
          <p:cNvPr id="6" name="TextBox 6"/>
          <p:cNvSpPr txBox="1"/>
          <p:nvPr/>
        </p:nvSpPr>
        <p:spPr>
          <a:xfrm>
            <a:off x="1934594" y="4617021"/>
            <a:ext cx="5980495" cy="147066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Oyunlar</a:t>
            </a:r>
            <a:r>
              <a:rPr lang="en-US" sz="2100" dirty="0">
                <a:solidFill>
                  <a:srgbClr val="2E2E2E"/>
                </a:solidFill>
                <a:latin typeface="Montserrat"/>
                <a:ea typeface="Montserrat"/>
                <a:cs typeface="Montserrat"/>
                <a:sym typeface="Montserrat"/>
              </a:rPr>
              <a:t>, problem </a:t>
            </a:r>
            <a:r>
              <a:rPr lang="en-US" sz="2100" dirty="0" err="1">
                <a:solidFill>
                  <a:srgbClr val="2E2E2E"/>
                </a:solidFill>
                <a:latin typeface="Montserrat"/>
                <a:ea typeface="Montserrat"/>
                <a:cs typeface="Montserrat"/>
                <a:sym typeface="Montserrat"/>
              </a:rPr>
              <a:t>çözme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mantık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yürütme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strateji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geliştirme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becerilerini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artırır</a:t>
            </a:r>
            <a:r>
              <a:rPr lang="en-US" sz="2100" dirty="0">
                <a:solidFill>
                  <a:srgbClr val="2E2E2E"/>
                </a:solidFill>
                <a:latin typeface="Montserrat"/>
                <a:ea typeface="Montserrat"/>
                <a:cs typeface="Montserrat"/>
                <a:sym typeface="Montserrat"/>
              </a:rPr>
              <a:t>. Bu, </a:t>
            </a:r>
            <a:r>
              <a:rPr lang="en-US" sz="2100" dirty="0" err="1">
                <a:solidFill>
                  <a:srgbClr val="2E2E2E"/>
                </a:solidFill>
                <a:latin typeface="Montserrat"/>
                <a:ea typeface="Montserrat"/>
                <a:cs typeface="Montserrat"/>
                <a:sym typeface="Montserrat"/>
              </a:rPr>
              <a:t>oyuncuların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analitik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düşünme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yeteneklerini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geliştirir</a:t>
            </a:r>
            <a:r>
              <a:rPr lang="en-US" sz="2100" dirty="0">
                <a:solidFill>
                  <a:srgbClr val="2E2E2E"/>
                </a:solidFill>
                <a:latin typeface="Montserrat"/>
                <a:ea typeface="Montserrat"/>
                <a:cs typeface="Montserrat"/>
                <a:sym typeface="Montserrat"/>
              </a:rPr>
              <a:t>.</a:t>
            </a:r>
          </a:p>
        </p:txBody>
      </p:sp>
      <p:sp>
        <p:nvSpPr>
          <p:cNvPr id="7" name="TextBox 7"/>
          <p:cNvSpPr txBox="1"/>
          <p:nvPr/>
        </p:nvSpPr>
        <p:spPr>
          <a:xfrm>
            <a:off x="10207111" y="2549245"/>
            <a:ext cx="6450360" cy="1282402"/>
          </a:xfrm>
          <a:prstGeom prst="rect">
            <a:avLst/>
          </a:prstGeom>
        </p:spPr>
        <p:txBody>
          <a:bodyPr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SOSYAL </a:t>
            </a:r>
            <a:r>
              <a:rPr lang="en-US" sz="5000" b="1" dirty="0" smtClean="0">
                <a:solidFill>
                  <a:srgbClr val="2E2E2E"/>
                </a:solidFill>
                <a:latin typeface="Gliker Semi-Bold"/>
                <a:ea typeface="Gliker Semi-Bold"/>
                <a:cs typeface="Gliker Semi-Bold"/>
                <a:sym typeface="Gliker Semi-Bold"/>
              </a:rPr>
              <a:t>BECER</a:t>
            </a:r>
            <a:r>
              <a:rPr lang="tr-TR" sz="5000" b="1" dirty="0" smtClean="0">
                <a:solidFill>
                  <a:srgbClr val="2E2E2E"/>
                </a:solidFill>
                <a:latin typeface="Gliker Semi-Bold"/>
                <a:ea typeface="Gliker Semi-Bold"/>
                <a:cs typeface="Gliker Semi-Bold"/>
                <a:sym typeface="Gliker Semi-Bold"/>
              </a:rPr>
              <a:t>İ</a:t>
            </a:r>
            <a:r>
              <a:rPr lang="en-US" sz="5000" b="1" dirty="0" smtClean="0">
                <a:solidFill>
                  <a:srgbClr val="2E2E2E"/>
                </a:solidFill>
                <a:latin typeface="Gliker Semi-Bold"/>
                <a:ea typeface="Gliker Semi-Bold"/>
                <a:cs typeface="Gliker Semi-Bold"/>
                <a:sym typeface="Gliker Semi-Bold"/>
              </a:rPr>
              <a:t>LER</a:t>
            </a:r>
            <a:endParaRPr lang="en-US" sz="5000" b="1" dirty="0">
              <a:solidFill>
                <a:srgbClr val="2E2E2E"/>
              </a:solidFill>
              <a:latin typeface="Gliker Semi-Bold"/>
              <a:ea typeface="Gliker Semi-Bold"/>
              <a:cs typeface="Gliker Semi-Bold"/>
              <a:sym typeface="Gliker Semi-Bold"/>
            </a:endParaRPr>
          </a:p>
        </p:txBody>
      </p:sp>
      <p:sp>
        <p:nvSpPr>
          <p:cNvPr id="8" name="TextBox 8"/>
          <p:cNvSpPr txBox="1"/>
          <p:nvPr/>
        </p:nvSpPr>
        <p:spPr>
          <a:xfrm>
            <a:off x="10207111" y="4060908"/>
            <a:ext cx="6338228" cy="2603277"/>
          </a:xfrm>
          <a:prstGeom prst="rect">
            <a:avLst/>
          </a:prstGeom>
        </p:spPr>
        <p:txBody>
          <a:bodyPr lIns="0" tIns="0" rIns="0" bIns="0" rtlCol="0" anchor="t">
            <a:spAutoFit/>
          </a:bodyPr>
          <a:lstStyle/>
          <a:p>
            <a:pPr algn="l">
              <a:lnSpc>
                <a:spcPts val="2940"/>
              </a:lnSpc>
            </a:pPr>
            <a:r>
              <a:rPr lang="en-US" sz="2100" dirty="0" err="1">
                <a:solidFill>
                  <a:srgbClr val="2E2E2E"/>
                </a:solidFill>
                <a:latin typeface="Montserrat"/>
                <a:ea typeface="Montserrat"/>
                <a:cs typeface="Montserrat"/>
                <a:sym typeface="Montserrat"/>
              </a:rPr>
              <a:t>Sosyal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destek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içeriği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olan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agresif</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düşünce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duygu</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davranışları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azaltmakta</a:t>
            </a:r>
            <a:r>
              <a:rPr lang="en-US" sz="2100" dirty="0">
                <a:solidFill>
                  <a:srgbClr val="2E2E2E"/>
                </a:solidFill>
                <a:latin typeface="Montserrat"/>
                <a:ea typeface="Montserrat"/>
                <a:cs typeface="Montserrat"/>
                <a:sym typeface="Montserrat"/>
              </a:rPr>
              <a:t>; </a:t>
            </a:r>
            <a:endParaRPr lang="tr-TR" sz="2100" dirty="0" smtClean="0">
              <a:solidFill>
                <a:srgbClr val="2E2E2E"/>
              </a:solidFill>
              <a:latin typeface="Montserrat"/>
              <a:ea typeface="Montserrat"/>
              <a:cs typeface="Montserrat"/>
              <a:sym typeface="Montserrat"/>
            </a:endParaRPr>
          </a:p>
          <a:p>
            <a:pPr algn="l">
              <a:lnSpc>
                <a:spcPts val="2940"/>
              </a:lnSpc>
            </a:pPr>
            <a:r>
              <a:rPr lang="en-US" sz="2100" dirty="0" err="1" smtClean="0">
                <a:solidFill>
                  <a:srgbClr val="2E2E2E"/>
                </a:solidFill>
                <a:latin typeface="Montserrat"/>
                <a:ea typeface="Montserrat"/>
                <a:cs typeface="Montserrat"/>
                <a:sym typeface="Montserrat"/>
              </a:rPr>
              <a:t>iş</a:t>
            </a:r>
            <a:r>
              <a:rPr lang="en-US" sz="2100" dirty="0" smtClean="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birliği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paylaşma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empati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yardımlaşma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davranışlarını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artırmaktadır</a:t>
            </a:r>
            <a:r>
              <a:rPr lang="en-US" sz="2100" dirty="0">
                <a:solidFill>
                  <a:srgbClr val="2E2E2E"/>
                </a:solidFill>
                <a:latin typeface="Montserrat"/>
                <a:ea typeface="Montserrat"/>
                <a:cs typeface="Montserrat"/>
                <a:sym typeface="Montserrat"/>
              </a:rPr>
              <a:t>. </a:t>
            </a:r>
          </a:p>
          <a:p>
            <a:pPr algn="l">
              <a:lnSpc>
                <a:spcPts val="2940"/>
              </a:lnSpc>
            </a:pPr>
            <a:r>
              <a:rPr lang="en-US" sz="2100" dirty="0" err="1">
                <a:solidFill>
                  <a:srgbClr val="2E2E2E"/>
                </a:solidFill>
                <a:latin typeface="Montserrat"/>
                <a:ea typeface="Montserrat"/>
                <a:cs typeface="Montserrat"/>
                <a:sym typeface="Montserrat"/>
              </a:rPr>
              <a:t>Sosyal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öğrenme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yoluyla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çocukların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farklı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alanlara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ilişkin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gelişimine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bilgilerinin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artmasına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katkı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sağlamaktadır</a:t>
            </a:r>
            <a:r>
              <a:rPr lang="en-US" sz="2100" dirty="0" smtClean="0">
                <a:solidFill>
                  <a:srgbClr val="2E2E2E"/>
                </a:solidFill>
                <a:latin typeface="Montserrat"/>
                <a:ea typeface="Montserrat"/>
                <a:cs typeface="Montserrat"/>
                <a:sym typeface="Montserrat"/>
              </a:rPr>
              <a:t>.</a:t>
            </a:r>
            <a:endParaRPr lang="en-US" sz="2100" dirty="0">
              <a:solidFill>
                <a:srgbClr val="2E2E2E"/>
              </a:solidFill>
              <a:latin typeface="Montserrat"/>
              <a:ea typeface="Montserrat"/>
              <a:cs typeface="Montserrat"/>
              <a:sym typeface="Montserrat"/>
            </a:endParaRP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97834" y="1944871"/>
            <a:ext cx="7654018" cy="5408429"/>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3" name="Freeform 3"/>
          <p:cNvSpPr/>
          <p:nvPr/>
        </p:nvSpPr>
        <p:spPr>
          <a:xfrm>
            <a:off x="9605282" y="1970629"/>
            <a:ext cx="7654018" cy="53826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4" name="Freeform 4"/>
          <p:cNvSpPr/>
          <p:nvPr/>
        </p:nvSpPr>
        <p:spPr>
          <a:xfrm>
            <a:off x="8077200" y="8277734"/>
            <a:ext cx="2201102" cy="2008729"/>
          </a:xfrm>
          <a:custGeom>
            <a:avLst/>
            <a:gdLst/>
            <a:ahLst/>
            <a:cxnLst/>
            <a:rect l="l" t="t" r="r" b="b"/>
            <a:pathLst>
              <a:path w="3030604" h="3498533">
                <a:moveTo>
                  <a:pt x="0" y="0"/>
                </a:moveTo>
                <a:lnTo>
                  <a:pt x="3030604" y="0"/>
                </a:lnTo>
                <a:lnTo>
                  <a:pt x="3030604" y="3498532"/>
                </a:lnTo>
                <a:lnTo>
                  <a:pt x="0" y="34985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1828800" y="2552700"/>
            <a:ext cx="6541099"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MOTOR BECERİLER</a:t>
            </a:r>
          </a:p>
        </p:txBody>
      </p:sp>
      <p:sp>
        <p:nvSpPr>
          <p:cNvPr id="6" name="TextBox 6"/>
          <p:cNvSpPr txBox="1"/>
          <p:nvPr/>
        </p:nvSpPr>
        <p:spPr>
          <a:xfrm>
            <a:off x="1934595" y="4274661"/>
            <a:ext cx="5980495" cy="147066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Mouse ve klavye kullanımı el-göz koordinasyonunu desteklemekte, ince motor, görsel dikkat becerilerini ve uzamsal yeteneklerini geliştirmektedir.</a:t>
            </a:r>
          </a:p>
        </p:txBody>
      </p:sp>
      <p:sp>
        <p:nvSpPr>
          <p:cNvPr id="7" name="TextBox 7"/>
          <p:cNvSpPr txBox="1"/>
          <p:nvPr/>
        </p:nvSpPr>
        <p:spPr>
          <a:xfrm>
            <a:off x="12328731" y="2480096"/>
            <a:ext cx="2454069"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EĞİTİM</a:t>
            </a:r>
          </a:p>
        </p:txBody>
      </p:sp>
      <p:sp>
        <p:nvSpPr>
          <p:cNvPr id="8" name="TextBox 8"/>
          <p:cNvSpPr txBox="1"/>
          <p:nvPr/>
        </p:nvSpPr>
        <p:spPr>
          <a:xfrm>
            <a:off x="10442043" y="3460433"/>
            <a:ext cx="5980495" cy="3328035"/>
          </a:xfrm>
          <a:prstGeom prst="rect">
            <a:avLst/>
          </a:prstGeom>
        </p:spPr>
        <p:txBody>
          <a:bodyPr lIns="0" tIns="0" rIns="0" bIns="0" rtlCol="0" anchor="t">
            <a:spAutoFit/>
          </a:bodyPr>
          <a:lstStyle/>
          <a:p>
            <a:pPr algn="l">
              <a:lnSpc>
                <a:spcPts val="2940"/>
              </a:lnSpc>
            </a:pPr>
            <a:r>
              <a:rPr lang="en-US" sz="2100">
                <a:solidFill>
                  <a:srgbClr val="2E2E2E"/>
                </a:solidFill>
                <a:latin typeface="Montserrat"/>
                <a:ea typeface="Montserrat"/>
                <a:cs typeface="Montserrat"/>
                <a:sym typeface="Montserrat"/>
              </a:rPr>
              <a:t>Eğitsel içerikli oyunlar, öğrenme süreçlerini destekler ve bilgi aktarımını daha etkili hale getirir. Eğitsel içerikli dijital oyunlar, öğrenme güçlüğü yaşayan çocuklarda (disleksi, diskalkuli) öğrenme çıktılarına katkı sağlayabilmektedir. Geometri oyunları, yabancı dil oyunları gibi oyunlar akademik başarıyı desteklemektedir.</a:t>
            </a:r>
          </a:p>
          <a:p>
            <a:pPr marL="0" lvl="0" indent="0" algn="l">
              <a:lnSpc>
                <a:spcPts val="2940"/>
              </a:lnSpc>
            </a:pPr>
            <a:endParaRPr lang="en-US" sz="2100">
              <a:solidFill>
                <a:srgbClr val="2E2E2E"/>
              </a:solidFill>
              <a:latin typeface="Montserrat"/>
              <a:ea typeface="Montserrat"/>
              <a:cs typeface="Montserrat"/>
              <a:sym typeface="Montserrat"/>
            </a:endParaRP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97834" y="1970629"/>
            <a:ext cx="7654018" cy="52302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3" name="Freeform 3"/>
          <p:cNvSpPr/>
          <p:nvPr/>
        </p:nvSpPr>
        <p:spPr>
          <a:xfrm>
            <a:off x="9711971" y="1970629"/>
            <a:ext cx="7654018" cy="52302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4" name="Freeform 4"/>
          <p:cNvSpPr/>
          <p:nvPr/>
        </p:nvSpPr>
        <p:spPr>
          <a:xfrm>
            <a:off x="6812669" y="6172200"/>
            <a:ext cx="4662663" cy="4114800"/>
          </a:xfrm>
          <a:custGeom>
            <a:avLst/>
            <a:gdLst/>
            <a:ahLst/>
            <a:cxnLst/>
            <a:rect l="l" t="t" r="r" b="b"/>
            <a:pathLst>
              <a:path w="4662663" h="4114800">
                <a:moveTo>
                  <a:pt x="0" y="0"/>
                </a:moveTo>
                <a:lnTo>
                  <a:pt x="4662662" y="0"/>
                </a:lnTo>
                <a:lnTo>
                  <a:pt x="466266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1934595" y="2587142"/>
            <a:ext cx="5685405"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EMPATİ GELİŞİMİ</a:t>
            </a:r>
          </a:p>
        </p:txBody>
      </p:sp>
      <p:sp>
        <p:nvSpPr>
          <p:cNvPr id="6" name="TextBox 6"/>
          <p:cNvSpPr txBox="1"/>
          <p:nvPr/>
        </p:nvSpPr>
        <p:spPr>
          <a:xfrm>
            <a:off x="1934595" y="4274661"/>
            <a:ext cx="5980495" cy="147066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Bazı oyunlar, oyuncuların farklı bakış açılarını anlamalarına ve empati kurmalarına yardımcı olur. Empati kurabilme özelliği kazandırmaktadır.</a:t>
            </a:r>
          </a:p>
        </p:txBody>
      </p:sp>
      <p:sp>
        <p:nvSpPr>
          <p:cNvPr id="7" name="TextBox 7"/>
          <p:cNvSpPr txBox="1"/>
          <p:nvPr/>
        </p:nvSpPr>
        <p:spPr>
          <a:xfrm>
            <a:off x="10484868" y="2607216"/>
            <a:ext cx="6108223" cy="1317625"/>
          </a:xfrm>
          <a:prstGeom prst="rect">
            <a:avLst/>
          </a:prstGeom>
        </p:spPr>
        <p:txBody>
          <a:bodyPr lIns="0" tIns="0" rIns="0" bIns="0" rtlCol="0" anchor="t">
            <a:spAutoFit/>
          </a:bodyPr>
          <a:lstStyle/>
          <a:p>
            <a:pPr algn="ctr">
              <a:lnSpc>
                <a:spcPts val="5000"/>
              </a:lnSpc>
            </a:pPr>
            <a:r>
              <a:rPr lang="en-US" sz="5000" b="1">
                <a:solidFill>
                  <a:srgbClr val="2E2E2E"/>
                </a:solidFill>
                <a:latin typeface="Gliker Semi-Bold"/>
                <a:ea typeface="Gliker Semi-Bold"/>
                <a:cs typeface="Gliker Semi-Bold"/>
                <a:sym typeface="Gliker Semi-Bold"/>
              </a:rPr>
              <a:t>HIZLI DÜŞÜNME VE KARAR VERME</a:t>
            </a:r>
          </a:p>
        </p:txBody>
      </p:sp>
      <p:sp>
        <p:nvSpPr>
          <p:cNvPr id="8" name="TextBox 8"/>
          <p:cNvSpPr txBox="1"/>
          <p:nvPr/>
        </p:nvSpPr>
        <p:spPr>
          <a:xfrm>
            <a:off x="10548732" y="4274661"/>
            <a:ext cx="5980495" cy="147066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Oyunlar, hızlı düşünme ve anında karar verme yeteneklerini geliştirmeye yardımcı olur. Hızlı düşünüp çabuk karar verebilme yetisini geliştirmektedir.</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9605282" y="1970629"/>
            <a:ext cx="7654018" cy="58398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3" name="Freeform 3"/>
          <p:cNvSpPr/>
          <p:nvPr/>
        </p:nvSpPr>
        <p:spPr>
          <a:xfrm>
            <a:off x="1028700" y="1970629"/>
            <a:ext cx="7654018" cy="58398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asvg="http://schemas.microsoft.com/office/drawing/2016/SVG/main" xmlns="" r:embed="rId3"/>
                </a:ext>
              </a:extLst>
            </a:blip>
            <a:stretch>
              <a:fillRect l="-520" t="-8227" b="-86280"/>
            </a:stretch>
          </a:blipFill>
        </p:spPr>
      </p:sp>
      <p:sp>
        <p:nvSpPr>
          <p:cNvPr id="4" name="Freeform 4"/>
          <p:cNvSpPr/>
          <p:nvPr/>
        </p:nvSpPr>
        <p:spPr>
          <a:xfrm>
            <a:off x="7658896" y="7316793"/>
            <a:ext cx="2970207" cy="2970207"/>
          </a:xfrm>
          <a:custGeom>
            <a:avLst/>
            <a:gdLst/>
            <a:ahLst/>
            <a:cxnLst/>
            <a:rect l="l" t="t" r="r" b="b"/>
            <a:pathLst>
              <a:path w="2970207" h="2970207">
                <a:moveTo>
                  <a:pt x="0" y="0"/>
                </a:moveTo>
                <a:lnTo>
                  <a:pt x="2970208" y="0"/>
                </a:lnTo>
                <a:lnTo>
                  <a:pt x="2970208" y="2970207"/>
                </a:lnTo>
                <a:lnTo>
                  <a:pt x="0" y="29702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1850436" y="2827903"/>
            <a:ext cx="6158905" cy="1317625"/>
          </a:xfrm>
          <a:prstGeom prst="rect">
            <a:avLst/>
          </a:prstGeom>
        </p:spPr>
        <p:txBody>
          <a:bodyPr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SORUMLULUK VE HEDEF BELİRLEME</a:t>
            </a:r>
          </a:p>
        </p:txBody>
      </p:sp>
      <p:sp>
        <p:nvSpPr>
          <p:cNvPr id="6" name="TextBox 6"/>
          <p:cNvSpPr txBox="1"/>
          <p:nvPr/>
        </p:nvSpPr>
        <p:spPr>
          <a:xfrm>
            <a:off x="1865461" y="4402834"/>
            <a:ext cx="5980495" cy="1842135"/>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Oyunlar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oyuncuların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hedef</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belirleme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görev</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tamamlama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sorumluluk</a:t>
            </a:r>
            <a:r>
              <a:rPr lang="en-US" sz="2100" dirty="0">
                <a:solidFill>
                  <a:srgbClr val="2E2E2E"/>
                </a:solidFill>
                <a:latin typeface="Montserrat"/>
                <a:ea typeface="Montserrat"/>
                <a:cs typeface="Montserrat"/>
                <a:sym typeface="Montserrat"/>
              </a:rPr>
              <a:t> alma </a:t>
            </a:r>
            <a:r>
              <a:rPr lang="en-US" sz="2100" dirty="0" err="1">
                <a:solidFill>
                  <a:srgbClr val="2E2E2E"/>
                </a:solidFill>
                <a:latin typeface="Montserrat"/>
                <a:ea typeface="Montserrat"/>
                <a:cs typeface="Montserrat"/>
                <a:sym typeface="Montserrat"/>
              </a:rPr>
              <a:t>becerilerini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geliştirmelerini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sağlar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Sorumluluk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kazanmaya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özgüvenin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güçlenmesine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kendini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ifade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etmeye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katkı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sağlamaktadır</a:t>
            </a:r>
            <a:r>
              <a:rPr lang="en-US" sz="2100" dirty="0">
                <a:solidFill>
                  <a:srgbClr val="2E2E2E"/>
                </a:solidFill>
                <a:latin typeface="Montserrat"/>
                <a:ea typeface="Montserrat"/>
                <a:cs typeface="Montserrat"/>
                <a:sym typeface="Montserrat"/>
              </a:rPr>
              <a:t>.</a:t>
            </a:r>
          </a:p>
        </p:txBody>
      </p:sp>
      <p:sp>
        <p:nvSpPr>
          <p:cNvPr id="7" name="TextBox 7"/>
          <p:cNvSpPr txBox="1"/>
          <p:nvPr/>
        </p:nvSpPr>
        <p:spPr>
          <a:xfrm>
            <a:off x="10210800" y="2920775"/>
            <a:ext cx="6822623"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FARKINDALIK ARTIŞI</a:t>
            </a:r>
          </a:p>
        </p:txBody>
      </p:sp>
      <p:sp>
        <p:nvSpPr>
          <p:cNvPr id="8" name="TextBox 8"/>
          <p:cNvSpPr txBox="1"/>
          <p:nvPr/>
        </p:nvSpPr>
        <p:spPr>
          <a:xfrm>
            <a:off x="10442043" y="3995444"/>
            <a:ext cx="5980495" cy="295656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Belirli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sağlık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sorunları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veya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sosyal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konular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hakkında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farkındalık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yaratabilir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oyuncuları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bilgilendirebilir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Çocukların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hastalıklar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konusunda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eğitimine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hastalığa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ilişkin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farkındalığın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artırılmasına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tedavi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süreçlerine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yönelik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motivasyonun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korunmasına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katkı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sağlamaktadır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Örneğin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diyabetli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çocuklar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1193</Words>
  <Application>Microsoft Office PowerPoint</Application>
  <PresentationFormat>Özel</PresentationFormat>
  <Paragraphs>114</Paragraphs>
  <Slides>24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Montserrat</vt:lpstr>
      <vt:lpstr>Arial</vt:lpstr>
      <vt:lpstr>Gliker Bold</vt:lpstr>
      <vt:lpstr>Gliker Semi-Bold</vt:lpstr>
      <vt:lpstr>Gliker</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Fun Competitive Analysis Brainstorm Presentation</dc:title>
  <dc:creator>Pc</dc:creator>
  <cp:lastModifiedBy>Microsoft hesabı</cp:lastModifiedBy>
  <cp:revision>6</cp:revision>
  <dcterms:created xsi:type="dcterms:W3CDTF">2006-08-16T00:00:00Z</dcterms:created>
  <dcterms:modified xsi:type="dcterms:W3CDTF">2024-11-07T09:36:38Z</dcterms:modified>
  <dc:identifier>DAGVfrqj4PE</dc:identifier>
</cp:coreProperties>
</file>