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Bryndan Write" panose="020B0604020202020204" charset="0"/>
      <p:regular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8.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2.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s://www.doktorsitesi.com/blog/makale/cocuklarda-sinir-nedir" TargetMode="External"/><Relationship Id="rId2" Type="http://schemas.openxmlformats.org/officeDocument/2006/relationships/hyperlink" Target="https://www.merveyilmaz.com/cocuguma-nasil-sinir-koymaliyim/"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psikologaydinsensoy.com/cocuklara-sinir-koymak-ve-egitim-modeller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svg"/><Relationship Id="rId7" Type="http://schemas.openxmlformats.org/officeDocument/2006/relationships/image" Target="../media/image43.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1.sv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8.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0.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sp>
        <p:nvSpPr>
          <p:cNvPr id="2" name="Freeform 2"/>
          <p:cNvSpPr/>
          <p:nvPr/>
        </p:nvSpPr>
        <p:spPr>
          <a:xfrm>
            <a:off x="1565849" y="618543"/>
            <a:ext cx="15120507" cy="8357517"/>
          </a:xfrm>
          <a:custGeom>
            <a:avLst/>
            <a:gdLst/>
            <a:ahLst/>
            <a:cxnLst/>
            <a:rect l="l" t="t" r="r" b="b"/>
            <a:pathLst>
              <a:path w="15120507" h="8357517">
                <a:moveTo>
                  <a:pt x="0" y="0"/>
                </a:moveTo>
                <a:lnTo>
                  <a:pt x="15120507" y="0"/>
                </a:lnTo>
                <a:lnTo>
                  <a:pt x="15120507" y="8357517"/>
                </a:lnTo>
                <a:lnTo>
                  <a:pt x="0" y="83575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896723" y="4797301"/>
            <a:ext cx="7761037" cy="4007517"/>
          </a:xfrm>
          <a:custGeom>
            <a:avLst/>
            <a:gdLst/>
            <a:ahLst/>
            <a:cxnLst/>
            <a:rect l="l" t="t" r="r" b="b"/>
            <a:pathLst>
              <a:path w="7761037" h="4007517">
                <a:moveTo>
                  <a:pt x="0" y="0"/>
                </a:moveTo>
                <a:lnTo>
                  <a:pt x="7761037" y="0"/>
                </a:lnTo>
                <a:lnTo>
                  <a:pt x="7761037" y="4007517"/>
                </a:lnTo>
                <a:lnTo>
                  <a:pt x="0" y="400751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1184231" y="1570128"/>
            <a:ext cx="5290448" cy="3227173"/>
          </a:xfrm>
          <a:custGeom>
            <a:avLst/>
            <a:gdLst/>
            <a:ahLst/>
            <a:cxnLst/>
            <a:rect l="l" t="t" r="r" b="b"/>
            <a:pathLst>
              <a:path w="5290448" h="3227173">
                <a:moveTo>
                  <a:pt x="0" y="0"/>
                </a:moveTo>
                <a:lnTo>
                  <a:pt x="5290448" y="0"/>
                </a:lnTo>
                <a:lnTo>
                  <a:pt x="5290448" y="3227173"/>
                </a:lnTo>
                <a:lnTo>
                  <a:pt x="0" y="322717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8"/>
            <a:stretch>
              <a:fillRect/>
            </a:stretch>
          </a:blipFill>
        </p:spPr>
      </p:sp>
      <p:grpSp>
        <p:nvGrpSpPr>
          <p:cNvPr id="6" name="Group 6"/>
          <p:cNvGrpSpPr/>
          <p:nvPr/>
        </p:nvGrpSpPr>
        <p:grpSpPr>
          <a:xfrm>
            <a:off x="1565849" y="2358888"/>
            <a:ext cx="9247068" cy="2784612"/>
            <a:chOff x="0" y="0"/>
            <a:chExt cx="12329424" cy="3712816"/>
          </a:xfrm>
        </p:grpSpPr>
        <p:sp>
          <p:nvSpPr>
            <p:cNvPr id="7" name="TextBox 7"/>
            <p:cNvSpPr txBox="1"/>
            <p:nvPr/>
          </p:nvSpPr>
          <p:spPr>
            <a:xfrm>
              <a:off x="0" y="114300"/>
              <a:ext cx="12329424" cy="2401993"/>
            </a:xfrm>
            <a:prstGeom prst="rect">
              <a:avLst/>
            </a:prstGeom>
          </p:spPr>
          <p:txBody>
            <a:bodyPr lIns="0" tIns="0" rIns="0" bIns="0" rtlCol="0" anchor="t">
              <a:spAutoFit/>
            </a:bodyPr>
            <a:lstStyle/>
            <a:p>
              <a:pPr algn="ctr">
                <a:lnSpc>
                  <a:spcPts val="12425"/>
                </a:lnSpc>
              </a:pPr>
              <a:r>
                <a:rPr lang="en-US" sz="12425">
                  <a:solidFill>
                    <a:srgbClr val="FFA800"/>
                  </a:solidFill>
                  <a:latin typeface="Bryndan Write"/>
                  <a:ea typeface="Bryndan Write"/>
                  <a:cs typeface="Bryndan Write"/>
                  <a:sym typeface="Bryndan Write"/>
                </a:rPr>
                <a:t>Sınır Koyma</a:t>
              </a:r>
            </a:p>
          </p:txBody>
        </p:sp>
        <p:sp>
          <p:nvSpPr>
            <p:cNvPr id="8" name="TextBox 8"/>
            <p:cNvSpPr txBox="1"/>
            <p:nvPr/>
          </p:nvSpPr>
          <p:spPr>
            <a:xfrm>
              <a:off x="0" y="3036541"/>
              <a:ext cx="12329424" cy="676275"/>
            </a:xfrm>
            <a:prstGeom prst="rect">
              <a:avLst/>
            </a:prstGeom>
          </p:spPr>
          <p:txBody>
            <a:bodyPr lIns="0" tIns="0" rIns="0" bIns="0" rtlCol="0" anchor="t">
              <a:spAutoFit/>
            </a:bodyPr>
            <a:lstStyle/>
            <a:p>
              <a:pPr algn="ctr">
                <a:lnSpc>
                  <a:spcPts val="4200"/>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164857" y="2529986"/>
            <a:ext cx="13838281" cy="7648796"/>
          </a:xfrm>
          <a:custGeom>
            <a:avLst/>
            <a:gdLst/>
            <a:ahLst/>
            <a:cxnLst/>
            <a:rect l="l" t="t" r="r" b="b"/>
            <a:pathLst>
              <a:path w="13838281" h="7648796">
                <a:moveTo>
                  <a:pt x="0" y="0"/>
                </a:moveTo>
                <a:lnTo>
                  <a:pt x="13838281" y="0"/>
                </a:lnTo>
                <a:lnTo>
                  <a:pt x="13838281" y="7648796"/>
                </a:lnTo>
                <a:lnTo>
                  <a:pt x="0" y="76487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351236" y="-19050"/>
            <a:ext cx="10419306"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Yumuşak Yaklaşım    ( Sınırsız Özgürlük )</a:t>
            </a:r>
          </a:p>
        </p:txBody>
      </p:sp>
      <p:sp>
        <p:nvSpPr>
          <p:cNvPr id="4" name="TextBox 4"/>
          <p:cNvSpPr txBox="1"/>
          <p:nvPr/>
        </p:nvSpPr>
        <p:spPr>
          <a:xfrm>
            <a:off x="351236" y="3563559"/>
            <a:ext cx="13045562" cy="6103620"/>
          </a:xfrm>
          <a:prstGeom prst="rect">
            <a:avLst/>
          </a:prstGeom>
        </p:spPr>
        <p:txBody>
          <a:bodyPr lIns="0" tIns="0" rIns="0" bIns="0" rtlCol="0" anchor="t">
            <a:spAutoFit/>
          </a:bodyPr>
          <a:lstStyle/>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En basit amaçlara bile ulaşamazlar. Yanlış davranışları durduramazlar.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Problem çözme süreci ikna yöntemiyle yapılmaktadır.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Kazan-kaybet mantığı vardır. (Kazanan çocuklardır).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Problem çözümünü ebeveynler üstlenir.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Çocukların öğrendikleri kuralların başkaları için olduğunu ve kendileri için olmadığını düşüneceklerdir.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Ben istediğimi yaparım diye düşüneceklerdir.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Kendi sorunlarını çözmenin ebeveyn sorumluluğunda olduğunu düşüneceklerdir.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Bağımlılık, saygısızlık ve bencillik öğreneceklerdir.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Çocukların tepkileri sınırları test edeceklerdir.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Kuralları ve otoriteyi zorlayıp reddedeceklerdir.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Söyleneni duymazdan gelme ve sözleriyle ebeveynleri yıpratacaklardır.</a:t>
            </a:r>
          </a:p>
        </p:txBody>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4"/>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sp>
        <p:nvSpPr>
          <p:cNvPr id="2" name="Freeform 2"/>
          <p:cNvSpPr/>
          <p:nvPr/>
        </p:nvSpPr>
        <p:spPr>
          <a:xfrm>
            <a:off x="253874" y="2628900"/>
            <a:ext cx="13379686" cy="7395318"/>
          </a:xfrm>
          <a:custGeom>
            <a:avLst/>
            <a:gdLst/>
            <a:ahLst/>
            <a:cxnLst/>
            <a:rect l="l" t="t" r="r" b="b"/>
            <a:pathLst>
              <a:path w="13379686" h="7395318">
                <a:moveTo>
                  <a:pt x="0" y="0"/>
                </a:moveTo>
                <a:lnTo>
                  <a:pt x="13379687" y="0"/>
                </a:lnTo>
                <a:lnTo>
                  <a:pt x="13379687" y="7395318"/>
                </a:lnTo>
                <a:lnTo>
                  <a:pt x="0" y="7395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478084" y="3926259"/>
            <a:ext cx="12501535" cy="5486400"/>
          </a:xfrm>
          <a:prstGeom prst="rect">
            <a:avLst/>
          </a:prstGeom>
        </p:spPr>
        <p:txBody>
          <a:bodyPr lIns="0" tIns="0" rIns="0" bIns="0" rtlCol="0" anchor="t">
            <a:spAutoFit/>
          </a:bodyPr>
          <a:lstStyle/>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Demokratik yaklaşımda isminde oy kullanarak sorun çözmeyi kastedilmemektedir.</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Demokratik sözü sınırların nasıl belirleneceğini anlatmak için kullanılmaktadır.</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Ebeveynin inancı çocukların sorunlarını kendi başına çözebileceği yönündedir. </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Bu tarz yaklaşımı benimseyen ebeveynler çocuklarına seçenekler sunar ve davranışlarının sonuçlarından ders almalarına izin verirler. </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Cesaret vermek iş birliğini arttıran bir tutumdur. </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Çocuklara, sorumluluğunu taşıyabilecekleri kadar güç ve kontrol verilmelidir. </a:t>
            </a:r>
          </a:p>
        </p:txBody>
      </p:sp>
      <p:sp>
        <p:nvSpPr>
          <p:cNvPr id="4" name="Freeform 4"/>
          <p:cNvSpPr/>
          <p:nvPr/>
        </p:nvSpPr>
        <p:spPr>
          <a:xfrm>
            <a:off x="14168836" y="4216055"/>
            <a:ext cx="3693382" cy="4221008"/>
          </a:xfrm>
          <a:custGeom>
            <a:avLst/>
            <a:gdLst/>
            <a:ahLst/>
            <a:cxnLst/>
            <a:rect l="l" t="t" r="r" b="b"/>
            <a:pathLst>
              <a:path w="3693382" h="4221008">
                <a:moveTo>
                  <a:pt x="0" y="0"/>
                </a:moveTo>
                <a:lnTo>
                  <a:pt x="3693382" y="0"/>
                </a:lnTo>
                <a:lnTo>
                  <a:pt x="3693382" y="4221008"/>
                </a:lnTo>
                <a:lnTo>
                  <a:pt x="0" y="42210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0" y="-19050"/>
            <a:ext cx="12072908"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Demokratik Yaklaşım    ( Sınırlı Özgürlük )</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sp>
        <p:nvSpPr>
          <p:cNvPr id="2" name="Freeform 2"/>
          <p:cNvSpPr/>
          <p:nvPr/>
        </p:nvSpPr>
        <p:spPr>
          <a:xfrm>
            <a:off x="253874" y="2628900"/>
            <a:ext cx="13379686" cy="7395318"/>
          </a:xfrm>
          <a:custGeom>
            <a:avLst/>
            <a:gdLst/>
            <a:ahLst/>
            <a:cxnLst/>
            <a:rect l="l" t="t" r="r" b="b"/>
            <a:pathLst>
              <a:path w="13379686" h="7395318">
                <a:moveTo>
                  <a:pt x="0" y="0"/>
                </a:moveTo>
                <a:lnTo>
                  <a:pt x="13379687" y="0"/>
                </a:lnTo>
                <a:lnTo>
                  <a:pt x="13379687" y="7395318"/>
                </a:lnTo>
                <a:lnTo>
                  <a:pt x="0" y="7395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168836" y="4216055"/>
            <a:ext cx="3693382" cy="4221008"/>
          </a:xfrm>
          <a:custGeom>
            <a:avLst/>
            <a:gdLst/>
            <a:ahLst/>
            <a:cxnLst/>
            <a:rect l="l" t="t" r="r" b="b"/>
            <a:pathLst>
              <a:path w="3693382" h="4221008">
                <a:moveTo>
                  <a:pt x="0" y="0"/>
                </a:moveTo>
                <a:lnTo>
                  <a:pt x="3693382" y="0"/>
                </a:lnTo>
                <a:lnTo>
                  <a:pt x="3693382" y="4221008"/>
                </a:lnTo>
                <a:lnTo>
                  <a:pt x="0" y="42210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0" y="-19050"/>
            <a:ext cx="12072908"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Demokratik Yaklaşım    ( Sınırlı Özgürlük )</a:t>
            </a:r>
          </a:p>
        </p:txBody>
      </p:sp>
      <p:sp>
        <p:nvSpPr>
          <p:cNvPr id="5" name="TextBox 5"/>
          <p:cNvSpPr txBox="1"/>
          <p:nvPr/>
        </p:nvSpPr>
        <p:spPr>
          <a:xfrm>
            <a:off x="1028700" y="3874125"/>
            <a:ext cx="12204794" cy="5029200"/>
          </a:xfrm>
          <a:prstGeom prst="rect">
            <a:avLst/>
          </a:prstGeom>
        </p:spPr>
        <p:txBody>
          <a:bodyPr lIns="0" tIns="0" rIns="0" bIns="0" rtlCol="0" anchor="t">
            <a:spAutoFit/>
          </a:bodyPr>
          <a:lstStyle/>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Bu yaklaşımda çocuklar sorumluluğu, iş birliğini, bağımsızlığı, kurallara ve otoriteye saygıyı, benlik kontrolünü sağlamayı öğrenirler. </a:t>
            </a:r>
          </a:p>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Çocuklar da daha çok iş birliğine yatkın olurlar, sınırları daha az test ederler, kendi başlarına sorun çözmeye daha hevesli olurlar. </a:t>
            </a:r>
          </a:p>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Bu yaklaşımlardan en sağlıklısı demokratik yaklaşımdır. </a:t>
            </a:r>
          </a:p>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Aile kural ve sınırlarla ilgili tutarlıdır ve net mesajlar verir. </a:t>
            </a:r>
          </a:p>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Sözler ve davranışlar birbiri ile uyumludur.</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A800"/>
        </a:solidFill>
        <a:effectLst/>
      </p:bgPr>
    </p:bg>
    <p:spTree>
      <p:nvGrpSpPr>
        <p:cNvPr id="1" name=""/>
        <p:cNvGrpSpPr/>
        <p:nvPr/>
      </p:nvGrpSpPr>
      <p:grpSpPr>
        <a:xfrm>
          <a:off x="0" y="0"/>
          <a:ext cx="0" cy="0"/>
          <a:chOff x="0" y="0"/>
          <a:chExt cx="0" cy="0"/>
        </a:xfrm>
      </p:grpSpPr>
      <p:sp>
        <p:nvSpPr>
          <p:cNvPr id="2" name="Freeform 2"/>
          <p:cNvSpPr/>
          <p:nvPr/>
        </p:nvSpPr>
        <p:spPr>
          <a:xfrm>
            <a:off x="860981" y="165278"/>
            <a:ext cx="16104439" cy="8901363"/>
          </a:xfrm>
          <a:custGeom>
            <a:avLst/>
            <a:gdLst/>
            <a:ahLst/>
            <a:cxnLst/>
            <a:rect l="l" t="t" r="r" b="b"/>
            <a:pathLst>
              <a:path w="16104439" h="8901363">
                <a:moveTo>
                  <a:pt x="0" y="0"/>
                </a:moveTo>
                <a:lnTo>
                  <a:pt x="16104439" y="0"/>
                </a:lnTo>
                <a:lnTo>
                  <a:pt x="16104439" y="8901362"/>
                </a:lnTo>
                <a:lnTo>
                  <a:pt x="0" y="890136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0985005" y="3819855"/>
            <a:ext cx="5041315" cy="4329229"/>
          </a:xfrm>
          <a:custGeom>
            <a:avLst/>
            <a:gdLst/>
            <a:ahLst/>
            <a:cxnLst/>
            <a:rect l="l" t="t" r="r" b="b"/>
            <a:pathLst>
              <a:path w="5041315" h="4329229">
                <a:moveTo>
                  <a:pt x="0" y="0"/>
                </a:moveTo>
                <a:lnTo>
                  <a:pt x="5041315" y="0"/>
                </a:lnTo>
                <a:lnTo>
                  <a:pt x="5041315" y="4329229"/>
                </a:lnTo>
                <a:lnTo>
                  <a:pt x="0" y="43292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1028700" y="3054579"/>
            <a:ext cx="9171433" cy="5621655"/>
          </a:xfrm>
          <a:prstGeom prst="rect">
            <a:avLst/>
          </a:prstGeom>
        </p:spPr>
        <p:txBody>
          <a:bodyPr lIns="0" tIns="0" rIns="0" bIns="0" rtlCol="0" anchor="t">
            <a:spAutoFit/>
          </a:bodyPr>
          <a:lstStyle/>
          <a:p>
            <a:pPr marL="647700" lvl="1" indent="-323850" algn="l">
              <a:lnSpc>
                <a:spcPts val="5610"/>
              </a:lnSpc>
              <a:buFont typeface="Arial"/>
              <a:buChar char="•"/>
            </a:pPr>
            <a:r>
              <a:rPr lang="en-US" sz="3000">
                <a:solidFill>
                  <a:srgbClr val="000000"/>
                </a:solidFill>
                <a:latin typeface="Bryndan Write"/>
                <a:ea typeface="Bryndan Write"/>
                <a:cs typeface="Bryndan Write"/>
                <a:sym typeface="Bryndan Write"/>
              </a:rPr>
              <a:t>Çocuklara sınır koymamızın onları sevip sevmememizle bir ilgisi yoktur. </a:t>
            </a:r>
          </a:p>
          <a:p>
            <a:pPr marL="647700" lvl="1" indent="-323850" algn="l">
              <a:lnSpc>
                <a:spcPts val="5610"/>
              </a:lnSpc>
              <a:buFont typeface="Arial"/>
              <a:buChar char="•"/>
            </a:pPr>
            <a:r>
              <a:rPr lang="en-US" sz="3000">
                <a:solidFill>
                  <a:srgbClr val="000000"/>
                </a:solidFill>
                <a:latin typeface="Bryndan Write"/>
                <a:ea typeface="Bryndan Write"/>
                <a:cs typeface="Bryndan Write"/>
                <a:sym typeface="Bryndan Write"/>
              </a:rPr>
              <a:t>Çocuklara da bunun sevgiyle ilgili olmadığını, onları hatalarıyla ve doğrularıyla koşulsuz sevdiğimizi anlattığımızda bunu daha iyi anlayacaklardır. </a:t>
            </a:r>
          </a:p>
          <a:p>
            <a:pPr marL="647700" lvl="1" indent="-323850" algn="l">
              <a:lnSpc>
                <a:spcPts val="5610"/>
              </a:lnSpc>
              <a:buFont typeface="Arial"/>
              <a:buChar char="•"/>
            </a:pPr>
            <a:r>
              <a:rPr lang="en-US" sz="3000">
                <a:solidFill>
                  <a:srgbClr val="000000"/>
                </a:solidFill>
                <a:latin typeface="Bryndan Write"/>
                <a:ea typeface="Bryndan Write"/>
                <a:cs typeface="Bryndan Write"/>
                <a:sym typeface="Bryndan Write"/>
              </a:rPr>
              <a:t>Asıl sorun sınırlar olmadan büyüyen çocukların gelecekte sınırları cezaya dönüştürseniz de size yanıt vermemesi olur.</a:t>
            </a:r>
          </a:p>
        </p:txBody>
      </p:sp>
      <p:sp>
        <p:nvSpPr>
          <p:cNvPr id="5" name="TextBox 5"/>
          <p:cNvSpPr txBox="1"/>
          <p:nvPr/>
        </p:nvSpPr>
        <p:spPr>
          <a:xfrm>
            <a:off x="616559" y="644754"/>
            <a:ext cx="16230600"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Sınır Koymak Çocuğa Sevilmediğini Hissettirir mi?</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1091781" y="692819"/>
            <a:ext cx="16104439" cy="8901363"/>
          </a:xfrm>
          <a:custGeom>
            <a:avLst/>
            <a:gdLst/>
            <a:ahLst/>
            <a:cxnLst/>
            <a:rect l="l" t="t" r="r" b="b"/>
            <a:pathLst>
              <a:path w="16104439" h="8901363">
                <a:moveTo>
                  <a:pt x="0" y="0"/>
                </a:moveTo>
                <a:lnTo>
                  <a:pt x="16104438" y="0"/>
                </a:lnTo>
                <a:lnTo>
                  <a:pt x="16104438" y="8901362"/>
                </a:lnTo>
                <a:lnTo>
                  <a:pt x="0" y="890136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707320" y="5014922"/>
            <a:ext cx="5785308" cy="4114800"/>
          </a:xfrm>
          <a:custGeom>
            <a:avLst/>
            <a:gdLst/>
            <a:ahLst/>
            <a:cxnLst/>
            <a:rect l="l" t="t" r="r" b="b"/>
            <a:pathLst>
              <a:path w="5785308" h="4114800">
                <a:moveTo>
                  <a:pt x="0" y="0"/>
                </a:moveTo>
                <a:lnTo>
                  <a:pt x="5785307" y="0"/>
                </a:lnTo>
                <a:lnTo>
                  <a:pt x="578530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3758728" y="2138691"/>
            <a:ext cx="10770543" cy="1390650"/>
          </a:xfrm>
          <a:prstGeom prst="rect">
            <a:avLst/>
          </a:prstGeom>
        </p:spPr>
        <p:txBody>
          <a:bodyPr lIns="0" tIns="0" rIns="0" bIns="0" rtlCol="0" anchor="t">
            <a:spAutoFit/>
          </a:bodyPr>
          <a:lstStyle/>
          <a:p>
            <a:pPr algn="ctr">
              <a:lnSpc>
                <a:spcPts val="9900"/>
              </a:lnSpc>
              <a:spcBef>
                <a:spcPct val="0"/>
              </a:spcBef>
            </a:pPr>
            <a:r>
              <a:rPr lang="en-US" sz="9000" dirty="0" err="1">
                <a:solidFill>
                  <a:srgbClr val="000000"/>
                </a:solidFill>
                <a:latin typeface="Bryndan Write"/>
                <a:ea typeface="Bryndan Write"/>
                <a:cs typeface="Bryndan Write"/>
                <a:sym typeface="Bryndan Write"/>
              </a:rPr>
              <a:t>Sınır</a:t>
            </a:r>
            <a:r>
              <a:rPr lang="en-US" sz="9000" dirty="0">
                <a:solidFill>
                  <a:srgbClr val="000000"/>
                </a:solidFill>
                <a:latin typeface="Bryndan Write"/>
                <a:ea typeface="Bryndan Write"/>
                <a:cs typeface="Bryndan Write"/>
                <a:sym typeface="Bryndan Write"/>
              </a:rPr>
              <a:t> </a:t>
            </a:r>
            <a:r>
              <a:rPr lang="en-US" sz="9000" dirty="0" err="1">
                <a:solidFill>
                  <a:srgbClr val="000000"/>
                </a:solidFill>
                <a:latin typeface="Bryndan Write"/>
                <a:ea typeface="Bryndan Write"/>
                <a:cs typeface="Bryndan Write"/>
                <a:sym typeface="Bryndan Write"/>
              </a:rPr>
              <a:t>Sunma</a:t>
            </a:r>
            <a:r>
              <a:rPr lang="en-US" sz="9000" dirty="0">
                <a:solidFill>
                  <a:srgbClr val="000000"/>
                </a:solidFill>
                <a:latin typeface="Bryndan Write"/>
                <a:ea typeface="Bryndan Write"/>
                <a:cs typeface="Bryndan Write"/>
                <a:sym typeface="Bryndan Write"/>
              </a:rPr>
              <a:t> </a:t>
            </a:r>
            <a:r>
              <a:rPr lang="en-US" sz="9000" dirty="0" err="1">
                <a:solidFill>
                  <a:srgbClr val="000000"/>
                </a:solidFill>
                <a:latin typeface="Bryndan Write"/>
                <a:ea typeface="Bryndan Write"/>
                <a:cs typeface="Bryndan Write"/>
                <a:sym typeface="Bryndan Write"/>
              </a:rPr>
              <a:t>Örnekleri</a:t>
            </a:r>
            <a:endParaRPr lang="en-US" sz="9000" dirty="0">
              <a:solidFill>
                <a:srgbClr val="000000"/>
              </a:solidFill>
              <a:latin typeface="Bryndan Write"/>
              <a:ea typeface="Bryndan Write"/>
              <a:cs typeface="Bryndan Write"/>
              <a:sym typeface="Bryndan Write"/>
            </a:endParaRPr>
          </a:p>
        </p:txBody>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841634" y="692819"/>
            <a:ext cx="16104439" cy="8901363"/>
          </a:xfrm>
          <a:custGeom>
            <a:avLst/>
            <a:gdLst/>
            <a:ahLst/>
            <a:cxnLst/>
            <a:rect l="l" t="t" r="r" b="b"/>
            <a:pathLst>
              <a:path w="16104439" h="8901363">
                <a:moveTo>
                  <a:pt x="0" y="0"/>
                </a:moveTo>
                <a:lnTo>
                  <a:pt x="16104439" y="0"/>
                </a:lnTo>
                <a:lnTo>
                  <a:pt x="16104439" y="8901362"/>
                </a:lnTo>
                <a:lnTo>
                  <a:pt x="0" y="890136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3758729" y="1636089"/>
            <a:ext cx="10770543" cy="13906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Sınır Sunma Örnekleri</a:t>
            </a:r>
          </a:p>
        </p:txBody>
      </p:sp>
      <p:sp>
        <p:nvSpPr>
          <p:cNvPr id="4" name="TextBox 4"/>
          <p:cNvSpPr txBox="1"/>
          <p:nvPr/>
        </p:nvSpPr>
        <p:spPr>
          <a:xfrm>
            <a:off x="2019492" y="4533900"/>
            <a:ext cx="14249015" cy="2571750"/>
          </a:xfrm>
          <a:prstGeom prst="rect">
            <a:avLst/>
          </a:prstGeom>
        </p:spPr>
        <p:txBody>
          <a:bodyPr lIns="0" tIns="0" rIns="0" bIns="0" rtlCol="0" anchor="t">
            <a:spAutoFit/>
          </a:bodyPr>
          <a:lstStyle/>
          <a:p>
            <a:pPr algn="l">
              <a:lnSpc>
                <a:spcPts val="3300"/>
              </a:lnSpc>
              <a:spcBef>
                <a:spcPct val="0"/>
              </a:spcBef>
            </a:pPr>
            <a:r>
              <a:rPr lang="en-US" sz="3000" dirty="0">
                <a:solidFill>
                  <a:srgbClr val="000000"/>
                </a:solidFill>
                <a:latin typeface="Bryndan Write"/>
                <a:ea typeface="Bryndan Write"/>
                <a:cs typeface="Bryndan Write"/>
                <a:sym typeface="Bryndan Write"/>
              </a:rPr>
              <a:t>1. </a:t>
            </a:r>
            <a:r>
              <a:rPr lang="en-US" sz="3000" dirty="0" err="1">
                <a:solidFill>
                  <a:srgbClr val="000000"/>
                </a:solidFill>
                <a:latin typeface="Bryndan Write"/>
                <a:ea typeface="Bryndan Write"/>
                <a:cs typeface="Bryndan Write"/>
                <a:sym typeface="Bryndan Write"/>
              </a:rPr>
              <a:t>Yansıtın</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Çocuğun</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hislerini</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duygularını</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arzularını</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gördüğünüzü</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ve</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onu</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anladığınızı</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bildirin</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Örn</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bana</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kızdın</a:t>
            </a:r>
            <a:r>
              <a:rPr lang="en-US" sz="3000" dirty="0">
                <a:solidFill>
                  <a:srgbClr val="000000"/>
                </a:solidFill>
                <a:latin typeface="Bryndan Write"/>
                <a:ea typeface="Bryndan Write"/>
                <a:cs typeface="Bryndan Write"/>
                <a:sym typeface="Bryndan Write"/>
              </a:rPr>
              <a:t>)</a:t>
            </a:r>
          </a:p>
          <a:p>
            <a:pPr algn="l">
              <a:lnSpc>
                <a:spcPts val="3300"/>
              </a:lnSpc>
              <a:spcBef>
                <a:spcPct val="0"/>
              </a:spcBef>
            </a:pPr>
            <a:r>
              <a:rPr lang="en-US" sz="3000" dirty="0">
                <a:solidFill>
                  <a:srgbClr val="000000"/>
                </a:solidFill>
                <a:latin typeface="Bryndan Write"/>
                <a:ea typeface="Bryndan Write"/>
                <a:cs typeface="Bryndan Write"/>
                <a:sym typeface="Bryndan Write"/>
              </a:rPr>
              <a:t>2. </a:t>
            </a:r>
            <a:r>
              <a:rPr lang="en-US" sz="3000" dirty="0" err="1">
                <a:solidFill>
                  <a:srgbClr val="000000"/>
                </a:solidFill>
                <a:latin typeface="Bryndan Write"/>
                <a:ea typeface="Bryndan Write"/>
                <a:cs typeface="Bryndan Write"/>
                <a:sym typeface="Bryndan Write"/>
              </a:rPr>
              <a:t>Sınırları</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ifade</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edin</a:t>
            </a:r>
            <a:r>
              <a:rPr lang="en-US" sz="3000" dirty="0">
                <a:solidFill>
                  <a:srgbClr val="000000"/>
                </a:solidFill>
                <a:latin typeface="Bryndan Write"/>
                <a:ea typeface="Bryndan Write"/>
                <a:cs typeface="Bryndan Write"/>
                <a:sym typeface="Bryndan Write"/>
              </a:rPr>
              <a:t>.</a:t>
            </a:r>
          </a:p>
          <a:p>
            <a:pPr algn="l">
              <a:lnSpc>
                <a:spcPts val="3300"/>
              </a:lnSpc>
              <a:spcBef>
                <a:spcPct val="0"/>
              </a:spcBef>
            </a:pPr>
            <a:r>
              <a:rPr lang="en-US" sz="3000" dirty="0">
                <a:solidFill>
                  <a:srgbClr val="000000"/>
                </a:solidFill>
                <a:latin typeface="Bryndan Write"/>
                <a:ea typeface="Bryndan Write"/>
                <a:cs typeface="Bryndan Write"/>
                <a:sym typeface="Bryndan Write"/>
              </a:rPr>
              <a:t>3. </a:t>
            </a:r>
            <a:r>
              <a:rPr lang="en-US" sz="3000" dirty="0" err="1">
                <a:solidFill>
                  <a:srgbClr val="000000"/>
                </a:solidFill>
                <a:latin typeface="Bryndan Write"/>
                <a:ea typeface="Bryndan Write"/>
                <a:cs typeface="Bryndan Write"/>
                <a:sym typeface="Bryndan Write"/>
              </a:rPr>
              <a:t>Alternatif</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sunun</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uygun</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alternatifler</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hedefleyin</a:t>
            </a:r>
            <a:r>
              <a:rPr lang="en-US" sz="3000" dirty="0">
                <a:solidFill>
                  <a:srgbClr val="000000"/>
                </a:solidFill>
                <a:latin typeface="Bryndan Write"/>
                <a:ea typeface="Bryndan Write"/>
                <a:cs typeface="Bryndan Write"/>
                <a:sym typeface="Bryndan Write"/>
              </a:rPr>
              <a:t>.</a:t>
            </a:r>
          </a:p>
          <a:p>
            <a:pPr algn="l">
              <a:lnSpc>
                <a:spcPts val="3300"/>
              </a:lnSpc>
              <a:spcBef>
                <a:spcPct val="0"/>
              </a:spcBef>
            </a:pPr>
            <a:r>
              <a:rPr lang="en-US" sz="3000" dirty="0">
                <a:solidFill>
                  <a:srgbClr val="000000"/>
                </a:solidFill>
                <a:latin typeface="Bryndan Write"/>
                <a:ea typeface="Bryndan Write"/>
                <a:cs typeface="Bryndan Write"/>
                <a:sym typeface="Bryndan Write"/>
              </a:rPr>
              <a:t>4. Son </a:t>
            </a:r>
            <a:r>
              <a:rPr lang="en-US" sz="3000" dirty="0" err="1">
                <a:solidFill>
                  <a:srgbClr val="000000"/>
                </a:solidFill>
                <a:latin typeface="Bryndan Write"/>
                <a:ea typeface="Bryndan Write"/>
                <a:cs typeface="Bryndan Write"/>
                <a:sym typeface="Bryndan Write"/>
              </a:rPr>
              <a:t>seçimleri</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ifade</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edin</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Bir</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sınır</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belirlediğinizde</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çocuk</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bu</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sınıra</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uyum</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sağlayamıyorsa</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çocuğa</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seçenek</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sunun</a:t>
            </a:r>
            <a:r>
              <a:rPr lang="en-US" sz="3000" dirty="0">
                <a:solidFill>
                  <a:srgbClr val="000000"/>
                </a:solidFill>
                <a:latin typeface="Bryndan Write"/>
                <a:ea typeface="Bryndan Write"/>
                <a:cs typeface="Bryndan Write"/>
                <a:sym typeface="Bryndan Write"/>
              </a:rPr>
              <a:t>)</a:t>
            </a:r>
          </a:p>
        </p:txBody>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4"/>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5446">
            <a:off x="-927668" y="-6825163"/>
            <a:ext cx="19872358" cy="10803337"/>
          </a:xfrm>
          <a:custGeom>
            <a:avLst/>
            <a:gdLst/>
            <a:ahLst/>
            <a:cxnLst/>
            <a:rect l="l" t="t" r="r" b="b"/>
            <a:pathLst>
              <a:path w="19872358" h="10803337">
                <a:moveTo>
                  <a:pt x="0" y="0"/>
                </a:moveTo>
                <a:lnTo>
                  <a:pt x="19872358" y="0"/>
                </a:lnTo>
                <a:lnTo>
                  <a:pt x="19872358" y="10803337"/>
                </a:lnTo>
                <a:lnTo>
                  <a:pt x="0" y="1080333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04955" y="1336430"/>
            <a:ext cx="2731198" cy="4114800"/>
          </a:xfrm>
          <a:custGeom>
            <a:avLst/>
            <a:gdLst/>
            <a:ahLst/>
            <a:cxnLst/>
            <a:rect l="l" t="t" r="r" b="b"/>
            <a:pathLst>
              <a:path w="2731198" h="4114800">
                <a:moveTo>
                  <a:pt x="0" y="0"/>
                </a:moveTo>
                <a:lnTo>
                  <a:pt x="2731199" y="0"/>
                </a:lnTo>
                <a:lnTo>
                  <a:pt x="2731199"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752365" y="3786846"/>
            <a:ext cx="3291318" cy="3328766"/>
          </a:xfrm>
          <a:custGeom>
            <a:avLst/>
            <a:gdLst/>
            <a:ahLst/>
            <a:cxnLst/>
            <a:rect l="l" t="t" r="r" b="b"/>
            <a:pathLst>
              <a:path w="3291318" h="3328766">
                <a:moveTo>
                  <a:pt x="0" y="0"/>
                </a:moveTo>
                <a:lnTo>
                  <a:pt x="3291318" y="0"/>
                </a:lnTo>
                <a:lnTo>
                  <a:pt x="3291318" y="3328767"/>
                </a:lnTo>
                <a:lnTo>
                  <a:pt x="0" y="3328767"/>
                </a:lnTo>
                <a:lnTo>
                  <a:pt x="0" y="0"/>
                </a:lnTo>
                <a:close/>
              </a:path>
            </a:pathLst>
          </a:custGeom>
          <a:blipFill>
            <a:blip r:embed="rId6"/>
            <a:stretch>
              <a:fillRect/>
            </a:stretch>
          </a:blipFill>
        </p:spPr>
      </p:sp>
      <p:sp>
        <p:nvSpPr>
          <p:cNvPr id="5" name="TextBox 5"/>
          <p:cNvSpPr txBox="1"/>
          <p:nvPr/>
        </p:nvSpPr>
        <p:spPr>
          <a:xfrm>
            <a:off x="404955" y="7175131"/>
            <a:ext cx="17740352" cy="895350"/>
          </a:xfrm>
          <a:prstGeom prst="rect">
            <a:avLst/>
          </a:prstGeom>
        </p:spPr>
        <p:txBody>
          <a:bodyPr lIns="0" tIns="0" rIns="0" bIns="0" rtlCol="0" anchor="t">
            <a:spAutoFit/>
          </a:bodyPr>
          <a:lstStyle/>
          <a:p>
            <a:pPr algn="l">
              <a:lnSpc>
                <a:spcPts val="3300"/>
              </a:lnSpc>
              <a:spcBef>
                <a:spcPct val="0"/>
              </a:spcBef>
            </a:pPr>
            <a:endParaRPr/>
          </a:p>
          <a:p>
            <a:pPr algn="l">
              <a:lnSpc>
                <a:spcPts val="3300"/>
              </a:lnSpc>
              <a:spcBef>
                <a:spcPct val="0"/>
              </a:spcBef>
            </a:pPr>
            <a:r>
              <a:rPr lang="en-US" sz="3000">
                <a:solidFill>
                  <a:srgbClr val="000000"/>
                </a:solidFill>
                <a:latin typeface="Bryndan Write"/>
                <a:ea typeface="Bryndan Write"/>
                <a:cs typeface="Bryndan Write"/>
                <a:sym typeface="Bryndan Write"/>
              </a:rPr>
              <a:t>4. Duvarı boyamayı seçersen bugün   boyalarınla oynamamayı seçmiş olursun. </a:t>
            </a:r>
            <a:r>
              <a:rPr lang="en-US" sz="3000">
                <a:solidFill>
                  <a:srgbClr val="73C8B1"/>
                </a:solidFill>
                <a:latin typeface="Bryndan Write"/>
                <a:ea typeface="Bryndan Write"/>
                <a:cs typeface="Bryndan Write"/>
                <a:sym typeface="Bryndan Write"/>
              </a:rPr>
              <a:t>(SON SEÇİMLERİ İFADE ET)</a:t>
            </a:r>
          </a:p>
        </p:txBody>
      </p:sp>
      <p:sp>
        <p:nvSpPr>
          <p:cNvPr id="6" name="TextBox 6"/>
          <p:cNvSpPr txBox="1"/>
          <p:nvPr/>
        </p:nvSpPr>
        <p:spPr>
          <a:xfrm>
            <a:off x="1272521" y="399681"/>
            <a:ext cx="16230600"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Duvarı boyamak isteyen bir çocuk</a:t>
            </a:r>
          </a:p>
        </p:txBody>
      </p:sp>
      <p:sp>
        <p:nvSpPr>
          <p:cNvPr id="7" name="TextBox 7"/>
          <p:cNvSpPr txBox="1"/>
          <p:nvPr/>
        </p:nvSpPr>
        <p:spPr>
          <a:xfrm>
            <a:off x="404955" y="5632081"/>
            <a:ext cx="8252966" cy="423193"/>
          </a:xfrm>
          <a:prstGeom prst="rect">
            <a:avLst/>
          </a:prstGeom>
        </p:spPr>
        <p:txBody>
          <a:bodyPr lIns="0" tIns="0" rIns="0" bIns="0" rtlCol="0" anchor="t">
            <a:spAutoFit/>
          </a:bodyPr>
          <a:lstStyle/>
          <a:p>
            <a:pPr algn="ctr">
              <a:lnSpc>
                <a:spcPts val="3300"/>
              </a:lnSpc>
              <a:spcBef>
                <a:spcPct val="0"/>
              </a:spcBef>
            </a:pPr>
            <a:r>
              <a:rPr lang="en-US" sz="3000" dirty="0">
                <a:solidFill>
                  <a:srgbClr val="000000"/>
                </a:solidFill>
                <a:latin typeface="Bryndan Write"/>
                <a:ea typeface="Bryndan Write"/>
                <a:cs typeface="Bryndan Write"/>
                <a:sym typeface="Bryndan Write"/>
              </a:rPr>
              <a:t>1. </a:t>
            </a:r>
            <a:r>
              <a:rPr lang="en-US" sz="3000" dirty="0" err="1">
                <a:solidFill>
                  <a:srgbClr val="000000"/>
                </a:solidFill>
                <a:latin typeface="Bryndan Write"/>
                <a:ea typeface="Bryndan Write"/>
                <a:cs typeface="Bryndan Write"/>
                <a:sym typeface="Bryndan Write"/>
              </a:rPr>
              <a:t>Duvarı</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boyamak</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istediğini</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biliyorum</a:t>
            </a:r>
            <a:r>
              <a:rPr lang="en-US" sz="3000" dirty="0" smtClean="0">
                <a:solidFill>
                  <a:srgbClr val="000000"/>
                </a:solidFill>
                <a:latin typeface="Bryndan Write"/>
                <a:ea typeface="Bryndan Write"/>
                <a:cs typeface="Bryndan Write"/>
                <a:sym typeface="Bryndan Write"/>
              </a:rPr>
              <a:t>.</a:t>
            </a:r>
            <a:r>
              <a:rPr lang="en-US" sz="3000" dirty="0" smtClean="0">
                <a:solidFill>
                  <a:srgbClr val="73C8B1"/>
                </a:solidFill>
                <a:latin typeface="Bryndan Write"/>
                <a:ea typeface="Bryndan Write"/>
                <a:cs typeface="Bryndan Write"/>
                <a:sym typeface="Bryndan Write"/>
              </a:rPr>
              <a:t>(</a:t>
            </a:r>
            <a:r>
              <a:rPr lang="en-US" sz="3000" dirty="0">
                <a:solidFill>
                  <a:srgbClr val="73C8B1"/>
                </a:solidFill>
                <a:latin typeface="Bryndan Write"/>
                <a:ea typeface="Bryndan Write"/>
                <a:cs typeface="Bryndan Write"/>
                <a:sym typeface="Bryndan Write"/>
              </a:rPr>
              <a:t>YANSITMA)</a:t>
            </a:r>
          </a:p>
        </p:txBody>
      </p:sp>
      <p:sp>
        <p:nvSpPr>
          <p:cNvPr id="8" name="TextBox 8"/>
          <p:cNvSpPr txBox="1"/>
          <p:nvPr/>
        </p:nvSpPr>
        <p:spPr>
          <a:xfrm>
            <a:off x="404881" y="6289306"/>
            <a:ext cx="9462343" cy="476250"/>
          </a:xfrm>
          <a:prstGeom prst="rect">
            <a:avLst/>
          </a:prstGeom>
        </p:spPr>
        <p:txBody>
          <a:bodyPr lIns="0" tIns="0" rIns="0" bIns="0" rtlCol="0" anchor="t">
            <a:spAutoFit/>
          </a:bodyPr>
          <a:lstStyle/>
          <a:p>
            <a:pPr algn="ctr">
              <a:lnSpc>
                <a:spcPts val="3300"/>
              </a:lnSpc>
              <a:spcBef>
                <a:spcPct val="0"/>
              </a:spcBef>
            </a:pPr>
            <a:r>
              <a:rPr lang="en-US" sz="3000">
                <a:solidFill>
                  <a:srgbClr val="000000"/>
                </a:solidFill>
                <a:latin typeface="Bryndan Write"/>
                <a:ea typeface="Bryndan Write"/>
                <a:cs typeface="Bryndan Write"/>
                <a:sym typeface="Bryndan Write"/>
              </a:rPr>
              <a:t>2. Duvar boyamak için değil. </a:t>
            </a:r>
            <a:r>
              <a:rPr lang="en-US" sz="3000">
                <a:solidFill>
                  <a:srgbClr val="73C8B1"/>
                </a:solidFill>
                <a:latin typeface="Bryndan Write"/>
                <a:ea typeface="Bryndan Write"/>
                <a:cs typeface="Bryndan Write"/>
                <a:sym typeface="Bryndan Write"/>
              </a:rPr>
              <a:t>(SINIRLARIN İFADE EDİLMESİ)</a:t>
            </a:r>
          </a:p>
        </p:txBody>
      </p:sp>
      <p:sp>
        <p:nvSpPr>
          <p:cNvPr id="9" name="TextBox 9"/>
          <p:cNvSpPr txBox="1"/>
          <p:nvPr/>
        </p:nvSpPr>
        <p:spPr>
          <a:xfrm>
            <a:off x="404881" y="6946531"/>
            <a:ext cx="7603778" cy="476250"/>
          </a:xfrm>
          <a:prstGeom prst="rect">
            <a:avLst/>
          </a:prstGeom>
        </p:spPr>
        <p:txBody>
          <a:bodyPr lIns="0" tIns="0" rIns="0" bIns="0" rtlCol="0" anchor="t">
            <a:spAutoFit/>
          </a:bodyPr>
          <a:lstStyle/>
          <a:p>
            <a:pPr algn="ctr">
              <a:lnSpc>
                <a:spcPts val="3300"/>
              </a:lnSpc>
              <a:spcBef>
                <a:spcPct val="0"/>
              </a:spcBef>
            </a:pPr>
            <a:r>
              <a:rPr lang="en-US" sz="3000">
                <a:solidFill>
                  <a:srgbClr val="000000"/>
                </a:solidFill>
                <a:latin typeface="Bryndan Write"/>
                <a:ea typeface="Bryndan Write"/>
                <a:cs typeface="Bryndan Write"/>
                <a:sym typeface="Bryndan Write"/>
              </a:rPr>
              <a:t>3. Kağıtları boyayabilirsin. </a:t>
            </a:r>
            <a:r>
              <a:rPr lang="en-US" sz="3000">
                <a:solidFill>
                  <a:srgbClr val="73C8B1"/>
                </a:solidFill>
                <a:latin typeface="Bryndan Write"/>
                <a:ea typeface="Bryndan Write"/>
                <a:cs typeface="Bryndan Write"/>
                <a:sym typeface="Bryndan Write"/>
              </a:rPr>
              <a:t>(SEÇENEK SUNMA)</a:t>
            </a:r>
          </a:p>
        </p:txBody>
      </p:sp>
      <p:sp>
        <p:nvSpPr>
          <p:cNvPr id="10" name="Freeform 10"/>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7"/>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5446">
            <a:off x="-927668" y="-6825163"/>
            <a:ext cx="19872358" cy="10803337"/>
          </a:xfrm>
          <a:custGeom>
            <a:avLst/>
            <a:gdLst/>
            <a:ahLst/>
            <a:cxnLst/>
            <a:rect l="l" t="t" r="r" b="b"/>
            <a:pathLst>
              <a:path w="19872358" h="10803337">
                <a:moveTo>
                  <a:pt x="0" y="0"/>
                </a:moveTo>
                <a:lnTo>
                  <a:pt x="19872358" y="0"/>
                </a:lnTo>
                <a:lnTo>
                  <a:pt x="19872358" y="10803337"/>
                </a:lnTo>
                <a:lnTo>
                  <a:pt x="0" y="1080333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313227" y="1467354"/>
            <a:ext cx="4356913" cy="3676146"/>
          </a:xfrm>
          <a:custGeom>
            <a:avLst/>
            <a:gdLst/>
            <a:ahLst/>
            <a:cxnLst/>
            <a:rect l="l" t="t" r="r" b="b"/>
            <a:pathLst>
              <a:path w="4356913" h="3676146">
                <a:moveTo>
                  <a:pt x="0" y="0"/>
                </a:moveTo>
                <a:lnTo>
                  <a:pt x="4356914" y="0"/>
                </a:lnTo>
                <a:lnTo>
                  <a:pt x="4356914" y="3676146"/>
                </a:lnTo>
                <a:lnTo>
                  <a:pt x="0" y="3676146"/>
                </a:lnTo>
                <a:lnTo>
                  <a:pt x="0" y="0"/>
                </a:lnTo>
                <a:close/>
              </a:path>
            </a:pathLst>
          </a:custGeom>
          <a:blipFill>
            <a:blip r:embed="rId4"/>
            <a:stretch>
              <a:fillRect/>
            </a:stretch>
          </a:blipFill>
        </p:spPr>
      </p:sp>
      <p:sp>
        <p:nvSpPr>
          <p:cNvPr id="4" name="TextBox 4"/>
          <p:cNvSpPr txBox="1"/>
          <p:nvPr/>
        </p:nvSpPr>
        <p:spPr>
          <a:xfrm>
            <a:off x="449969" y="7784113"/>
            <a:ext cx="17491770" cy="895350"/>
          </a:xfrm>
          <a:prstGeom prst="rect">
            <a:avLst/>
          </a:prstGeom>
        </p:spPr>
        <p:txBody>
          <a:bodyPr lIns="0" tIns="0" rIns="0" bIns="0" rtlCol="0" anchor="t">
            <a:spAutoFit/>
          </a:bodyPr>
          <a:lstStyle/>
          <a:p>
            <a:pPr algn="just">
              <a:lnSpc>
                <a:spcPts val="3300"/>
              </a:lnSpc>
            </a:pPr>
            <a:endParaRPr/>
          </a:p>
          <a:p>
            <a:pPr algn="just">
              <a:lnSpc>
                <a:spcPts val="3300"/>
              </a:lnSpc>
            </a:pPr>
            <a:r>
              <a:rPr lang="en-US" sz="3000">
                <a:solidFill>
                  <a:srgbClr val="000000"/>
                </a:solidFill>
                <a:latin typeface="Bryndan Write"/>
                <a:ea typeface="Bryndan Write"/>
                <a:cs typeface="Bryndan Write"/>
                <a:sym typeface="Bryndan Write"/>
              </a:rPr>
              <a:t>4. Kardeşine vurmayı seçersen seni 5 dakika molaya çıkarmamı seçmiş olursun. </a:t>
            </a:r>
            <a:r>
              <a:rPr lang="en-US" sz="3000">
                <a:solidFill>
                  <a:srgbClr val="E6588C"/>
                </a:solidFill>
                <a:latin typeface="Bryndan Write"/>
                <a:ea typeface="Bryndan Write"/>
                <a:cs typeface="Bryndan Write"/>
                <a:sym typeface="Bryndan Write"/>
              </a:rPr>
              <a:t>(SON SEÇİMLERİ İFADE ET)</a:t>
            </a:r>
          </a:p>
        </p:txBody>
      </p:sp>
      <p:sp>
        <p:nvSpPr>
          <p:cNvPr id="5" name="TextBox 5"/>
          <p:cNvSpPr txBox="1"/>
          <p:nvPr/>
        </p:nvSpPr>
        <p:spPr>
          <a:xfrm>
            <a:off x="313227" y="102939"/>
            <a:ext cx="17661545"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Kardeşine vurmak isteyen bir çocuk</a:t>
            </a:r>
          </a:p>
        </p:txBody>
      </p:sp>
      <p:sp>
        <p:nvSpPr>
          <p:cNvPr id="6" name="TextBox 6"/>
          <p:cNvSpPr txBox="1"/>
          <p:nvPr/>
        </p:nvSpPr>
        <p:spPr>
          <a:xfrm>
            <a:off x="313227" y="5782007"/>
            <a:ext cx="12089394" cy="476250"/>
          </a:xfrm>
          <a:prstGeom prst="rect">
            <a:avLst/>
          </a:prstGeom>
        </p:spPr>
        <p:txBody>
          <a:bodyPr lIns="0" tIns="0" rIns="0" bIns="0" rtlCol="0" anchor="t">
            <a:spAutoFit/>
          </a:bodyPr>
          <a:lstStyle/>
          <a:p>
            <a:pPr algn="ctr">
              <a:lnSpc>
                <a:spcPts val="3300"/>
              </a:lnSpc>
              <a:spcBef>
                <a:spcPct val="0"/>
              </a:spcBef>
            </a:pPr>
            <a:r>
              <a:rPr lang="en-US" sz="3000">
                <a:solidFill>
                  <a:srgbClr val="000000"/>
                </a:solidFill>
                <a:latin typeface="Bryndan Write"/>
                <a:ea typeface="Bryndan Write"/>
                <a:cs typeface="Bryndan Write"/>
                <a:sym typeface="Bryndan Write"/>
              </a:rPr>
              <a:t>1. Öfkeli olduğunu ve kardeşine vurmak istediğini biliyorum. </a:t>
            </a:r>
            <a:r>
              <a:rPr lang="en-US" sz="3000">
                <a:solidFill>
                  <a:srgbClr val="E6588C"/>
                </a:solidFill>
                <a:latin typeface="Bryndan Write"/>
                <a:ea typeface="Bryndan Write"/>
                <a:cs typeface="Bryndan Write"/>
                <a:sym typeface="Bryndan Write"/>
              </a:rPr>
              <a:t>(YANSITMA)</a:t>
            </a:r>
          </a:p>
        </p:txBody>
      </p:sp>
      <p:sp>
        <p:nvSpPr>
          <p:cNvPr id="7" name="TextBox 7"/>
          <p:cNvSpPr txBox="1"/>
          <p:nvPr/>
        </p:nvSpPr>
        <p:spPr>
          <a:xfrm>
            <a:off x="449969" y="6616200"/>
            <a:ext cx="11266657"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2. Kardeşin vurmak için değil. </a:t>
            </a:r>
            <a:r>
              <a:rPr lang="en-US" sz="3000">
                <a:solidFill>
                  <a:srgbClr val="E6588C"/>
                </a:solidFill>
                <a:latin typeface="Bryndan Write"/>
                <a:ea typeface="Bryndan Write"/>
                <a:cs typeface="Bryndan Write"/>
                <a:sym typeface="Bryndan Write"/>
              </a:rPr>
              <a:t>(SINIRLARIN İFADE EDİLMESİ)</a:t>
            </a:r>
          </a:p>
        </p:txBody>
      </p:sp>
      <p:sp>
        <p:nvSpPr>
          <p:cNvPr id="8" name="TextBox 8"/>
          <p:cNvSpPr txBox="1"/>
          <p:nvPr/>
        </p:nvSpPr>
        <p:spPr>
          <a:xfrm>
            <a:off x="449969" y="7454400"/>
            <a:ext cx="9555126"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3. Hacıyatmaza vurabilirsin. </a:t>
            </a:r>
            <a:r>
              <a:rPr lang="en-US" sz="3000">
                <a:solidFill>
                  <a:srgbClr val="E6588C"/>
                </a:solidFill>
                <a:latin typeface="Bryndan Write"/>
                <a:ea typeface="Bryndan Write"/>
                <a:cs typeface="Bryndan Write"/>
                <a:sym typeface="Bryndan Write"/>
              </a:rPr>
              <a:t>(SEÇENEK SUNMA)</a:t>
            </a:r>
          </a:p>
        </p:txBody>
      </p:sp>
      <p:sp>
        <p:nvSpPr>
          <p:cNvPr id="9" name="Freeform 9"/>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5446">
            <a:off x="-927668" y="-6825163"/>
            <a:ext cx="19872358" cy="10803337"/>
          </a:xfrm>
          <a:custGeom>
            <a:avLst/>
            <a:gdLst/>
            <a:ahLst/>
            <a:cxnLst/>
            <a:rect l="l" t="t" r="r" b="b"/>
            <a:pathLst>
              <a:path w="19872358" h="10803337">
                <a:moveTo>
                  <a:pt x="0" y="0"/>
                </a:moveTo>
                <a:lnTo>
                  <a:pt x="19872358" y="0"/>
                </a:lnTo>
                <a:lnTo>
                  <a:pt x="19872358" y="10803337"/>
                </a:lnTo>
                <a:lnTo>
                  <a:pt x="0" y="1080333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27335" y="475072"/>
            <a:ext cx="3600450" cy="4114800"/>
          </a:xfrm>
          <a:custGeom>
            <a:avLst/>
            <a:gdLst/>
            <a:ahLst/>
            <a:cxnLst/>
            <a:rect l="l" t="t" r="r" b="b"/>
            <a:pathLst>
              <a:path w="3600450" h="4114800">
                <a:moveTo>
                  <a:pt x="0" y="0"/>
                </a:moveTo>
                <a:lnTo>
                  <a:pt x="3600450" y="0"/>
                </a:lnTo>
                <a:lnTo>
                  <a:pt x="3600450" y="4114800"/>
                </a:lnTo>
                <a:lnTo>
                  <a:pt x="0" y="4114800"/>
                </a:lnTo>
                <a:lnTo>
                  <a:pt x="0" y="0"/>
                </a:lnTo>
                <a:close/>
              </a:path>
            </a:pathLst>
          </a:custGeom>
          <a:blipFill>
            <a:blip r:embed="rId4"/>
            <a:stretch>
              <a:fillRect/>
            </a:stretch>
          </a:blipFill>
        </p:spPr>
      </p:sp>
      <p:sp>
        <p:nvSpPr>
          <p:cNvPr id="4" name="TextBox 4"/>
          <p:cNvSpPr txBox="1"/>
          <p:nvPr/>
        </p:nvSpPr>
        <p:spPr>
          <a:xfrm>
            <a:off x="227335" y="7659494"/>
            <a:ext cx="17486288" cy="8953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4. Daha fazla tablet oynamakta ısrar etmeyi seçersen yarın tablet oynamamayı seçmiş olursun, ısrar etmemeyi seçersen yarın tablet oynamayı seçmiş olursun. </a:t>
            </a:r>
            <a:r>
              <a:rPr lang="en-US" sz="3000">
                <a:solidFill>
                  <a:srgbClr val="FBB258"/>
                </a:solidFill>
                <a:latin typeface="Bryndan Write"/>
                <a:ea typeface="Bryndan Write"/>
                <a:cs typeface="Bryndan Write"/>
                <a:sym typeface="Bryndan Write"/>
              </a:rPr>
              <a:t>(SON SEÇİMLERİ İFADE ET)</a:t>
            </a:r>
          </a:p>
        </p:txBody>
      </p:sp>
      <p:sp>
        <p:nvSpPr>
          <p:cNvPr id="5" name="TextBox 5"/>
          <p:cNvSpPr txBox="1"/>
          <p:nvPr/>
        </p:nvSpPr>
        <p:spPr>
          <a:xfrm>
            <a:off x="3735654" y="399681"/>
            <a:ext cx="13523646"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Tablet oynama süresini aşmaya çalışan bir çocuk</a:t>
            </a:r>
          </a:p>
        </p:txBody>
      </p:sp>
      <p:sp>
        <p:nvSpPr>
          <p:cNvPr id="6" name="TextBox 6"/>
          <p:cNvSpPr txBox="1"/>
          <p:nvPr/>
        </p:nvSpPr>
        <p:spPr>
          <a:xfrm>
            <a:off x="227335" y="5344662"/>
            <a:ext cx="13655531"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1. Daha çok tablet oynamak istediğini biliyorum, bu hoşuna giderdi. </a:t>
            </a:r>
            <a:r>
              <a:rPr lang="en-US" sz="3000">
                <a:solidFill>
                  <a:srgbClr val="FBB258"/>
                </a:solidFill>
                <a:latin typeface="Bryndan Write"/>
                <a:ea typeface="Bryndan Write"/>
                <a:cs typeface="Bryndan Write"/>
                <a:sym typeface="Bryndan Write"/>
              </a:rPr>
              <a:t>(YANSITMA)</a:t>
            </a:r>
          </a:p>
        </p:txBody>
      </p:sp>
      <p:sp>
        <p:nvSpPr>
          <p:cNvPr id="7" name="TextBox 7"/>
          <p:cNvSpPr txBox="1"/>
          <p:nvPr/>
        </p:nvSpPr>
        <p:spPr>
          <a:xfrm>
            <a:off x="227335" y="6116187"/>
            <a:ext cx="14064709"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2. Tablet, bu kadar uzun süre oynamak için değil. </a:t>
            </a:r>
            <a:r>
              <a:rPr lang="en-US" sz="3000">
                <a:solidFill>
                  <a:srgbClr val="FBB258"/>
                </a:solidFill>
                <a:latin typeface="Bryndan Write"/>
                <a:ea typeface="Bryndan Write"/>
                <a:cs typeface="Bryndan Write"/>
                <a:sym typeface="Bryndan Write"/>
              </a:rPr>
              <a:t>(SINIRLARIN İFADE EDİLMESİ)</a:t>
            </a:r>
          </a:p>
        </p:txBody>
      </p:sp>
      <p:sp>
        <p:nvSpPr>
          <p:cNvPr id="8" name="TextBox 8"/>
          <p:cNvSpPr txBox="1"/>
          <p:nvPr/>
        </p:nvSpPr>
        <p:spPr>
          <a:xfrm>
            <a:off x="227335" y="6887969"/>
            <a:ext cx="10747186"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3. Diğer oyuncaklarınla oynayabilirsin. </a:t>
            </a:r>
            <a:r>
              <a:rPr lang="en-US" sz="3000">
                <a:solidFill>
                  <a:srgbClr val="FBB258"/>
                </a:solidFill>
                <a:latin typeface="Bryndan Write"/>
                <a:ea typeface="Bryndan Write"/>
                <a:cs typeface="Bryndan Write"/>
                <a:sym typeface="Bryndan Write"/>
              </a:rPr>
              <a:t>(SEÇENEK SUNMA)</a:t>
            </a:r>
          </a:p>
        </p:txBody>
      </p:sp>
      <p:sp>
        <p:nvSpPr>
          <p:cNvPr id="9" name="Freeform 9"/>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TextBox 2"/>
          <p:cNvSpPr txBox="1"/>
          <p:nvPr/>
        </p:nvSpPr>
        <p:spPr>
          <a:xfrm>
            <a:off x="6312173" y="1487718"/>
            <a:ext cx="5663654" cy="13906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KAYNAKÇA</a:t>
            </a:r>
          </a:p>
        </p:txBody>
      </p:sp>
      <p:sp>
        <p:nvSpPr>
          <p:cNvPr id="3" name="TextBox 3"/>
          <p:cNvSpPr txBox="1"/>
          <p:nvPr/>
        </p:nvSpPr>
        <p:spPr>
          <a:xfrm>
            <a:off x="1823118" y="4356222"/>
            <a:ext cx="10586293" cy="423193"/>
          </a:xfrm>
          <a:prstGeom prst="rect">
            <a:avLst/>
          </a:prstGeom>
        </p:spPr>
        <p:txBody>
          <a:bodyPr lIns="0" tIns="0" rIns="0" bIns="0" rtlCol="0" anchor="t">
            <a:spAutoFit/>
          </a:bodyPr>
          <a:lstStyle/>
          <a:p>
            <a:pPr algn="ctr">
              <a:lnSpc>
                <a:spcPts val="3300"/>
              </a:lnSpc>
              <a:spcBef>
                <a:spcPct val="0"/>
              </a:spcBef>
            </a:pPr>
            <a:r>
              <a:rPr lang="en-US" sz="3000" dirty="0">
                <a:solidFill>
                  <a:srgbClr val="000000"/>
                </a:solidFill>
                <a:latin typeface="Bryndan Write"/>
                <a:ea typeface="Bryndan Write"/>
                <a:cs typeface="Bryndan Write"/>
                <a:sym typeface="Bryndan Write"/>
                <a:hlinkClick r:id="rId2"/>
              </a:rPr>
              <a:t>https://www.merveyilmaz.com/cocuguma-nasil-sinir-koymaliyim</a:t>
            </a:r>
            <a:r>
              <a:rPr lang="en-US" sz="3000" dirty="0" smtClean="0">
                <a:solidFill>
                  <a:srgbClr val="000000"/>
                </a:solidFill>
                <a:latin typeface="Bryndan Write"/>
                <a:ea typeface="Bryndan Write"/>
                <a:cs typeface="Bryndan Write"/>
                <a:sym typeface="Bryndan Write"/>
                <a:hlinkClick r:id="rId2"/>
              </a:rPr>
              <a:t>/</a:t>
            </a:r>
            <a:r>
              <a:rPr lang="tr-TR" sz="3000" dirty="0" smtClean="0">
                <a:solidFill>
                  <a:srgbClr val="000000"/>
                </a:solidFill>
                <a:latin typeface="Bryndan Write"/>
                <a:ea typeface="Bryndan Write"/>
                <a:cs typeface="Bryndan Write"/>
                <a:sym typeface="Bryndan Write"/>
              </a:rPr>
              <a:t> </a:t>
            </a:r>
            <a:r>
              <a:rPr lang="en-US" sz="3000" dirty="0" smtClean="0">
                <a:solidFill>
                  <a:srgbClr val="000000"/>
                </a:solidFill>
                <a:latin typeface="Bryndan Write"/>
                <a:ea typeface="Bryndan Write"/>
                <a:cs typeface="Bryndan Write"/>
                <a:sym typeface="Bryndan Write"/>
              </a:rPr>
              <a:t> </a:t>
            </a:r>
            <a:endParaRPr lang="en-US" sz="3000" dirty="0">
              <a:solidFill>
                <a:srgbClr val="000000"/>
              </a:solidFill>
              <a:latin typeface="Bryndan Write"/>
              <a:ea typeface="Bryndan Write"/>
              <a:cs typeface="Bryndan Write"/>
              <a:sym typeface="Bryndan Write"/>
            </a:endParaRPr>
          </a:p>
        </p:txBody>
      </p:sp>
      <p:sp>
        <p:nvSpPr>
          <p:cNvPr id="4" name="TextBox 4"/>
          <p:cNvSpPr txBox="1"/>
          <p:nvPr/>
        </p:nvSpPr>
        <p:spPr>
          <a:xfrm>
            <a:off x="1823118" y="4895850"/>
            <a:ext cx="10884545" cy="423193"/>
          </a:xfrm>
          <a:prstGeom prst="rect">
            <a:avLst/>
          </a:prstGeom>
        </p:spPr>
        <p:txBody>
          <a:bodyPr lIns="0" tIns="0" rIns="0" bIns="0" rtlCol="0" anchor="t">
            <a:spAutoFit/>
          </a:bodyPr>
          <a:lstStyle/>
          <a:p>
            <a:pPr algn="ctr">
              <a:lnSpc>
                <a:spcPts val="3300"/>
              </a:lnSpc>
              <a:spcBef>
                <a:spcPct val="0"/>
              </a:spcBef>
            </a:pPr>
            <a:r>
              <a:rPr lang="en-US" sz="3000" dirty="0">
                <a:solidFill>
                  <a:srgbClr val="000000"/>
                </a:solidFill>
                <a:latin typeface="Bryndan Write"/>
                <a:ea typeface="Bryndan Write"/>
                <a:cs typeface="Bryndan Write"/>
                <a:sym typeface="Bryndan Write"/>
                <a:hlinkClick r:id="rId3"/>
              </a:rPr>
              <a:t>https://</a:t>
            </a:r>
            <a:r>
              <a:rPr lang="en-US" sz="3000" dirty="0" smtClean="0">
                <a:solidFill>
                  <a:srgbClr val="000000"/>
                </a:solidFill>
                <a:latin typeface="Bryndan Write"/>
                <a:ea typeface="Bryndan Write"/>
                <a:cs typeface="Bryndan Write"/>
                <a:sym typeface="Bryndan Write"/>
                <a:hlinkClick r:id="rId3"/>
              </a:rPr>
              <a:t>www.doktorsitesi.com/blog/makale/cocuklarda-sinir-nedir</a:t>
            </a:r>
            <a:r>
              <a:rPr lang="tr-TR" sz="3000" dirty="0" smtClean="0">
                <a:solidFill>
                  <a:srgbClr val="000000"/>
                </a:solidFill>
                <a:latin typeface="Bryndan Write"/>
                <a:ea typeface="Bryndan Write"/>
                <a:cs typeface="Bryndan Write"/>
                <a:sym typeface="Bryndan Write"/>
              </a:rPr>
              <a:t> </a:t>
            </a:r>
            <a:r>
              <a:rPr lang="en-US" sz="3000" dirty="0" smtClean="0">
                <a:solidFill>
                  <a:srgbClr val="000000"/>
                </a:solidFill>
                <a:latin typeface="Bryndan Write"/>
                <a:ea typeface="Bryndan Write"/>
                <a:cs typeface="Bryndan Write"/>
                <a:sym typeface="Bryndan Write"/>
              </a:rPr>
              <a:t> </a:t>
            </a:r>
            <a:endParaRPr lang="en-US" sz="3000" dirty="0">
              <a:solidFill>
                <a:srgbClr val="000000"/>
              </a:solidFill>
              <a:latin typeface="Bryndan Write"/>
              <a:ea typeface="Bryndan Write"/>
              <a:cs typeface="Bryndan Write"/>
              <a:sym typeface="Bryndan Write"/>
            </a:endParaRPr>
          </a:p>
        </p:txBody>
      </p:sp>
      <p:sp>
        <p:nvSpPr>
          <p:cNvPr id="5" name="TextBox 5"/>
          <p:cNvSpPr txBox="1"/>
          <p:nvPr/>
        </p:nvSpPr>
        <p:spPr>
          <a:xfrm>
            <a:off x="1823118" y="5438775"/>
            <a:ext cx="12504539" cy="1269578"/>
          </a:xfrm>
          <a:prstGeom prst="rect">
            <a:avLst/>
          </a:prstGeom>
        </p:spPr>
        <p:txBody>
          <a:bodyPr lIns="0" tIns="0" rIns="0" bIns="0" rtlCol="0" anchor="t">
            <a:spAutoFit/>
          </a:bodyPr>
          <a:lstStyle/>
          <a:p>
            <a:pPr algn="ctr">
              <a:lnSpc>
                <a:spcPts val="3300"/>
              </a:lnSpc>
              <a:spcBef>
                <a:spcPct val="0"/>
              </a:spcBef>
            </a:pPr>
            <a:r>
              <a:rPr lang="en-US" sz="3000" dirty="0">
                <a:solidFill>
                  <a:srgbClr val="000000"/>
                </a:solidFill>
                <a:latin typeface="Bryndan Write"/>
                <a:ea typeface="Bryndan Write"/>
                <a:cs typeface="Bryndan Write"/>
                <a:sym typeface="Bryndan Write"/>
                <a:hlinkClick r:id="rId4"/>
              </a:rPr>
              <a:t>https://psikologaydinsensoy.com/cocuklara-sinir-koymak-ve-egitim-modelleri</a:t>
            </a:r>
            <a:r>
              <a:rPr lang="en-US" sz="3000" dirty="0" smtClean="0">
                <a:solidFill>
                  <a:srgbClr val="000000"/>
                </a:solidFill>
                <a:latin typeface="Bryndan Write"/>
                <a:ea typeface="Bryndan Write"/>
                <a:cs typeface="Bryndan Write"/>
                <a:sym typeface="Bryndan Write"/>
                <a:hlinkClick r:id="rId4"/>
              </a:rPr>
              <a:t>/</a:t>
            </a:r>
            <a:endParaRPr lang="tr-TR" sz="3000" dirty="0" smtClean="0">
              <a:solidFill>
                <a:srgbClr val="000000"/>
              </a:solidFill>
              <a:latin typeface="Bryndan Write"/>
              <a:ea typeface="Bryndan Write"/>
              <a:cs typeface="Bryndan Write"/>
              <a:sym typeface="Bryndan Write"/>
            </a:endParaRPr>
          </a:p>
          <a:p>
            <a:pPr algn="ctr">
              <a:lnSpc>
                <a:spcPts val="3300"/>
              </a:lnSpc>
              <a:spcBef>
                <a:spcPct val="0"/>
              </a:spcBef>
            </a:pPr>
            <a:r>
              <a:rPr lang="tr-TR" sz="2800" dirty="0" err="1">
                <a:latin typeface="Bryndan Write" panose="020B0604020202020204" charset="0"/>
              </a:rPr>
              <a:t>Mackenzie</a:t>
            </a:r>
            <a:r>
              <a:rPr lang="tr-TR" sz="2800" dirty="0">
                <a:latin typeface="Bryndan Write" panose="020B0604020202020204" charset="0"/>
              </a:rPr>
              <a:t>, R.J. (2012). Çocuğunuza Sınır Koyma. Yakamoz </a:t>
            </a:r>
            <a:r>
              <a:rPr lang="tr-TR" sz="2800" dirty="0" smtClean="0">
                <a:latin typeface="Bryndan Write" panose="020B0604020202020204" charset="0"/>
              </a:rPr>
              <a:t>Yayınları</a:t>
            </a:r>
            <a:endParaRPr lang="en-US" sz="2800" dirty="0">
              <a:solidFill>
                <a:srgbClr val="000000"/>
              </a:solidFill>
              <a:latin typeface="Bryndan Write" panose="020B0604020202020204" charset="0"/>
              <a:ea typeface="Bryndan Write"/>
              <a:cs typeface="Bryndan Write"/>
              <a:sym typeface="Bryndan Write"/>
            </a:endParaRP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3747" y="964742"/>
            <a:ext cx="15120507" cy="8357517"/>
          </a:xfrm>
          <a:custGeom>
            <a:avLst/>
            <a:gdLst/>
            <a:ahLst/>
            <a:cxnLst/>
            <a:rect l="l" t="t" r="r" b="b"/>
            <a:pathLst>
              <a:path w="15120507" h="8357517">
                <a:moveTo>
                  <a:pt x="0" y="0"/>
                </a:moveTo>
                <a:lnTo>
                  <a:pt x="15120506" y="0"/>
                </a:lnTo>
                <a:lnTo>
                  <a:pt x="15120506" y="8357516"/>
                </a:lnTo>
                <a:lnTo>
                  <a:pt x="0" y="835751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6237088" y="945692"/>
            <a:ext cx="8979070" cy="3905250"/>
          </a:xfrm>
          <a:prstGeom prst="rect">
            <a:avLst/>
          </a:prstGeom>
        </p:spPr>
        <p:txBody>
          <a:bodyPr lIns="0" tIns="0" rIns="0" bIns="0" rtlCol="0" anchor="t">
            <a:spAutoFit/>
          </a:bodyPr>
          <a:lstStyle/>
          <a:p>
            <a:pPr algn="ctr">
              <a:lnSpc>
                <a:spcPts val="9900"/>
              </a:lnSpc>
            </a:pPr>
            <a:r>
              <a:rPr lang="en-US" sz="9000">
                <a:solidFill>
                  <a:srgbClr val="CD4343"/>
                </a:solidFill>
                <a:latin typeface="Bryndan Write"/>
                <a:ea typeface="Bryndan Write"/>
                <a:cs typeface="Bryndan Write"/>
                <a:sym typeface="Bryndan Write"/>
              </a:rPr>
              <a:t>Sınır Koymak Ne Demek?</a:t>
            </a:r>
          </a:p>
          <a:p>
            <a:pPr algn="ctr">
              <a:lnSpc>
                <a:spcPts val="9900"/>
              </a:lnSpc>
            </a:pPr>
            <a:endParaRPr lang="en-US" sz="9000">
              <a:solidFill>
                <a:srgbClr val="CD4343"/>
              </a:solidFill>
              <a:latin typeface="Bryndan Write"/>
              <a:ea typeface="Bryndan Write"/>
              <a:cs typeface="Bryndan Write"/>
              <a:sym typeface="Bryndan Write"/>
            </a:endParaRPr>
          </a:p>
        </p:txBody>
      </p:sp>
      <p:sp>
        <p:nvSpPr>
          <p:cNvPr id="4" name="TextBox 4"/>
          <p:cNvSpPr txBox="1"/>
          <p:nvPr/>
        </p:nvSpPr>
        <p:spPr>
          <a:xfrm>
            <a:off x="1488096" y="4563575"/>
            <a:ext cx="15001844" cy="2679065"/>
          </a:xfrm>
          <a:prstGeom prst="rect">
            <a:avLst/>
          </a:prstGeom>
        </p:spPr>
        <p:txBody>
          <a:bodyPr lIns="0" tIns="0" rIns="0" bIns="0" rtlCol="0" anchor="t">
            <a:spAutoFit/>
          </a:bodyPr>
          <a:lstStyle/>
          <a:p>
            <a:pPr marL="690884" lvl="1" indent="-345442" algn="l">
              <a:lnSpc>
                <a:spcPts val="3520"/>
              </a:lnSpc>
              <a:buFont typeface="Arial"/>
              <a:buChar char="•"/>
            </a:pPr>
            <a:r>
              <a:rPr lang="en-US" sz="3200">
                <a:solidFill>
                  <a:srgbClr val="CD4343"/>
                </a:solidFill>
                <a:latin typeface="Bryndan Write"/>
                <a:ea typeface="Bryndan Write"/>
                <a:cs typeface="Bryndan Write"/>
                <a:sym typeface="Bryndan Write"/>
              </a:rPr>
              <a:t>Sınır koyma, çocuğa bir beklenti ya da kuralı ona kendini güvende hissettirerek, rahat edebileceği alanları belirleyerek öğrettiğimiz, her bireyin gelişiminde önemli rol oynayan pozitif bir süreçtir.</a:t>
            </a:r>
          </a:p>
          <a:p>
            <a:pPr algn="l">
              <a:lnSpc>
                <a:spcPts val="3520"/>
              </a:lnSpc>
            </a:pPr>
            <a:endParaRPr lang="en-US" sz="3200">
              <a:solidFill>
                <a:srgbClr val="CD4343"/>
              </a:solidFill>
              <a:latin typeface="Bryndan Write"/>
              <a:ea typeface="Bryndan Write"/>
              <a:cs typeface="Bryndan Write"/>
              <a:sym typeface="Bryndan Write"/>
            </a:endParaRPr>
          </a:p>
          <a:p>
            <a:pPr marL="690884" lvl="1" indent="-345442" algn="l">
              <a:lnSpc>
                <a:spcPts val="3520"/>
              </a:lnSpc>
              <a:buFont typeface="Arial"/>
              <a:buChar char="•"/>
            </a:pPr>
            <a:r>
              <a:rPr lang="en-US" sz="3200">
                <a:solidFill>
                  <a:srgbClr val="CD4343"/>
                </a:solidFill>
                <a:latin typeface="Bryndan Write"/>
                <a:ea typeface="Bryndan Write"/>
                <a:cs typeface="Bryndan Write"/>
                <a:sym typeface="Bryndan Write"/>
              </a:rPr>
              <a:t>Sınır koyma aynı zamanda ebeveynin çocukla arasındaki güvenli ilişkiye zarar vermeden, çocuğun davranışlarını kısıtlamasıdır. </a:t>
            </a:r>
          </a:p>
        </p:txBody>
      </p:sp>
      <p:sp>
        <p:nvSpPr>
          <p:cNvPr id="5" name="TextBox 5"/>
          <p:cNvSpPr txBox="1"/>
          <p:nvPr/>
        </p:nvSpPr>
        <p:spPr>
          <a:xfrm>
            <a:off x="1488096" y="7823425"/>
            <a:ext cx="11329020" cy="926465"/>
          </a:xfrm>
          <a:prstGeom prst="rect">
            <a:avLst/>
          </a:prstGeom>
        </p:spPr>
        <p:txBody>
          <a:bodyPr lIns="0" tIns="0" rIns="0" bIns="0" rtlCol="0" anchor="t">
            <a:spAutoFit/>
          </a:bodyPr>
          <a:lstStyle/>
          <a:p>
            <a:pPr marL="690881" lvl="1" indent="-345440" algn="l">
              <a:lnSpc>
                <a:spcPts val="3520"/>
              </a:lnSpc>
              <a:buFont typeface="Arial"/>
              <a:buChar char="•"/>
            </a:pPr>
            <a:r>
              <a:rPr lang="en-US" sz="3200">
                <a:solidFill>
                  <a:srgbClr val="CD4343"/>
                </a:solidFill>
                <a:latin typeface="Bryndan Write"/>
                <a:ea typeface="Bryndan Write"/>
                <a:cs typeface="Bryndan Write"/>
                <a:sym typeface="Bryndan Write"/>
              </a:rPr>
              <a:t>Çocuk ve ebeveyn arasındaki güvenli ilişki tüm süreçlerde olduğu gibi bu süreçte de oldukça önemlidir.</a:t>
            </a:r>
          </a:p>
        </p:txBody>
      </p:sp>
      <p:sp>
        <p:nvSpPr>
          <p:cNvPr id="6" name="Freeform 6"/>
          <p:cNvSpPr/>
          <p:nvPr/>
        </p:nvSpPr>
        <p:spPr>
          <a:xfrm>
            <a:off x="1786462" y="250708"/>
            <a:ext cx="4559335" cy="4114800"/>
          </a:xfrm>
          <a:custGeom>
            <a:avLst/>
            <a:gdLst/>
            <a:ahLst/>
            <a:cxnLst/>
            <a:rect l="l" t="t" r="r" b="b"/>
            <a:pathLst>
              <a:path w="4559335" h="4114800">
                <a:moveTo>
                  <a:pt x="0" y="0"/>
                </a:moveTo>
                <a:lnTo>
                  <a:pt x="4559335" y="0"/>
                </a:lnTo>
                <a:lnTo>
                  <a:pt x="4559335"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sp>
        <p:nvSpPr>
          <p:cNvPr id="2" name="Freeform 2"/>
          <p:cNvSpPr/>
          <p:nvPr/>
        </p:nvSpPr>
        <p:spPr>
          <a:xfrm>
            <a:off x="1762633" y="1130720"/>
            <a:ext cx="14762735" cy="8025559"/>
          </a:xfrm>
          <a:custGeom>
            <a:avLst/>
            <a:gdLst/>
            <a:ahLst/>
            <a:cxnLst/>
            <a:rect l="l" t="t" r="r" b="b"/>
            <a:pathLst>
              <a:path w="14762735" h="8025559">
                <a:moveTo>
                  <a:pt x="0" y="0"/>
                </a:moveTo>
                <a:lnTo>
                  <a:pt x="14762734" y="0"/>
                </a:lnTo>
                <a:lnTo>
                  <a:pt x="14762734" y="8025560"/>
                </a:lnTo>
                <a:lnTo>
                  <a:pt x="0" y="802556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4154914" y="3390295"/>
            <a:ext cx="9978172" cy="3506410"/>
            <a:chOff x="0" y="0"/>
            <a:chExt cx="13304230" cy="4675213"/>
          </a:xfrm>
        </p:grpSpPr>
        <p:sp>
          <p:nvSpPr>
            <p:cNvPr id="4" name="TextBox 4"/>
            <p:cNvSpPr txBox="1"/>
            <p:nvPr/>
          </p:nvSpPr>
          <p:spPr>
            <a:xfrm>
              <a:off x="0" y="3934379"/>
              <a:ext cx="13304230" cy="740833"/>
            </a:xfrm>
            <a:prstGeom prst="rect">
              <a:avLst/>
            </a:prstGeom>
          </p:spPr>
          <p:txBody>
            <a:bodyPr lIns="0" tIns="0" rIns="0" bIns="0" rtlCol="0" anchor="t">
              <a:spAutoFit/>
            </a:bodyPr>
            <a:lstStyle/>
            <a:p>
              <a:pPr algn="ctr">
                <a:lnSpc>
                  <a:spcPts val="4550"/>
                </a:lnSpc>
              </a:pPr>
              <a:endParaRPr/>
            </a:p>
          </p:txBody>
        </p:sp>
        <p:sp>
          <p:nvSpPr>
            <p:cNvPr id="5" name="TextBox 5"/>
            <p:cNvSpPr txBox="1"/>
            <p:nvPr/>
          </p:nvSpPr>
          <p:spPr>
            <a:xfrm>
              <a:off x="0" y="-19050"/>
              <a:ext cx="13304230" cy="3524250"/>
            </a:xfrm>
            <a:prstGeom prst="rect">
              <a:avLst/>
            </a:prstGeom>
          </p:spPr>
          <p:txBody>
            <a:bodyPr lIns="0" tIns="0" rIns="0" bIns="0" rtlCol="0" anchor="t">
              <a:spAutoFit/>
            </a:bodyPr>
            <a:lstStyle/>
            <a:p>
              <a:pPr algn="ctr">
                <a:lnSpc>
                  <a:spcPts val="9900"/>
                </a:lnSpc>
              </a:pPr>
              <a:r>
                <a:rPr lang="en-US" sz="9000">
                  <a:solidFill>
                    <a:srgbClr val="FFA800"/>
                  </a:solidFill>
                  <a:latin typeface="Bryndan Write"/>
                  <a:ea typeface="Bryndan Write"/>
                  <a:cs typeface="Bryndan Write"/>
                  <a:sym typeface="Bryndan Write"/>
                </a:rPr>
                <a:t>DİNLEDİĞİNİZ İÇİN TEŞEKKÜRLER!</a:t>
              </a:r>
            </a:p>
          </p:txBody>
        </p:sp>
      </p:grpSp>
      <p:sp>
        <p:nvSpPr>
          <p:cNvPr id="6" name="Freeform 6"/>
          <p:cNvSpPr/>
          <p:nvPr/>
        </p:nvSpPr>
        <p:spPr>
          <a:xfrm rot="-1322698">
            <a:off x="13773244" y="7559003"/>
            <a:ext cx="3766556" cy="1218994"/>
          </a:xfrm>
          <a:custGeom>
            <a:avLst/>
            <a:gdLst/>
            <a:ahLst/>
            <a:cxnLst/>
            <a:rect l="l" t="t" r="r" b="b"/>
            <a:pathLst>
              <a:path w="3766556" h="1218994">
                <a:moveTo>
                  <a:pt x="0" y="0"/>
                </a:moveTo>
                <a:lnTo>
                  <a:pt x="3766555" y="0"/>
                </a:lnTo>
                <a:lnTo>
                  <a:pt x="3766555" y="1218994"/>
                </a:lnTo>
                <a:lnTo>
                  <a:pt x="0" y="121899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2421714">
            <a:off x="1290136" y="6873252"/>
            <a:ext cx="3126214" cy="1932569"/>
          </a:xfrm>
          <a:custGeom>
            <a:avLst/>
            <a:gdLst/>
            <a:ahLst/>
            <a:cxnLst/>
            <a:rect l="l" t="t" r="r" b="b"/>
            <a:pathLst>
              <a:path w="3126214" h="1932569">
                <a:moveTo>
                  <a:pt x="0" y="0"/>
                </a:moveTo>
                <a:lnTo>
                  <a:pt x="3126214" y="0"/>
                </a:lnTo>
                <a:lnTo>
                  <a:pt x="3126214" y="1932568"/>
                </a:lnTo>
                <a:lnTo>
                  <a:pt x="0" y="193256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8"/>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4359356" y="0"/>
            <a:ext cx="12065745" cy="10924984"/>
          </a:xfrm>
          <a:custGeom>
            <a:avLst/>
            <a:gdLst/>
            <a:ahLst/>
            <a:cxnLst/>
            <a:rect l="l" t="t" r="r" b="b"/>
            <a:pathLst>
              <a:path w="12065745" h="10924984">
                <a:moveTo>
                  <a:pt x="0" y="0"/>
                </a:moveTo>
                <a:lnTo>
                  <a:pt x="12065746" y="0"/>
                </a:lnTo>
                <a:lnTo>
                  <a:pt x="12065746" y="10924984"/>
                </a:lnTo>
                <a:lnTo>
                  <a:pt x="0" y="1092498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4927998" y="3213233"/>
            <a:ext cx="10574737" cy="6429375"/>
          </a:xfrm>
          <a:prstGeom prst="rect">
            <a:avLst/>
          </a:prstGeom>
        </p:spPr>
        <p:txBody>
          <a:bodyPr lIns="0" tIns="0" rIns="0" bIns="0" rtlCol="0" anchor="t">
            <a:spAutoFit/>
          </a:bodyPr>
          <a:lstStyle/>
          <a:p>
            <a:pPr algn="l">
              <a:lnSpc>
                <a:spcPts val="4200"/>
              </a:lnSpc>
            </a:pPr>
            <a:r>
              <a:rPr lang="en-US" sz="3000">
                <a:solidFill>
                  <a:srgbClr val="CD4343"/>
                </a:solidFill>
                <a:latin typeface="Bryndan Write"/>
                <a:ea typeface="Bryndan Write"/>
                <a:cs typeface="Bryndan Write"/>
                <a:sym typeface="Bryndan Write"/>
              </a:rPr>
              <a:t>Daha önce hiç bilmediğiniz bir yolda, hiçbir işaret, tabela, ya da navigasyonunuz olmadan yürümeye çalıştınız mı? Oldukça kafa karıştırıcıdır, öyle değil mi? </a:t>
            </a:r>
          </a:p>
          <a:p>
            <a:pPr algn="l">
              <a:lnSpc>
                <a:spcPts val="4200"/>
              </a:lnSpc>
            </a:pPr>
            <a:endParaRPr lang="en-US" sz="3000">
              <a:solidFill>
                <a:srgbClr val="CD4343"/>
              </a:solidFill>
              <a:latin typeface="Bryndan Write"/>
              <a:ea typeface="Bryndan Write"/>
              <a:cs typeface="Bryndan Write"/>
              <a:sym typeface="Bryndan Write"/>
            </a:endParaRPr>
          </a:p>
          <a:p>
            <a:pPr algn="l">
              <a:lnSpc>
                <a:spcPts val="4200"/>
              </a:lnSpc>
            </a:pPr>
            <a:r>
              <a:rPr lang="en-US" sz="3000">
                <a:solidFill>
                  <a:srgbClr val="CD4343"/>
                </a:solidFill>
                <a:latin typeface="Bryndan Write"/>
                <a:ea typeface="Bryndan Write"/>
                <a:cs typeface="Bryndan Write"/>
                <a:sym typeface="Bryndan Write"/>
              </a:rPr>
              <a:t>Çocukların da neden o davranışı yapmaması gerektiğini öğrenmeleri ve sınırları bilmeleri için onlara yönlerini gösteren işaret ve uyarılara ihtiyacı vardır. Sınır koyma, çocuğa hangi davranışın riskli olduğunu, hangisinin güvenli olduğunu, davranışı gerçekleştirdiğinde karşısına hangi sonucun çıkacağını öğretir.</a:t>
            </a:r>
          </a:p>
          <a:p>
            <a:pPr algn="l">
              <a:lnSpc>
                <a:spcPts val="4200"/>
              </a:lnSpc>
            </a:pPr>
            <a:endParaRPr lang="en-US" sz="3000">
              <a:solidFill>
                <a:srgbClr val="CD4343"/>
              </a:solidFill>
              <a:latin typeface="Bryndan Write"/>
              <a:ea typeface="Bryndan Write"/>
              <a:cs typeface="Bryndan Write"/>
              <a:sym typeface="Bryndan Write"/>
            </a:endParaRPr>
          </a:p>
          <a:p>
            <a:pPr algn="l">
              <a:lnSpc>
                <a:spcPts val="4200"/>
              </a:lnSpc>
            </a:pPr>
            <a:endParaRPr lang="en-US" sz="3000">
              <a:solidFill>
                <a:srgbClr val="CD4343"/>
              </a:solidFill>
              <a:latin typeface="Bryndan Write"/>
              <a:ea typeface="Bryndan Write"/>
              <a:cs typeface="Bryndan Write"/>
              <a:sym typeface="Bryndan Write"/>
            </a:endParaRPr>
          </a:p>
        </p:txBody>
      </p:sp>
      <p:sp>
        <p:nvSpPr>
          <p:cNvPr id="4" name="Freeform 4"/>
          <p:cNvSpPr/>
          <p:nvPr/>
        </p:nvSpPr>
        <p:spPr>
          <a:xfrm>
            <a:off x="238206" y="3318008"/>
            <a:ext cx="3725494" cy="3650984"/>
          </a:xfrm>
          <a:custGeom>
            <a:avLst/>
            <a:gdLst/>
            <a:ahLst/>
            <a:cxnLst/>
            <a:rect l="l" t="t" r="r" b="b"/>
            <a:pathLst>
              <a:path w="3725494" h="3650984">
                <a:moveTo>
                  <a:pt x="0" y="0"/>
                </a:moveTo>
                <a:lnTo>
                  <a:pt x="3725495" y="0"/>
                </a:lnTo>
                <a:lnTo>
                  <a:pt x="3725495" y="3650984"/>
                </a:lnTo>
                <a:lnTo>
                  <a:pt x="0" y="3650984"/>
                </a:lnTo>
                <a:lnTo>
                  <a:pt x="0" y="0"/>
                </a:lnTo>
                <a:close/>
              </a:path>
            </a:pathLst>
          </a:custGeom>
          <a:blipFill>
            <a:blip r:embed="rId4"/>
            <a:stretch>
              <a:fillRect/>
            </a:stretch>
          </a:blipFill>
        </p:spPr>
      </p:sp>
      <p:sp>
        <p:nvSpPr>
          <p:cNvPr id="5" name="TextBox 5"/>
          <p:cNvSpPr txBox="1"/>
          <p:nvPr/>
        </p:nvSpPr>
        <p:spPr>
          <a:xfrm>
            <a:off x="5083895" y="1331179"/>
            <a:ext cx="10616668" cy="1986829"/>
          </a:xfrm>
          <a:prstGeom prst="rect">
            <a:avLst/>
          </a:prstGeom>
        </p:spPr>
        <p:txBody>
          <a:bodyPr lIns="0" tIns="0" rIns="0" bIns="0" rtlCol="0" anchor="t">
            <a:spAutoFit/>
          </a:bodyPr>
          <a:lstStyle/>
          <a:p>
            <a:pPr algn="ctr">
              <a:lnSpc>
                <a:spcPts val="7482"/>
              </a:lnSpc>
            </a:pPr>
            <a:r>
              <a:rPr lang="en-US" sz="6801">
                <a:solidFill>
                  <a:srgbClr val="CD4343"/>
                </a:solidFill>
                <a:latin typeface="Bryndan Write"/>
                <a:ea typeface="Bryndan Write"/>
                <a:cs typeface="Bryndan Write"/>
                <a:sym typeface="Bryndan Write"/>
              </a:rPr>
              <a:t>Sınır Koymanın Önemi Nedir?</a:t>
            </a:r>
          </a:p>
          <a:p>
            <a:pPr algn="ctr">
              <a:lnSpc>
                <a:spcPts val="7482"/>
              </a:lnSpc>
              <a:spcBef>
                <a:spcPct val="0"/>
              </a:spcBef>
            </a:pPr>
            <a:endParaRPr lang="en-US" sz="6801">
              <a:solidFill>
                <a:srgbClr val="CD4343"/>
              </a:solidFill>
              <a:latin typeface="Bryndan Write"/>
              <a:ea typeface="Bryndan Write"/>
              <a:cs typeface="Bryndan Write"/>
              <a:sym typeface="Bryndan Write"/>
            </a:endParaRP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rot="127448">
            <a:off x="-568606" y="-7717266"/>
            <a:ext cx="19606554" cy="10658836"/>
          </a:xfrm>
          <a:custGeom>
            <a:avLst/>
            <a:gdLst/>
            <a:ahLst/>
            <a:cxnLst/>
            <a:rect l="l" t="t" r="r" b="b"/>
            <a:pathLst>
              <a:path w="19606554" h="10658836">
                <a:moveTo>
                  <a:pt x="0" y="0"/>
                </a:moveTo>
                <a:lnTo>
                  <a:pt x="19606554" y="0"/>
                </a:lnTo>
                <a:lnTo>
                  <a:pt x="19606554" y="10658835"/>
                </a:lnTo>
                <a:lnTo>
                  <a:pt x="0" y="106588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73099" y="3001224"/>
            <a:ext cx="17941801" cy="6093587"/>
          </a:xfrm>
          <a:prstGeom prst="rect">
            <a:avLst/>
          </a:prstGeom>
        </p:spPr>
        <p:txBody>
          <a:bodyPr lIns="0" tIns="0" rIns="0" bIns="0" rtlCol="0" anchor="t">
            <a:spAutoFit/>
          </a:bodyPr>
          <a:lstStyle/>
          <a:p>
            <a:pPr algn="l">
              <a:lnSpc>
                <a:spcPts val="4384"/>
              </a:lnSpc>
            </a:pPr>
            <a:r>
              <a:rPr lang="en-US" sz="3200">
                <a:solidFill>
                  <a:srgbClr val="CD4343"/>
                </a:solidFill>
                <a:latin typeface="Bryndan Write"/>
                <a:ea typeface="Bryndan Write"/>
                <a:cs typeface="Bryndan Write"/>
                <a:sym typeface="Bryndan Write"/>
              </a:rPr>
              <a:t>► Sınırlar çocukların öz denetim becerileri geliştirmesine yardımcı olur.</a:t>
            </a:r>
          </a:p>
          <a:p>
            <a:pPr algn="l">
              <a:lnSpc>
                <a:spcPts val="4384"/>
              </a:lnSpc>
            </a:pPr>
            <a:r>
              <a:rPr lang="en-US" sz="3200">
                <a:solidFill>
                  <a:srgbClr val="CD4343"/>
                </a:solidFill>
                <a:latin typeface="Bryndan Write"/>
                <a:ea typeface="Bryndan Write"/>
                <a:cs typeface="Bryndan Write"/>
                <a:sym typeface="Bryndan Write"/>
              </a:rPr>
              <a:t>► Çocuklara hayatta her zaman seçim yapma şanslarının olduğunu ve yaptıkları seçimler sonucunda sorumluluk almaları gerektiğini öğretir.</a:t>
            </a:r>
          </a:p>
          <a:p>
            <a:pPr algn="l">
              <a:lnSpc>
                <a:spcPts val="4384"/>
              </a:lnSpc>
            </a:pPr>
            <a:r>
              <a:rPr lang="en-US" sz="3200">
                <a:solidFill>
                  <a:srgbClr val="CD4343"/>
                </a:solidFill>
                <a:latin typeface="Bryndan Write"/>
                <a:ea typeface="Bryndan Write"/>
                <a:cs typeface="Bryndan Write"/>
                <a:sym typeface="Bryndan Write"/>
              </a:rPr>
              <a:t>► Çocuklar, sınırlar sayesinde istedikleri her şeye her an ulaşmalarının mümkün olmadığını öğrenir.</a:t>
            </a:r>
          </a:p>
          <a:p>
            <a:pPr algn="l">
              <a:lnSpc>
                <a:spcPts val="4384"/>
              </a:lnSpc>
            </a:pPr>
            <a:r>
              <a:rPr lang="en-US" sz="3200">
                <a:solidFill>
                  <a:srgbClr val="CD4343"/>
                </a:solidFill>
                <a:latin typeface="Bryndan Write"/>
                <a:ea typeface="Bryndan Write"/>
                <a:cs typeface="Bryndan Write"/>
                <a:sym typeface="Bryndan Write"/>
              </a:rPr>
              <a:t>► Sınır koyduğumuzda çocukların gelecekte zorluklarla başa çıkabilmelerini sağlayacak beyin bağlantılarını güçlendirmiş oluruz.</a:t>
            </a:r>
          </a:p>
          <a:p>
            <a:pPr algn="l">
              <a:lnSpc>
                <a:spcPts val="4384"/>
              </a:lnSpc>
            </a:pPr>
            <a:r>
              <a:rPr lang="en-US" sz="3200">
                <a:solidFill>
                  <a:srgbClr val="CD4343"/>
                </a:solidFill>
                <a:latin typeface="Bryndan Write"/>
                <a:ea typeface="Bryndan Write"/>
                <a:cs typeface="Bryndan Write"/>
                <a:sym typeface="Bryndan Write"/>
              </a:rPr>
              <a:t>► Sınırlar, çocukları hem fiziksel hem psikolojik anlamda güvende hissettirir.</a:t>
            </a:r>
          </a:p>
          <a:p>
            <a:pPr algn="l">
              <a:lnSpc>
                <a:spcPts val="4384"/>
              </a:lnSpc>
            </a:pPr>
            <a:r>
              <a:rPr lang="en-US" sz="3200">
                <a:solidFill>
                  <a:srgbClr val="CD4343"/>
                </a:solidFill>
                <a:latin typeface="Bryndan Write"/>
                <a:ea typeface="Bryndan Write"/>
                <a:cs typeface="Bryndan Write"/>
                <a:sym typeface="Bryndan Write"/>
              </a:rPr>
              <a:t>► Çocuk kuralları, kurallara uymanın önemini öğrendiği için toplumsal normlara da uyum sağlar, sosyal becerileri gelişmiştir.</a:t>
            </a:r>
          </a:p>
          <a:p>
            <a:pPr algn="l">
              <a:lnSpc>
                <a:spcPts val="4384"/>
              </a:lnSpc>
            </a:pPr>
            <a:r>
              <a:rPr lang="en-US" sz="3200">
                <a:solidFill>
                  <a:srgbClr val="CD4343"/>
                </a:solidFill>
                <a:latin typeface="Bryndan Write"/>
                <a:ea typeface="Bryndan Write"/>
                <a:cs typeface="Bryndan Write"/>
                <a:sym typeface="Bryndan Write"/>
              </a:rPr>
              <a:t>► Çocuk ve diğer aile bireyleri arasında yaşanabilecek problemlerin önüne geçer, daha huzurlu bir aile ortamı sağlar.</a:t>
            </a:r>
          </a:p>
        </p:txBody>
      </p:sp>
      <p:sp>
        <p:nvSpPr>
          <p:cNvPr id="4" name="Freeform 4"/>
          <p:cNvSpPr/>
          <p:nvPr/>
        </p:nvSpPr>
        <p:spPr>
          <a:xfrm>
            <a:off x="13499827" y="168439"/>
            <a:ext cx="3551749" cy="3507352"/>
          </a:xfrm>
          <a:custGeom>
            <a:avLst/>
            <a:gdLst/>
            <a:ahLst/>
            <a:cxnLst/>
            <a:rect l="l" t="t" r="r" b="b"/>
            <a:pathLst>
              <a:path w="3551749" h="3507352">
                <a:moveTo>
                  <a:pt x="0" y="0"/>
                </a:moveTo>
                <a:lnTo>
                  <a:pt x="3551749" y="0"/>
                </a:lnTo>
                <a:lnTo>
                  <a:pt x="3551749" y="3507352"/>
                </a:lnTo>
                <a:lnTo>
                  <a:pt x="0" y="35073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3832034" y="149389"/>
            <a:ext cx="10030449" cy="2647950"/>
          </a:xfrm>
          <a:prstGeom prst="rect">
            <a:avLst/>
          </a:prstGeom>
        </p:spPr>
        <p:txBody>
          <a:bodyPr lIns="0" tIns="0" rIns="0" bIns="0" rtlCol="0" anchor="t">
            <a:spAutoFit/>
          </a:bodyPr>
          <a:lstStyle/>
          <a:p>
            <a:pPr algn="ctr">
              <a:lnSpc>
                <a:spcPts val="9900"/>
              </a:lnSpc>
              <a:spcBef>
                <a:spcPct val="0"/>
              </a:spcBef>
            </a:pPr>
            <a:r>
              <a:rPr lang="en-US" sz="9000">
                <a:solidFill>
                  <a:srgbClr val="CD4343"/>
                </a:solidFill>
                <a:latin typeface="Bryndan Write"/>
                <a:ea typeface="Bryndan Write"/>
                <a:cs typeface="Bryndan Write"/>
                <a:sym typeface="Bryndan Write"/>
              </a:rPr>
              <a:t>Sınır Koymanın Yararları Nedir?</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sp>
        <p:nvSpPr>
          <p:cNvPr id="2" name="Freeform 2"/>
          <p:cNvSpPr/>
          <p:nvPr/>
        </p:nvSpPr>
        <p:spPr>
          <a:xfrm>
            <a:off x="142626" y="4446343"/>
            <a:ext cx="9001374" cy="4975305"/>
          </a:xfrm>
          <a:custGeom>
            <a:avLst/>
            <a:gdLst/>
            <a:ahLst/>
            <a:cxnLst/>
            <a:rect l="l" t="t" r="r" b="b"/>
            <a:pathLst>
              <a:path w="9001374" h="4975305">
                <a:moveTo>
                  <a:pt x="0" y="0"/>
                </a:moveTo>
                <a:lnTo>
                  <a:pt x="9001374" y="0"/>
                </a:lnTo>
                <a:lnTo>
                  <a:pt x="9001374" y="4975305"/>
                </a:lnTo>
                <a:lnTo>
                  <a:pt x="0" y="497530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144000" y="4151110"/>
            <a:ext cx="9001374" cy="4975305"/>
          </a:xfrm>
          <a:custGeom>
            <a:avLst/>
            <a:gdLst/>
            <a:ahLst/>
            <a:cxnLst/>
            <a:rect l="l" t="t" r="r" b="b"/>
            <a:pathLst>
              <a:path w="9001374" h="4975305">
                <a:moveTo>
                  <a:pt x="0" y="0"/>
                </a:moveTo>
                <a:lnTo>
                  <a:pt x="9001374" y="0"/>
                </a:lnTo>
                <a:lnTo>
                  <a:pt x="9001374" y="4975305"/>
                </a:lnTo>
                <a:lnTo>
                  <a:pt x="0" y="497530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899743" y="150201"/>
            <a:ext cx="4198776" cy="4114800"/>
          </a:xfrm>
          <a:custGeom>
            <a:avLst/>
            <a:gdLst/>
            <a:ahLst/>
            <a:cxnLst/>
            <a:rect l="l" t="t" r="r" b="b"/>
            <a:pathLst>
              <a:path w="4198776" h="4114800">
                <a:moveTo>
                  <a:pt x="0" y="0"/>
                </a:moveTo>
                <a:lnTo>
                  <a:pt x="4198775" y="0"/>
                </a:lnTo>
                <a:lnTo>
                  <a:pt x="4198775"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351569" y="4876532"/>
            <a:ext cx="8583488" cy="4215003"/>
          </a:xfrm>
          <a:prstGeom prst="rect">
            <a:avLst/>
          </a:prstGeom>
        </p:spPr>
        <p:txBody>
          <a:bodyPr lIns="0" tIns="0" rIns="0" bIns="0" rtlCol="0" anchor="t">
            <a:spAutoFit/>
          </a:bodyPr>
          <a:lstStyle/>
          <a:p>
            <a:pPr algn="ctr">
              <a:lnSpc>
                <a:spcPts val="3695"/>
              </a:lnSpc>
            </a:pPr>
            <a:r>
              <a:rPr lang="en-US" sz="2799">
                <a:solidFill>
                  <a:srgbClr val="000000"/>
                </a:solidFill>
                <a:latin typeface="Bryndan Write"/>
                <a:ea typeface="Bryndan Write"/>
                <a:cs typeface="Bryndan Write"/>
                <a:sym typeface="Bryndan Write"/>
              </a:rPr>
              <a:t>Aileler genellikle çocuklarını mutlu etmek için onların her istediklerini yapmaya gayret gösterirler. Ancak sanılanın aksine çocuğun her talebini yerine getirmek, her beğendiğini satın almak, yapmak istediği her şeye izin vermek çocuğu mutlu değil, doyumsuz yapar. Her istediği gerçekleşen çocuk her seferinde daha fazlasını ister ve aile bireylerini yönetmeye başlar. Bu durum aile içinde iletişim sorunlarının da ortaya çıkmasına neden olur.</a:t>
            </a:r>
          </a:p>
        </p:txBody>
      </p:sp>
      <p:sp>
        <p:nvSpPr>
          <p:cNvPr id="6" name="TextBox 6"/>
          <p:cNvSpPr txBox="1"/>
          <p:nvPr/>
        </p:nvSpPr>
        <p:spPr>
          <a:xfrm>
            <a:off x="9237712" y="4676612"/>
            <a:ext cx="8907663" cy="4320540"/>
          </a:xfrm>
          <a:prstGeom prst="rect">
            <a:avLst/>
          </a:prstGeom>
        </p:spPr>
        <p:txBody>
          <a:bodyPr lIns="0" tIns="0" rIns="0" bIns="0" rtlCol="0" anchor="t">
            <a:spAutoFit/>
          </a:bodyPr>
          <a:lstStyle/>
          <a:p>
            <a:pPr algn="ctr">
              <a:lnSpc>
                <a:spcPts val="3779"/>
              </a:lnSpc>
            </a:pPr>
            <a:r>
              <a:rPr lang="en-US" sz="3000">
                <a:solidFill>
                  <a:srgbClr val="000000"/>
                </a:solidFill>
                <a:latin typeface="Bryndan Write"/>
                <a:ea typeface="Bryndan Write"/>
                <a:cs typeface="Bryndan Write"/>
                <a:sym typeface="Bryndan Write"/>
              </a:rPr>
              <a:t>Sınırsız yetişen çocuk dış dünyaya açıldığında ev içinde gördüğü ilgi alaka ve sınırsız alanı çevresinden de bekler ve göremediğinde bu sefer çevresi ile iletişim sorunları yaşamaya başlar. Örneğin okula uyum(oryantasyon) sürecinde evde sınırsız yetişen çocukların okula çok daha zor adapte olduğu görülmektedir. Bunun sebebi okulda uyulması gereken birtakım kurallar olması ve çocuğun buna ayak uyduramamasıdır.</a:t>
            </a:r>
          </a:p>
        </p:txBody>
      </p:sp>
      <p:sp>
        <p:nvSpPr>
          <p:cNvPr id="7" name="TextBox 7"/>
          <p:cNvSpPr txBox="1"/>
          <p:nvPr/>
        </p:nvSpPr>
        <p:spPr>
          <a:xfrm>
            <a:off x="351569" y="1009650"/>
            <a:ext cx="12875356"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Sınırlar Olmazsa Ne Olur?</a:t>
            </a:r>
          </a:p>
        </p:txBody>
      </p:sp>
      <p:sp>
        <p:nvSpPr>
          <p:cNvPr id="8" name="Freeform 8"/>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sp>
        <p:nvSpPr>
          <p:cNvPr id="2" name="Freeform 2"/>
          <p:cNvSpPr/>
          <p:nvPr/>
        </p:nvSpPr>
        <p:spPr>
          <a:xfrm>
            <a:off x="6327569" y="3340386"/>
            <a:ext cx="11764592" cy="6502611"/>
          </a:xfrm>
          <a:custGeom>
            <a:avLst/>
            <a:gdLst/>
            <a:ahLst/>
            <a:cxnLst/>
            <a:rect l="l" t="t" r="r" b="b"/>
            <a:pathLst>
              <a:path w="11764592" h="6502611">
                <a:moveTo>
                  <a:pt x="0" y="0"/>
                </a:moveTo>
                <a:lnTo>
                  <a:pt x="11764592" y="0"/>
                </a:lnTo>
                <a:lnTo>
                  <a:pt x="11764592" y="6502611"/>
                </a:lnTo>
                <a:lnTo>
                  <a:pt x="0" y="65026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323237" y="4241449"/>
            <a:ext cx="5362468" cy="4491067"/>
          </a:xfrm>
          <a:custGeom>
            <a:avLst/>
            <a:gdLst/>
            <a:ahLst/>
            <a:cxnLst/>
            <a:rect l="l" t="t" r="r" b="b"/>
            <a:pathLst>
              <a:path w="5362468" h="4491067">
                <a:moveTo>
                  <a:pt x="0" y="0"/>
                </a:moveTo>
                <a:lnTo>
                  <a:pt x="5362468" y="0"/>
                </a:lnTo>
                <a:lnTo>
                  <a:pt x="5362468" y="4491067"/>
                </a:lnTo>
                <a:lnTo>
                  <a:pt x="0" y="4491067"/>
                </a:lnTo>
                <a:lnTo>
                  <a:pt x="0" y="0"/>
                </a:lnTo>
                <a:close/>
              </a:path>
            </a:pathLst>
          </a:custGeom>
          <a:blipFill>
            <a:blip r:embed="rId4"/>
            <a:stretch>
              <a:fillRect/>
            </a:stretch>
          </a:blipFill>
        </p:spPr>
      </p:sp>
      <p:sp>
        <p:nvSpPr>
          <p:cNvPr id="4" name="TextBox 4"/>
          <p:cNvSpPr txBox="1"/>
          <p:nvPr/>
        </p:nvSpPr>
        <p:spPr>
          <a:xfrm>
            <a:off x="2405252" y="571851"/>
            <a:ext cx="13477496" cy="2101220"/>
          </a:xfrm>
          <a:prstGeom prst="rect">
            <a:avLst/>
          </a:prstGeom>
        </p:spPr>
        <p:txBody>
          <a:bodyPr lIns="0" tIns="0" rIns="0" bIns="0" rtlCol="0" anchor="t">
            <a:spAutoFit/>
          </a:bodyPr>
          <a:lstStyle/>
          <a:p>
            <a:pPr algn="ctr">
              <a:lnSpc>
                <a:spcPts val="7920"/>
              </a:lnSpc>
              <a:spcBef>
                <a:spcPct val="0"/>
              </a:spcBef>
            </a:pPr>
            <a:r>
              <a:rPr lang="en-US" sz="7200">
                <a:solidFill>
                  <a:srgbClr val="000000"/>
                </a:solidFill>
                <a:latin typeface="Bryndan Write"/>
                <a:ea typeface="Bryndan Write"/>
                <a:cs typeface="Bryndan Write"/>
                <a:sym typeface="Bryndan Write"/>
              </a:rPr>
              <a:t>EBEVEYNLER SINIR KOYARKEN NEDEN ZORLANIRLAR</a:t>
            </a:r>
          </a:p>
        </p:txBody>
      </p:sp>
      <p:sp>
        <p:nvSpPr>
          <p:cNvPr id="5" name="TextBox 5"/>
          <p:cNvSpPr txBox="1"/>
          <p:nvPr/>
        </p:nvSpPr>
        <p:spPr>
          <a:xfrm>
            <a:off x="6556931" y="4174774"/>
            <a:ext cx="10702369" cy="5569663"/>
          </a:xfrm>
          <a:prstGeom prst="rect">
            <a:avLst/>
          </a:prstGeom>
        </p:spPr>
        <p:txBody>
          <a:bodyPr lIns="0" tIns="0" rIns="0" bIns="0" rtlCol="0" anchor="t">
            <a:spAutoFit/>
          </a:bodyPr>
          <a:lstStyle/>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Hayır demek zor gelebilir.</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Kendi ebeveynlerinden farklı çocuk yetiştirme çabasında olabilir.</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Sınır koymayı hükmetmek olarak algılayabiliriz</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Her istediği yapılan çocuğun mutlu olacağını düşünebiliriz. </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Bazen çocuğunun “en iyi arkadaş”ı olduğunu zanneder.</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Yoğun iş temposundan kalan zamanda çocuk ile etkili zaman geçirmeye çalışma isteği oluşabilir.</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Sınır koymanın sert bir dil kullanmak ve çocuğa karşı negatif davranışlar sergilemek olduğunu da düşünüyor olabiliriz. </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174847" y="2588224"/>
            <a:ext cx="13489709" cy="7456130"/>
          </a:xfrm>
          <a:custGeom>
            <a:avLst/>
            <a:gdLst/>
            <a:ahLst/>
            <a:cxnLst/>
            <a:rect l="l" t="t" r="r" b="b"/>
            <a:pathLst>
              <a:path w="13489709" h="7456130">
                <a:moveTo>
                  <a:pt x="0" y="0"/>
                </a:moveTo>
                <a:lnTo>
                  <a:pt x="13489709" y="0"/>
                </a:lnTo>
                <a:lnTo>
                  <a:pt x="13489709" y="7456130"/>
                </a:lnTo>
                <a:lnTo>
                  <a:pt x="0" y="74561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3856093" y="3373603"/>
            <a:ext cx="4181465" cy="5202445"/>
          </a:xfrm>
          <a:custGeom>
            <a:avLst/>
            <a:gdLst/>
            <a:ahLst/>
            <a:cxnLst/>
            <a:rect l="l" t="t" r="r" b="b"/>
            <a:pathLst>
              <a:path w="4181465" h="5202445">
                <a:moveTo>
                  <a:pt x="0" y="0"/>
                </a:moveTo>
                <a:lnTo>
                  <a:pt x="4181465" y="0"/>
                </a:lnTo>
                <a:lnTo>
                  <a:pt x="4181465" y="5202445"/>
                </a:lnTo>
                <a:lnTo>
                  <a:pt x="0" y="5202445"/>
                </a:lnTo>
                <a:lnTo>
                  <a:pt x="0" y="0"/>
                </a:lnTo>
                <a:close/>
              </a:path>
            </a:pathLst>
          </a:custGeom>
          <a:blipFill>
            <a:blip r:embed="rId4"/>
            <a:stretch>
              <a:fillRect/>
            </a:stretch>
          </a:blipFill>
        </p:spPr>
      </p:sp>
      <p:sp>
        <p:nvSpPr>
          <p:cNvPr id="4" name="TextBox 4"/>
          <p:cNvSpPr txBox="1"/>
          <p:nvPr/>
        </p:nvSpPr>
        <p:spPr>
          <a:xfrm>
            <a:off x="174847" y="298556"/>
            <a:ext cx="14779862"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 Cezacı Yaklaşım                  ( Özgürlüksüz Sınırlar )</a:t>
            </a:r>
          </a:p>
        </p:txBody>
      </p:sp>
      <p:sp>
        <p:nvSpPr>
          <p:cNvPr id="5" name="TextBox 5"/>
          <p:cNvSpPr txBox="1"/>
          <p:nvPr/>
        </p:nvSpPr>
        <p:spPr>
          <a:xfrm>
            <a:off x="422132" y="3961384"/>
            <a:ext cx="11742229" cy="5720537"/>
          </a:xfrm>
          <a:prstGeom prst="rect">
            <a:avLst/>
          </a:prstGeom>
        </p:spPr>
        <p:txBody>
          <a:bodyPr lIns="0" tIns="0" rIns="0" bIns="0" rtlCol="0" anchor="t">
            <a:spAutoFit/>
          </a:bodyPr>
          <a:lstStyle/>
          <a:p>
            <a:pPr marL="639063" lvl="1" indent="-319531" algn="l">
              <a:lnSpc>
                <a:spcPts val="4558"/>
              </a:lnSpc>
              <a:buFont typeface="Arial"/>
              <a:buChar char="•"/>
            </a:pPr>
            <a:r>
              <a:rPr lang="en-US" sz="2959">
                <a:solidFill>
                  <a:srgbClr val="000000"/>
                </a:solidFill>
                <a:latin typeface="Bryndan Write"/>
                <a:ea typeface="Bryndan Write"/>
                <a:cs typeface="Bryndan Write"/>
                <a:sym typeface="Bryndan Write"/>
              </a:rPr>
              <a:t>Ceza veren ebeveynler hep polis, dedektif, yargıç. gardiyan, gözaltı memuru gibi roller oynamışlardır.</a:t>
            </a:r>
          </a:p>
          <a:p>
            <a:pPr marL="639063" lvl="1" indent="-319531" algn="l">
              <a:lnSpc>
                <a:spcPts val="4558"/>
              </a:lnSpc>
              <a:buFont typeface="Arial"/>
              <a:buChar char="•"/>
            </a:pPr>
            <a:r>
              <a:rPr lang="en-US" sz="2959">
                <a:solidFill>
                  <a:srgbClr val="000000"/>
                </a:solidFill>
                <a:latin typeface="Bryndan Write"/>
                <a:ea typeface="Bryndan Write"/>
                <a:cs typeface="Bryndan Write"/>
                <a:sym typeface="Bryndan Write"/>
              </a:rPr>
              <a:t> Onların görevi çocuklarının hatalarını bulmak, suçu belirlemek, suçlamak, ceza vermek ve bunu uygulamaktır.</a:t>
            </a:r>
          </a:p>
          <a:p>
            <a:pPr marL="639063" lvl="1" indent="-319531" algn="l">
              <a:lnSpc>
                <a:spcPts val="4558"/>
              </a:lnSpc>
              <a:buFont typeface="Arial"/>
              <a:buChar char="•"/>
            </a:pPr>
            <a:r>
              <a:rPr lang="en-US" sz="2959">
                <a:solidFill>
                  <a:srgbClr val="000000"/>
                </a:solidFill>
                <a:latin typeface="Bryndan Write"/>
                <a:ea typeface="Bryndan Write"/>
                <a:cs typeface="Bryndan Write"/>
                <a:sym typeface="Bryndan Write"/>
              </a:rPr>
              <a:t> Genellikle çocuklarının kavga ettiği olaya müdahil olup, dedektifliğe başlayarak, olaya müdahale eder. Doğru – yanlış, suçlu – suçsuz, iyi – kötü ayrımı öne çıkmıştır. </a:t>
            </a:r>
          </a:p>
          <a:p>
            <a:pPr marL="639063" lvl="1" indent="-319531" algn="l">
              <a:lnSpc>
                <a:spcPts val="4558"/>
              </a:lnSpc>
              <a:buFont typeface="Arial"/>
              <a:buChar char="•"/>
            </a:pPr>
            <a:r>
              <a:rPr lang="en-US" sz="2959">
                <a:solidFill>
                  <a:srgbClr val="000000"/>
                </a:solidFill>
                <a:latin typeface="Bryndan Write"/>
                <a:ea typeface="Bryndan Write"/>
                <a:cs typeface="Bryndan Write"/>
                <a:sym typeface="Bryndan Write"/>
              </a:rPr>
              <a:t>Anne olaya müdahil olarak problem çözme niyetiyle başlayan etkileşim kötüye giderek kırıcı ve gittikçe bir güç savaşına dönüşebilir. </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185070" y="2836375"/>
            <a:ext cx="13219199" cy="7306612"/>
          </a:xfrm>
          <a:custGeom>
            <a:avLst/>
            <a:gdLst/>
            <a:ahLst/>
            <a:cxnLst/>
            <a:rect l="l" t="t" r="r" b="b"/>
            <a:pathLst>
              <a:path w="13219199" h="7306612">
                <a:moveTo>
                  <a:pt x="0" y="0"/>
                </a:moveTo>
                <a:lnTo>
                  <a:pt x="13219198" y="0"/>
                </a:lnTo>
                <a:lnTo>
                  <a:pt x="13219198" y="7306612"/>
                </a:lnTo>
                <a:lnTo>
                  <a:pt x="0" y="730661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313227" y="644754"/>
            <a:ext cx="13345610"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 Cezacı Yaklaşım                  ( Özgürlüksüz Sınırlar )</a:t>
            </a:r>
          </a:p>
        </p:txBody>
      </p:sp>
      <p:sp>
        <p:nvSpPr>
          <p:cNvPr id="4" name="TextBox 4"/>
          <p:cNvSpPr txBox="1"/>
          <p:nvPr/>
        </p:nvSpPr>
        <p:spPr>
          <a:xfrm>
            <a:off x="313227" y="3582109"/>
            <a:ext cx="12226034" cy="6210300"/>
          </a:xfrm>
          <a:prstGeom prst="rect">
            <a:avLst/>
          </a:prstGeom>
        </p:spPr>
        <p:txBody>
          <a:bodyPr lIns="0" tIns="0" rIns="0" bIns="0" rtlCol="0" anchor="t">
            <a:spAutoFit/>
          </a:bodyPr>
          <a:lstStyle/>
          <a:p>
            <a:pPr marL="733549" lvl="1" indent="-366775" algn="l">
              <a:lnSpc>
                <a:spcPts val="4077"/>
              </a:lnSpc>
              <a:buFont typeface="Arial"/>
              <a:buChar char="•"/>
            </a:pPr>
            <a:r>
              <a:rPr lang="en-US" sz="3397">
                <a:solidFill>
                  <a:srgbClr val="000000"/>
                </a:solidFill>
                <a:latin typeface="Bryndan Write"/>
                <a:ea typeface="Bryndan Write"/>
                <a:cs typeface="Bryndan Write"/>
                <a:sym typeface="Bryndan Write"/>
              </a:rPr>
              <a:t>Cezacı yaklaşımda ebeveynin inancı; </a:t>
            </a:r>
          </a:p>
          <a:p>
            <a:pPr marL="1467099" lvl="2" indent="-489033" algn="just">
              <a:lnSpc>
                <a:spcPts val="4077"/>
              </a:lnSpc>
              <a:buAutoNum type="alphaLcPeriod"/>
            </a:pPr>
            <a:r>
              <a:rPr lang="en-US" sz="3397">
                <a:solidFill>
                  <a:srgbClr val="000000"/>
                </a:solidFill>
                <a:latin typeface="Bryndan Write"/>
                <a:ea typeface="Bryndan Write"/>
                <a:cs typeface="Bryndan Write"/>
                <a:sym typeface="Bryndan Write"/>
              </a:rPr>
              <a:t>Çocuklar acı çekmeden öğrenemezler. </a:t>
            </a:r>
          </a:p>
          <a:p>
            <a:pPr marL="1467099" lvl="2" indent="-489033" algn="just">
              <a:lnSpc>
                <a:spcPts val="4077"/>
              </a:lnSpc>
              <a:buAutoNum type="alphaLcPeriod"/>
            </a:pPr>
            <a:r>
              <a:rPr lang="en-US" sz="3397">
                <a:solidFill>
                  <a:srgbClr val="000000"/>
                </a:solidFill>
                <a:latin typeface="Bryndan Write"/>
                <a:ea typeface="Bryndan Write"/>
                <a:cs typeface="Bryndan Write"/>
                <a:sym typeface="Bryndan Write"/>
              </a:rPr>
              <a:t>Çocuklar yöntemlerinizden korkmazsa kurallara saygı göstermezler. </a:t>
            </a:r>
          </a:p>
          <a:p>
            <a:pPr marL="1467099" lvl="2" indent="-489033" algn="just">
              <a:lnSpc>
                <a:spcPts val="4077"/>
              </a:lnSpc>
              <a:buAutoNum type="alphaLcPeriod"/>
            </a:pPr>
            <a:r>
              <a:rPr lang="en-US" sz="3397">
                <a:solidFill>
                  <a:srgbClr val="000000"/>
                </a:solidFill>
                <a:latin typeface="Bryndan Write"/>
                <a:ea typeface="Bryndan Write"/>
                <a:cs typeface="Bryndan Write"/>
                <a:sym typeface="Bryndan Write"/>
              </a:rPr>
              <a:t>Çocuklarımı kontrol etmek benim görevim. Çocuklarımın sorunlarını çözmek benim görevim. </a:t>
            </a:r>
          </a:p>
          <a:p>
            <a:pPr marL="733549" lvl="1" indent="-366775" algn="l">
              <a:lnSpc>
                <a:spcPts val="4077"/>
              </a:lnSpc>
              <a:buFont typeface="Arial"/>
              <a:buChar char="•"/>
            </a:pPr>
            <a:r>
              <a:rPr lang="en-US" sz="3397">
                <a:solidFill>
                  <a:srgbClr val="000000"/>
                </a:solidFill>
                <a:latin typeface="Bryndan Write"/>
                <a:ea typeface="Bryndan Write"/>
                <a:cs typeface="Bryndan Write"/>
                <a:sym typeface="Bryndan Write"/>
              </a:rPr>
              <a:t>Güç ve kontrol Sorun çözme eyleminde düşmanca tutum, kazanan-kaybeden mantığı vardır (öğreten kazanır.) </a:t>
            </a:r>
          </a:p>
          <a:p>
            <a:pPr marL="733549" lvl="1" indent="-366775" algn="l">
              <a:lnSpc>
                <a:spcPts val="4077"/>
              </a:lnSpc>
              <a:buFont typeface="Arial"/>
              <a:buChar char="•"/>
            </a:pPr>
            <a:r>
              <a:rPr lang="en-US" sz="3397">
                <a:solidFill>
                  <a:srgbClr val="000000"/>
                </a:solidFill>
                <a:latin typeface="Bryndan Write"/>
                <a:ea typeface="Bryndan Write"/>
                <a:cs typeface="Bryndan Write"/>
                <a:sym typeface="Bryndan Write"/>
              </a:rPr>
              <a:t>Bütün sorunları ebeveyn çözer ve kararları onlar alır. Süreci ebeveyn yönetir ve kontrol eder. </a:t>
            </a:r>
          </a:p>
          <a:p>
            <a:pPr marL="733549" lvl="1" indent="-366775" algn="l">
              <a:lnSpc>
                <a:spcPts val="4077"/>
              </a:lnSpc>
              <a:buFont typeface="Arial"/>
              <a:buChar char="•"/>
            </a:pPr>
            <a:r>
              <a:rPr lang="en-US" sz="3397">
                <a:solidFill>
                  <a:srgbClr val="000000"/>
                </a:solidFill>
                <a:latin typeface="Bryndan Write"/>
                <a:ea typeface="Bryndan Write"/>
                <a:cs typeface="Bryndan Write"/>
                <a:sym typeface="Bryndan Write"/>
              </a:rPr>
              <a:t>Çocukların tepkisi: Öfke, inatçılık, intikam, isyan, geri çekilme, korku, bastırılma olmaktadır.</a:t>
            </a:r>
          </a:p>
        </p:txBody>
      </p:sp>
      <p:sp>
        <p:nvSpPr>
          <p:cNvPr id="5" name="Freeform 5"/>
          <p:cNvSpPr/>
          <p:nvPr/>
        </p:nvSpPr>
        <p:spPr>
          <a:xfrm>
            <a:off x="13658838" y="3373603"/>
            <a:ext cx="4181465" cy="5202445"/>
          </a:xfrm>
          <a:custGeom>
            <a:avLst/>
            <a:gdLst/>
            <a:ahLst/>
            <a:cxnLst/>
            <a:rect l="l" t="t" r="r" b="b"/>
            <a:pathLst>
              <a:path w="4181465" h="5202445">
                <a:moveTo>
                  <a:pt x="0" y="0"/>
                </a:moveTo>
                <a:lnTo>
                  <a:pt x="4181465" y="0"/>
                </a:lnTo>
                <a:lnTo>
                  <a:pt x="4181465" y="5202445"/>
                </a:lnTo>
                <a:lnTo>
                  <a:pt x="0" y="5202445"/>
                </a:lnTo>
                <a:lnTo>
                  <a:pt x="0" y="0"/>
                </a:lnTo>
                <a:close/>
              </a:path>
            </a:pathLst>
          </a:custGeom>
          <a:blipFill>
            <a:blip r:embed="rId4"/>
            <a:stretch>
              <a:fillRect/>
            </a:stretch>
          </a:blipFill>
        </p:spPr>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120437" y="2215481"/>
            <a:ext cx="14364469" cy="7939634"/>
          </a:xfrm>
          <a:custGeom>
            <a:avLst/>
            <a:gdLst/>
            <a:ahLst/>
            <a:cxnLst/>
            <a:rect l="l" t="t" r="r" b="b"/>
            <a:pathLst>
              <a:path w="14364469" h="7939634">
                <a:moveTo>
                  <a:pt x="0" y="0"/>
                </a:moveTo>
                <a:lnTo>
                  <a:pt x="14364469" y="0"/>
                </a:lnTo>
                <a:lnTo>
                  <a:pt x="14364469" y="7939634"/>
                </a:lnTo>
                <a:lnTo>
                  <a:pt x="0" y="79396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351236" y="-19050"/>
            <a:ext cx="11672215"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Yumuşak Yaklaşım                ( Sınırsız Özgürlük )</a:t>
            </a:r>
          </a:p>
        </p:txBody>
      </p:sp>
      <p:sp>
        <p:nvSpPr>
          <p:cNvPr id="4" name="TextBox 4"/>
          <p:cNvSpPr txBox="1"/>
          <p:nvPr/>
        </p:nvSpPr>
        <p:spPr>
          <a:xfrm>
            <a:off x="351236" y="3039836"/>
            <a:ext cx="13080967" cy="6730621"/>
          </a:xfrm>
          <a:prstGeom prst="rect">
            <a:avLst/>
          </a:prstGeom>
        </p:spPr>
        <p:txBody>
          <a:bodyPr lIns="0" tIns="0" rIns="0" bIns="0" rtlCol="0" anchor="t">
            <a:spAutoFit/>
          </a:bodyPr>
          <a:lstStyle/>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Cezacı yaklaşıma tepki olarak 1960-1970 li yıllarda ortaya çıkmıştır.</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Ebeveynlerin çoğu özgürlük, eşitlik ve karşılıklı saygı prensiplerine dayanan bir çocuk yetiştirme yöntemine dayanır. </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Yumuşak ebeveynler, çocuklarını işbirliği yapmaya ikna edebilmek için sürekli yöntem değiştirip farklı taktikler uygularlar. </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Sürekli tekrar eder, hatırlatır, yalvarır, dil döker, pazarlık eder, azarlar, mantık yürütür, müzakere eder ve ikna yöntemlerini kullanırlar. </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Bütün bunlar çok geç sonuç verir ve genellikle etkili değildir. </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Söylenecek her şey söylendikten sonra ebeveynler genellikle sınırlarını değiştirme ya da tümden vazgeçme aşamasına gelirler, çocuklar da bildikleri gibi devam ederler. </a:t>
            </a:r>
          </a:p>
        </p:txBody>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4"/>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1309</Words>
  <Application>Microsoft Office PowerPoint</Application>
  <PresentationFormat>Özel</PresentationFormat>
  <Paragraphs>107</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Bryndan Write</vt:lpstr>
      <vt:lpstr>Calibri</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Yeşil Mor Turuncu Damlalar Temel Sade Sunum</dc:title>
  <cp:lastModifiedBy>Microsoft hesabı</cp:lastModifiedBy>
  <cp:revision>3</cp:revision>
  <dcterms:created xsi:type="dcterms:W3CDTF">2006-08-16T00:00:00Z</dcterms:created>
  <dcterms:modified xsi:type="dcterms:W3CDTF">2024-09-23T10:57:24Z</dcterms:modified>
  <dc:identifier>DAGQbauDOv4</dc:identifier>
</cp:coreProperties>
</file>