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ryndan Write"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doktorsitesi.com/blog/makale/cocuklarda-sinir-nedir" TargetMode="External"/><Relationship Id="rId2" Type="http://schemas.openxmlformats.org/officeDocument/2006/relationships/hyperlink" Target="https://www.merveyilmaz.com/cocuguma-nasil-sinir-koymaliyim/"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psikologaydinsensoy.com/cocuklara-sinir-koymak-ve-egitim-modelleri/"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1.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565849" y="618543"/>
            <a:ext cx="15120507" cy="8357517"/>
          </a:xfrm>
          <a:custGeom>
            <a:avLst/>
            <a:gdLst/>
            <a:ahLst/>
            <a:cxnLst/>
            <a:rect l="l" t="t" r="r" b="b"/>
            <a:pathLst>
              <a:path w="15120507" h="8357517">
                <a:moveTo>
                  <a:pt x="0" y="0"/>
                </a:moveTo>
                <a:lnTo>
                  <a:pt x="15120507" y="0"/>
                </a:lnTo>
                <a:lnTo>
                  <a:pt x="15120507" y="8357517"/>
                </a:lnTo>
                <a:lnTo>
                  <a:pt x="0" y="8357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96723" y="4797301"/>
            <a:ext cx="7761037" cy="4007517"/>
          </a:xfrm>
          <a:custGeom>
            <a:avLst/>
            <a:gdLst/>
            <a:ahLst/>
            <a:cxnLst/>
            <a:rect l="l" t="t" r="r" b="b"/>
            <a:pathLst>
              <a:path w="7761037" h="4007517">
                <a:moveTo>
                  <a:pt x="0" y="0"/>
                </a:moveTo>
                <a:lnTo>
                  <a:pt x="7761037" y="0"/>
                </a:lnTo>
                <a:lnTo>
                  <a:pt x="7761037" y="4007517"/>
                </a:lnTo>
                <a:lnTo>
                  <a:pt x="0" y="40075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184231" y="1570128"/>
            <a:ext cx="5290448" cy="3227173"/>
          </a:xfrm>
          <a:custGeom>
            <a:avLst/>
            <a:gdLst/>
            <a:ahLst/>
            <a:cxnLst/>
            <a:rect l="l" t="t" r="r" b="b"/>
            <a:pathLst>
              <a:path w="5290448" h="3227173">
                <a:moveTo>
                  <a:pt x="0" y="0"/>
                </a:moveTo>
                <a:lnTo>
                  <a:pt x="5290448" y="0"/>
                </a:lnTo>
                <a:lnTo>
                  <a:pt x="5290448" y="3227173"/>
                </a:lnTo>
                <a:lnTo>
                  <a:pt x="0" y="32271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grpSp>
        <p:nvGrpSpPr>
          <p:cNvPr id="6" name="Group 6"/>
          <p:cNvGrpSpPr/>
          <p:nvPr/>
        </p:nvGrpSpPr>
        <p:grpSpPr>
          <a:xfrm>
            <a:off x="1565849" y="2358888"/>
            <a:ext cx="9247068" cy="2784612"/>
            <a:chOff x="0" y="0"/>
            <a:chExt cx="12329424" cy="3712816"/>
          </a:xfrm>
        </p:grpSpPr>
        <p:sp>
          <p:nvSpPr>
            <p:cNvPr id="7" name="TextBox 7"/>
            <p:cNvSpPr txBox="1"/>
            <p:nvPr/>
          </p:nvSpPr>
          <p:spPr>
            <a:xfrm>
              <a:off x="0" y="114300"/>
              <a:ext cx="12329424" cy="2401993"/>
            </a:xfrm>
            <a:prstGeom prst="rect">
              <a:avLst/>
            </a:prstGeom>
          </p:spPr>
          <p:txBody>
            <a:bodyPr lIns="0" tIns="0" rIns="0" bIns="0" rtlCol="0" anchor="t">
              <a:spAutoFit/>
            </a:bodyPr>
            <a:lstStyle/>
            <a:p>
              <a:pPr algn="ctr">
                <a:lnSpc>
                  <a:spcPts val="12425"/>
                </a:lnSpc>
              </a:pPr>
              <a:r>
                <a:rPr lang="en-US" sz="12425">
                  <a:solidFill>
                    <a:srgbClr val="FFA800"/>
                  </a:solidFill>
                  <a:latin typeface="Bryndan Write"/>
                  <a:ea typeface="Bryndan Write"/>
                  <a:cs typeface="Bryndan Write"/>
                  <a:sym typeface="Bryndan Write"/>
                </a:rPr>
                <a:t>Sınır Koyma</a:t>
              </a:r>
            </a:p>
          </p:txBody>
        </p:sp>
        <p:sp>
          <p:nvSpPr>
            <p:cNvPr id="8" name="TextBox 8"/>
            <p:cNvSpPr txBox="1"/>
            <p:nvPr/>
          </p:nvSpPr>
          <p:spPr>
            <a:xfrm>
              <a:off x="0" y="3036541"/>
              <a:ext cx="12329424" cy="676275"/>
            </a:xfrm>
            <a:prstGeom prst="rect">
              <a:avLst/>
            </a:prstGeom>
          </p:spPr>
          <p:txBody>
            <a:bodyPr lIns="0" tIns="0" rIns="0" bIns="0" rtlCol="0" anchor="t">
              <a:spAutoFit/>
            </a:bodyPr>
            <a:lstStyle/>
            <a:p>
              <a:pPr algn="ctr">
                <a:lnSpc>
                  <a:spcPts val="4200"/>
                </a:lnSpc>
              </a:pPr>
              <a:endParaRPr/>
            </a:p>
          </p:txBody>
        </p:sp>
      </p:grpSp>
      <p:grpSp>
        <p:nvGrpSpPr>
          <p:cNvPr id="9" name="Group 9"/>
          <p:cNvGrpSpPr/>
          <p:nvPr/>
        </p:nvGrpSpPr>
        <p:grpSpPr>
          <a:xfrm>
            <a:off x="9040932" y="7602812"/>
            <a:ext cx="9247068" cy="1503817"/>
            <a:chOff x="0" y="0"/>
            <a:chExt cx="12329424" cy="2005089"/>
          </a:xfrm>
        </p:grpSpPr>
        <p:sp>
          <p:nvSpPr>
            <p:cNvPr id="10" name="TextBox 10"/>
            <p:cNvSpPr txBox="1"/>
            <p:nvPr/>
          </p:nvSpPr>
          <p:spPr>
            <a:xfrm>
              <a:off x="0" y="28575"/>
              <a:ext cx="12329424" cy="779992"/>
            </a:xfrm>
            <a:prstGeom prst="rect">
              <a:avLst/>
            </a:prstGeom>
          </p:spPr>
          <p:txBody>
            <a:bodyPr lIns="0" tIns="0" rIns="0" bIns="0" rtlCol="0" anchor="t">
              <a:spAutoFit/>
            </a:bodyPr>
            <a:lstStyle/>
            <a:p>
              <a:pPr algn="ctr">
                <a:lnSpc>
                  <a:spcPts val="3999"/>
                </a:lnSpc>
              </a:pPr>
              <a:r>
                <a:rPr lang="en-US" sz="3999">
                  <a:solidFill>
                    <a:srgbClr val="FFA800"/>
                  </a:solidFill>
                  <a:latin typeface="Bryndan Write"/>
                  <a:ea typeface="Bryndan Write"/>
                  <a:cs typeface="Bryndan Write"/>
                  <a:sym typeface="Bryndan Write"/>
                </a:rPr>
                <a:t>Veli/Öğretmen Sunumu</a:t>
              </a:r>
            </a:p>
          </p:txBody>
        </p:sp>
        <p:sp>
          <p:nvSpPr>
            <p:cNvPr id="11" name="TextBox 11"/>
            <p:cNvSpPr txBox="1"/>
            <p:nvPr/>
          </p:nvSpPr>
          <p:spPr>
            <a:xfrm>
              <a:off x="0" y="1328814"/>
              <a:ext cx="12329424" cy="676275"/>
            </a:xfrm>
            <a:prstGeom prst="rect">
              <a:avLst/>
            </a:prstGeom>
          </p:spPr>
          <p:txBody>
            <a:bodyPr lIns="0" tIns="0" rIns="0" bIns="0" rtlCol="0" anchor="t">
              <a:spAutoFit/>
            </a:bodyPr>
            <a:lstStyle/>
            <a:p>
              <a:pPr algn="ctr">
                <a:lnSpc>
                  <a:spcPts val="42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64857" y="2529986"/>
            <a:ext cx="13838281" cy="7648796"/>
          </a:xfrm>
          <a:custGeom>
            <a:avLst/>
            <a:gdLst/>
            <a:ahLst/>
            <a:cxnLst/>
            <a:rect l="l" t="t" r="r" b="b"/>
            <a:pathLst>
              <a:path w="13838281" h="7648796">
                <a:moveTo>
                  <a:pt x="0" y="0"/>
                </a:moveTo>
                <a:lnTo>
                  <a:pt x="13838281" y="0"/>
                </a:lnTo>
                <a:lnTo>
                  <a:pt x="13838281" y="7648796"/>
                </a:lnTo>
                <a:lnTo>
                  <a:pt x="0" y="7648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51236" y="-19050"/>
            <a:ext cx="1041930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563559"/>
            <a:ext cx="13045562" cy="6103620"/>
          </a:xfrm>
          <a:prstGeom prst="rect">
            <a:avLst/>
          </a:prstGeom>
        </p:spPr>
        <p:txBody>
          <a:bodyPr lIns="0" tIns="0" rIns="0" bIns="0" rtlCol="0" anchor="t">
            <a:spAutoFit/>
          </a:bodyPr>
          <a:lstStyle/>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En basit amaçlara bile ulaşamazlar. Yanlış davranışları durduramazlar.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çözme süreci ikna yöntemiyle yapılmaktadır.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Kazan-kaybet mantığı vardır. (Kazanan çocuklardır).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çözümünü ebeveynler üstlenir.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öğrendikleri kuralların başkaları için olduğunu ve kendileri için olmadığını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Ben istediğimi yaparım diye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Kendi sorunlarını çözmenin ebeveyn sorumluluğunda olduğunu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Bağımlılık, saygısızlık ve bencillik öğreneceklerdir.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tepkileri sınırları test 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Kuralları ve otoriteyi zorlayıp reddedeceklerdir.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Söyleneni duymazdan gelme ve sözleriyle ebeveynleri yıpratacaklardır.</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78084" y="3926259"/>
            <a:ext cx="12501535" cy="5486400"/>
          </a:xfrm>
          <a:prstGeom prst="rect">
            <a:avLst/>
          </a:prstGeom>
        </p:spPr>
        <p:txBody>
          <a:bodyPr lIns="0" tIns="0" rIns="0" bIns="0" rtlCol="0" anchor="t">
            <a:spAutoFit/>
          </a:bodyPr>
          <a:lstStyle/>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yaklaşımda isminde oy kullanarak sorun çözmeyi kastedilmemektedir.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sözü sınırların nasıl belirleneceğini anlatmak için kullanılmaktadır.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Ebeveynin inancı çocukların sorunlarını kendi başına çözebileceği yönündedir.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Bu tarz yaklaşımı benimseyen ebeveynler çocuklarına seçenekler sunar ve davranışlarının sonuçlarından ders almalarına izin verirler.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Cesaret vermek iş birliğini arttıran bir tutumdur.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Çocuklara, sorumluluğunu taşıyabilecekleri kadar güç ve kontrol verilmelidir. </a:t>
            </a:r>
          </a:p>
        </p:txBody>
      </p:sp>
      <p:sp>
        <p:nvSpPr>
          <p:cNvPr id="4" name="Freeform 4"/>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5" name="TextBox 5"/>
          <p:cNvSpPr txBox="1"/>
          <p:nvPr/>
        </p:nvSpPr>
        <p:spPr>
          <a:xfrm>
            <a:off x="1028700" y="3874125"/>
            <a:ext cx="12204794" cy="5029200"/>
          </a:xfrm>
          <a:prstGeom prst="rect">
            <a:avLst/>
          </a:prstGeom>
        </p:spPr>
        <p:txBody>
          <a:bodyPr lIns="0" tIns="0" rIns="0" bIns="0" rtlCol="0" anchor="t">
            <a:spAutoFit/>
          </a:bodyPr>
          <a:lstStyle/>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yaklaşımda çocuklar sorumluluğu, iş birliğini, bağımsızlığı, kurallara ve otoriteye saygıyı, benlik kontrolünü sağlamayı öğrenirler.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Çocuklar da daha çok iş birliğine yatkın olurlar, sınırları daha az test ederler, kendi başlarına sorun çözmeye daha hevesli olurlar.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yaklaşımlardan en sağlıklısı demokratik yaklaşımdır.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Aile kural ve sınırlarla ilgili tutarlıdır ve net mesajlar verir.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Sözler ve davranışlar birbiri ile uyumludur.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sp>
        <p:nvSpPr>
          <p:cNvPr id="2" name="Freeform 2"/>
          <p:cNvSpPr/>
          <p:nvPr/>
        </p:nvSpPr>
        <p:spPr>
          <a:xfrm>
            <a:off x="860981" y="165278"/>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985005" y="3819855"/>
            <a:ext cx="5041315" cy="4329229"/>
          </a:xfrm>
          <a:custGeom>
            <a:avLst/>
            <a:gdLst/>
            <a:ahLst/>
            <a:cxnLst/>
            <a:rect l="l" t="t" r="r" b="b"/>
            <a:pathLst>
              <a:path w="5041315" h="4329229">
                <a:moveTo>
                  <a:pt x="0" y="0"/>
                </a:moveTo>
                <a:lnTo>
                  <a:pt x="5041315" y="0"/>
                </a:lnTo>
                <a:lnTo>
                  <a:pt x="5041315" y="4329229"/>
                </a:lnTo>
                <a:lnTo>
                  <a:pt x="0" y="43292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28700" y="3054579"/>
            <a:ext cx="9171433" cy="5621655"/>
          </a:xfrm>
          <a:prstGeom prst="rect">
            <a:avLst/>
          </a:prstGeom>
        </p:spPr>
        <p:txBody>
          <a:bodyPr lIns="0" tIns="0" rIns="0" bIns="0" rtlCol="0" anchor="t">
            <a:spAutoFit/>
          </a:bodyPr>
          <a:lstStyle/>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sınır koymamızın onları sevip sevmememizle bir ilgisi yoktur.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da bunun sevgiyle ilgili olmadığını, onları hatalarıyla ve doğrularıyla koşulsuz sevdiğimizi anlattığımızda bunu daha iyi anlayacaklardır.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Asıl sorun sınırlar olmadan büyüyen çocukların gelecekte sınırları cezaya dönüştürseniz de size yanıt vermemesi olur.</a:t>
            </a:r>
          </a:p>
        </p:txBody>
      </p:sp>
      <p:sp>
        <p:nvSpPr>
          <p:cNvPr id="5" name="TextBox 5"/>
          <p:cNvSpPr txBox="1"/>
          <p:nvPr/>
        </p:nvSpPr>
        <p:spPr>
          <a:xfrm>
            <a:off x="616559" y="644754"/>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Koymak Çocuğa Sevilmediğini Hissettirir mi?</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80862" y="2553807"/>
            <a:ext cx="10574737" cy="80295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bireyin yaşına ve gelişim özelliklerine uygun olmalıdır.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Gelişim sürecini engelleyici bir tutum sergilenmemelidir.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Bağımsızlığını kazanmaya çalışan ergenlerle ilgili kararlar alınırken yada sınır koyulurken onlarda sürece dahil edilmeli ve söz hakkı verilmeli.</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“Hayır!” kelimesini gerçekten gerekli olduğu noktada kullanılmalı.</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Sınırları belirlerken anlaşılır ve netolunmalı.</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Kurallar çocuğun içinde bulunduğu dönemin özellikleri göz önünde bulundurularak koyulmalıdır.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Çocuk ile göz teması kurarak sınırları ona anlatmalısınız.</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Aile/Sınıf arasında ortak bir dille sınırlar belirlenmeli, kurallar başka kişiler tarafından değiştirilmemelidir.</a:t>
            </a: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2628343" y="820123"/>
            <a:ext cx="15791542" cy="1986829"/>
          </a:xfrm>
          <a:prstGeom prst="rect">
            <a:avLst/>
          </a:prstGeom>
        </p:spPr>
        <p:txBody>
          <a:bodyPr lIns="0" tIns="0" rIns="0" bIns="0" rtlCol="0" anchor="t">
            <a:spAutoFit/>
          </a:bodyPr>
          <a:lstStyle/>
          <a:p>
            <a:pPr algn="ctr">
              <a:lnSpc>
                <a:spcPts val="7482"/>
              </a:lnSpc>
              <a:spcBef>
                <a:spcPct val="0"/>
              </a:spcBef>
            </a:pPr>
            <a:r>
              <a:rPr lang="en-US" sz="6801">
                <a:solidFill>
                  <a:srgbClr val="CD4343"/>
                </a:solidFill>
                <a:latin typeface="Bryndan Write"/>
                <a:ea typeface="Bryndan Write"/>
                <a:cs typeface="Bryndan Write"/>
                <a:sym typeface="Bryndan Write"/>
              </a:rPr>
              <a:t>Sınır Koymada Dikkat Edilmesi Gerekenler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469806" y="3324225"/>
            <a:ext cx="11333077" cy="69627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sözel( bağırma ) duygusal şiddet (ötekileştirme, yalnızlaştırma)veya fiziksel şiddet ( vurma vb.)kullanılmadan uygun ve etkili bir şekilde anlatılmalıdır.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Mevlana bu durumu çok güzel açıklamıştır: “Kelimelerini yükselt sesini değil; yağmurdur çiçekleri büyüten, gök gürültüsü değil.”</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Tartışma veya kriz anlarında sınırlar oluşturulmamalıdır. Herkesin sakin olduğu ve birbirini dinlediği anda yapılmalıdır.</a:t>
            </a:r>
          </a:p>
          <a:p>
            <a:pPr marL="647700" lvl="1" indent="-323850" algn="l">
              <a:lnSpc>
                <a:spcPts val="4200"/>
              </a:lnSpc>
              <a:buFont typeface="Arial"/>
              <a:buChar char="•"/>
            </a:pPr>
            <a:r>
              <a:rPr lang="en-US" sz="3000">
                <a:solidFill>
                  <a:srgbClr val="CD4343"/>
                </a:solidFill>
                <a:latin typeface="Bryndan Write"/>
                <a:ea typeface="Bryndan Write"/>
                <a:cs typeface="Bryndan Write"/>
                <a:sym typeface="Bryndan Write"/>
              </a:rPr>
              <a:t>Sınırlar, ergenleri kontrol etmek için ya da ihtiyaç duyulmadığında kullanılırsa, onların kendilerini keşfetme süreci engellenmiş olur. Bu engellenme de güç savaşlarına sebep olabilir. Bu nedenle, sınır koyarak neyin hedeflendiği ve sınır koymanın gerekli olup olmadığı üzerinde düşünülmesi gereklidir.</a:t>
            </a: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2793200" y="771027"/>
            <a:ext cx="15791542" cy="1986829"/>
          </a:xfrm>
          <a:prstGeom prst="rect">
            <a:avLst/>
          </a:prstGeom>
        </p:spPr>
        <p:txBody>
          <a:bodyPr lIns="0" tIns="0" rIns="0" bIns="0" rtlCol="0" anchor="t">
            <a:spAutoFit/>
          </a:bodyPr>
          <a:lstStyle/>
          <a:p>
            <a:pPr algn="ctr">
              <a:lnSpc>
                <a:spcPts val="7482"/>
              </a:lnSpc>
              <a:spcBef>
                <a:spcPct val="0"/>
              </a:spcBef>
            </a:pPr>
            <a:r>
              <a:rPr lang="en-US" sz="6801">
                <a:solidFill>
                  <a:srgbClr val="CD4343"/>
                </a:solidFill>
                <a:latin typeface="Bryndan Write"/>
                <a:ea typeface="Bryndan Write"/>
                <a:cs typeface="Bryndan Write"/>
                <a:sym typeface="Bryndan Write"/>
              </a:rPr>
              <a:t>Sınır Koymada Dikkat Edilmesi Gerekenler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07320" y="5014922"/>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758729" y="3251683"/>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841634" y="692819"/>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758729" y="1636089"/>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4" name="TextBox 4"/>
          <p:cNvSpPr txBox="1"/>
          <p:nvPr/>
        </p:nvSpPr>
        <p:spPr>
          <a:xfrm>
            <a:off x="2019493" y="3848100"/>
            <a:ext cx="14249015" cy="25717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Yansıtın: Çocuğun hislerini, duygularını, arzularını gördüğünüzü ve onu anladığınızı bildirin. (Örn: bana kızdın)</a:t>
            </a:r>
          </a:p>
          <a:p>
            <a:pPr algn="l">
              <a:lnSpc>
                <a:spcPts val="3300"/>
              </a:lnSpc>
              <a:spcBef>
                <a:spcPct val="0"/>
              </a:spcBef>
            </a:pPr>
            <a:r>
              <a:rPr lang="en-US" sz="3000">
                <a:solidFill>
                  <a:srgbClr val="000000"/>
                </a:solidFill>
                <a:latin typeface="Bryndan Write"/>
                <a:ea typeface="Bryndan Write"/>
                <a:cs typeface="Bryndan Write"/>
                <a:sym typeface="Bryndan Write"/>
              </a:rPr>
              <a:t>2. Sınırları ifade edin.</a:t>
            </a:r>
          </a:p>
          <a:p>
            <a:pPr algn="l">
              <a:lnSpc>
                <a:spcPts val="3300"/>
              </a:lnSpc>
              <a:spcBef>
                <a:spcPct val="0"/>
              </a:spcBef>
            </a:pPr>
            <a:r>
              <a:rPr lang="en-US" sz="3000">
                <a:solidFill>
                  <a:srgbClr val="000000"/>
                </a:solidFill>
                <a:latin typeface="Bryndan Write"/>
                <a:ea typeface="Bryndan Write"/>
                <a:cs typeface="Bryndan Write"/>
                <a:sym typeface="Bryndan Write"/>
              </a:rPr>
              <a:t>3. Alternatif sunun, uygun alternatifler hedefleyin.</a:t>
            </a:r>
          </a:p>
          <a:p>
            <a:pPr algn="l">
              <a:lnSpc>
                <a:spcPts val="3300"/>
              </a:lnSpc>
              <a:spcBef>
                <a:spcPct val="0"/>
              </a:spcBef>
            </a:pPr>
            <a:r>
              <a:rPr lang="en-US" sz="3000">
                <a:solidFill>
                  <a:srgbClr val="000000"/>
                </a:solidFill>
                <a:latin typeface="Bryndan Write"/>
                <a:ea typeface="Bryndan Write"/>
                <a:cs typeface="Bryndan Write"/>
                <a:sym typeface="Bryndan Write"/>
              </a:rPr>
              <a:t>4. Son seçimleri ifade edin (Bir sınır belirlediğinizde çocuk bu sınıra uyum sağlayamıyorsa çocuğa seçenek sunun)</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04955" y="1336430"/>
            <a:ext cx="2731198" cy="4114800"/>
          </a:xfrm>
          <a:custGeom>
            <a:avLst/>
            <a:gdLst/>
            <a:ahLst/>
            <a:cxnLst/>
            <a:rect l="l" t="t" r="r" b="b"/>
            <a:pathLst>
              <a:path w="2731198" h="4114800">
                <a:moveTo>
                  <a:pt x="0" y="0"/>
                </a:moveTo>
                <a:lnTo>
                  <a:pt x="2731199" y="0"/>
                </a:lnTo>
                <a:lnTo>
                  <a:pt x="27311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752365" y="3786846"/>
            <a:ext cx="3291318" cy="3328766"/>
          </a:xfrm>
          <a:custGeom>
            <a:avLst/>
            <a:gdLst/>
            <a:ahLst/>
            <a:cxnLst/>
            <a:rect l="l" t="t" r="r" b="b"/>
            <a:pathLst>
              <a:path w="3291318" h="3328766">
                <a:moveTo>
                  <a:pt x="0" y="0"/>
                </a:moveTo>
                <a:lnTo>
                  <a:pt x="3291318" y="0"/>
                </a:lnTo>
                <a:lnTo>
                  <a:pt x="3291318" y="3328767"/>
                </a:lnTo>
                <a:lnTo>
                  <a:pt x="0" y="3328767"/>
                </a:lnTo>
                <a:lnTo>
                  <a:pt x="0" y="0"/>
                </a:lnTo>
                <a:close/>
              </a:path>
            </a:pathLst>
          </a:custGeom>
          <a:blipFill>
            <a:blip r:embed="rId6"/>
            <a:stretch>
              <a:fillRect/>
            </a:stretch>
          </a:blipFill>
        </p:spPr>
      </p:sp>
      <p:sp>
        <p:nvSpPr>
          <p:cNvPr id="5" name="TextBox 5"/>
          <p:cNvSpPr txBox="1"/>
          <p:nvPr/>
        </p:nvSpPr>
        <p:spPr>
          <a:xfrm>
            <a:off x="404955" y="7175131"/>
            <a:ext cx="17740352" cy="895350"/>
          </a:xfrm>
          <a:prstGeom prst="rect">
            <a:avLst/>
          </a:prstGeom>
        </p:spPr>
        <p:txBody>
          <a:bodyPr lIns="0" tIns="0" rIns="0" bIns="0" rtlCol="0" anchor="t">
            <a:spAutoFit/>
          </a:bodyPr>
          <a:lstStyle/>
          <a:p>
            <a:pPr algn="l">
              <a:lnSpc>
                <a:spcPts val="3300"/>
              </a:lnSpc>
              <a:spcBef>
                <a:spcPct val="0"/>
              </a:spcBef>
            </a:pPr>
            <a:endParaRPr/>
          </a:p>
          <a:p>
            <a:pPr algn="l">
              <a:lnSpc>
                <a:spcPts val="3300"/>
              </a:lnSpc>
              <a:spcBef>
                <a:spcPct val="0"/>
              </a:spcBef>
            </a:pPr>
            <a:r>
              <a:rPr lang="en-US" sz="3000">
                <a:solidFill>
                  <a:srgbClr val="000000"/>
                </a:solidFill>
                <a:latin typeface="Bryndan Write"/>
                <a:ea typeface="Bryndan Write"/>
                <a:cs typeface="Bryndan Write"/>
                <a:sym typeface="Bryndan Write"/>
              </a:rPr>
              <a:t>4. Duvarı boyamayı seçersen bugün boyalarınla oynamamayı seçmiş olursun. </a:t>
            </a:r>
            <a:r>
              <a:rPr lang="en-US" sz="3000">
                <a:solidFill>
                  <a:srgbClr val="73C8B1"/>
                </a:solidFill>
                <a:latin typeface="Bryndan Write"/>
                <a:ea typeface="Bryndan Write"/>
                <a:cs typeface="Bryndan Write"/>
                <a:sym typeface="Bryndan Write"/>
              </a:rPr>
              <a:t>(SON SEÇİMLERİ İFADE ET)</a:t>
            </a:r>
          </a:p>
        </p:txBody>
      </p:sp>
      <p:sp>
        <p:nvSpPr>
          <p:cNvPr id="6" name="TextBox 6"/>
          <p:cNvSpPr txBox="1"/>
          <p:nvPr/>
        </p:nvSpPr>
        <p:spPr>
          <a:xfrm>
            <a:off x="1023903" y="399681"/>
            <a:ext cx="16727835"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Duvarı boyamak isteyen bir çocuk</a:t>
            </a:r>
          </a:p>
        </p:txBody>
      </p:sp>
      <p:sp>
        <p:nvSpPr>
          <p:cNvPr id="7" name="TextBox 7"/>
          <p:cNvSpPr txBox="1"/>
          <p:nvPr/>
        </p:nvSpPr>
        <p:spPr>
          <a:xfrm>
            <a:off x="404955" y="5632081"/>
            <a:ext cx="8252966"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Duvarı boyamak istediğini biliyorum. </a:t>
            </a:r>
            <a:r>
              <a:rPr lang="en-US" sz="3000">
                <a:solidFill>
                  <a:srgbClr val="73C8B1"/>
                </a:solidFill>
                <a:latin typeface="Bryndan Write"/>
                <a:ea typeface="Bryndan Write"/>
                <a:cs typeface="Bryndan Write"/>
                <a:sym typeface="Bryndan Write"/>
              </a:rPr>
              <a:t>(YANSITMA)</a:t>
            </a:r>
          </a:p>
        </p:txBody>
      </p:sp>
      <p:sp>
        <p:nvSpPr>
          <p:cNvPr id="8" name="TextBox 8"/>
          <p:cNvSpPr txBox="1"/>
          <p:nvPr/>
        </p:nvSpPr>
        <p:spPr>
          <a:xfrm>
            <a:off x="404881" y="6289306"/>
            <a:ext cx="9462343"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2. Duvar boyamak için değil. </a:t>
            </a:r>
            <a:r>
              <a:rPr lang="en-US" sz="3000">
                <a:solidFill>
                  <a:srgbClr val="73C8B1"/>
                </a:solidFill>
                <a:latin typeface="Bryndan Write"/>
                <a:ea typeface="Bryndan Write"/>
                <a:cs typeface="Bryndan Write"/>
                <a:sym typeface="Bryndan Write"/>
              </a:rPr>
              <a:t>(SINIRLARIN İFADE EDİLMESİ)</a:t>
            </a:r>
          </a:p>
        </p:txBody>
      </p:sp>
      <p:sp>
        <p:nvSpPr>
          <p:cNvPr id="9" name="TextBox 9"/>
          <p:cNvSpPr txBox="1"/>
          <p:nvPr/>
        </p:nvSpPr>
        <p:spPr>
          <a:xfrm>
            <a:off x="404881" y="6946531"/>
            <a:ext cx="7603778"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3. Kağıtları boyayabilirsin. </a:t>
            </a:r>
            <a:r>
              <a:rPr lang="en-US" sz="3000">
                <a:solidFill>
                  <a:srgbClr val="73C8B1"/>
                </a:solidFill>
                <a:latin typeface="Bryndan Write"/>
                <a:ea typeface="Bryndan Write"/>
                <a:cs typeface="Bryndan Write"/>
                <a:sym typeface="Bryndan Write"/>
              </a:rPr>
              <a:t>(SEÇENEK SUNMA)</a:t>
            </a:r>
          </a:p>
        </p:txBody>
      </p:sp>
      <p:sp>
        <p:nvSpPr>
          <p:cNvPr id="10" name="Freeform 10"/>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7"/>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3227" y="1467354"/>
            <a:ext cx="4356913" cy="3676146"/>
          </a:xfrm>
          <a:custGeom>
            <a:avLst/>
            <a:gdLst/>
            <a:ahLst/>
            <a:cxnLst/>
            <a:rect l="l" t="t" r="r" b="b"/>
            <a:pathLst>
              <a:path w="4356913" h="3676146">
                <a:moveTo>
                  <a:pt x="0" y="0"/>
                </a:moveTo>
                <a:lnTo>
                  <a:pt x="4356914" y="0"/>
                </a:lnTo>
                <a:lnTo>
                  <a:pt x="4356914" y="3676146"/>
                </a:lnTo>
                <a:lnTo>
                  <a:pt x="0" y="3676146"/>
                </a:lnTo>
                <a:lnTo>
                  <a:pt x="0" y="0"/>
                </a:lnTo>
                <a:close/>
              </a:path>
            </a:pathLst>
          </a:custGeom>
          <a:blipFill>
            <a:blip r:embed="rId4"/>
            <a:stretch>
              <a:fillRect/>
            </a:stretch>
          </a:blipFill>
        </p:spPr>
      </p:sp>
      <p:sp>
        <p:nvSpPr>
          <p:cNvPr id="4" name="TextBox 4"/>
          <p:cNvSpPr txBox="1"/>
          <p:nvPr/>
        </p:nvSpPr>
        <p:spPr>
          <a:xfrm>
            <a:off x="449969" y="7784113"/>
            <a:ext cx="17491770" cy="895350"/>
          </a:xfrm>
          <a:prstGeom prst="rect">
            <a:avLst/>
          </a:prstGeom>
        </p:spPr>
        <p:txBody>
          <a:bodyPr lIns="0" tIns="0" rIns="0" bIns="0" rtlCol="0" anchor="t">
            <a:spAutoFit/>
          </a:bodyPr>
          <a:lstStyle/>
          <a:p>
            <a:pPr algn="just">
              <a:lnSpc>
                <a:spcPts val="3300"/>
              </a:lnSpc>
            </a:pPr>
            <a:endParaRPr/>
          </a:p>
          <a:p>
            <a:pPr algn="just">
              <a:lnSpc>
                <a:spcPts val="3300"/>
              </a:lnSpc>
            </a:pPr>
            <a:r>
              <a:rPr lang="en-US" sz="3000">
                <a:solidFill>
                  <a:srgbClr val="000000"/>
                </a:solidFill>
                <a:latin typeface="Bryndan Write"/>
                <a:ea typeface="Bryndan Write"/>
                <a:cs typeface="Bryndan Write"/>
                <a:sym typeface="Bryndan Write"/>
              </a:rPr>
              <a:t>4. Kardeşine vurmayı seçersen seni 5 dakika molaya çıkarmamı seçmiş olursun. </a:t>
            </a:r>
            <a:r>
              <a:rPr lang="en-US" sz="3000">
                <a:solidFill>
                  <a:srgbClr val="E6588C"/>
                </a:solidFill>
                <a:latin typeface="Bryndan Write"/>
                <a:ea typeface="Bryndan Write"/>
                <a:cs typeface="Bryndan Write"/>
                <a:sym typeface="Bryndan Write"/>
              </a:rPr>
              <a:t>(SON SEÇİMLERİ İFADE ET)</a:t>
            </a:r>
          </a:p>
        </p:txBody>
      </p:sp>
      <p:sp>
        <p:nvSpPr>
          <p:cNvPr id="5" name="TextBox 5"/>
          <p:cNvSpPr txBox="1"/>
          <p:nvPr/>
        </p:nvSpPr>
        <p:spPr>
          <a:xfrm>
            <a:off x="280541" y="102939"/>
            <a:ext cx="17726918"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Kardeşine vurmak isteyen bir çocuk</a:t>
            </a:r>
          </a:p>
        </p:txBody>
      </p:sp>
      <p:sp>
        <p:nvSpPr>
          <p:cNvPr id="6" name="TextBox 6"/>
          <p:cNvSpPr txBox="1"/>
          <p:nvPr/>
        </p:nvSpPr>
        <p:spPr>
          <a:xfrm>
            <a:off x="313227" y="5782007"/>
            <a:ext cx="12089394"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Öfkeli olduğunu ve kardeşine vurmak istediğini biliyorum. </a:t>
            </a:r>
            <a:r>
              <a:rPr lang="en-US" sz="3000">
                <a:solidFill>
                  <a:srgbClr val="E6588C"/>
                </a:solidFill>
                <a:latin typeface="Bryndan Write"/>
                <a:ea typeface="Bryndan Write"/>
                <a:cs typeface="Bryndan Write"/>
                <a:sym typeface="Bryndan Write"/>
              </a:rPr>
              <a:t>(YANSITMA)</a:t>
            </a:r>
          </a:p>
        </p:txBody>
      </p:sp>
      <p:sp>
        <p:nvSpPr>
          <p:cNvPr id="7" name="TextBox 7"/>
          <p:cNvSpPr txBox="1"/>
          <p:nvPr/>
        </p:nvSpPr>
        <p:spPr>
          <a:xfrm>
            <a:off x="449969" y="6616200"/>
            <a:ext cx="11266657"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Kardeşin vurmak için değil. </a:t>
            </a:r>
            <a:r>
              <a:rPr lang="en-US" sz="3000">
                <a:solidFill>
                  <a:srgbClr val="E6588C"/>
                </a:solidFill>
                <a:latin typeface="Bryndan Write"/>
                <a:ea typeface="Bryndan Write"/>
                <a:cs typeface="Bryndan Write"/>
                <a:sym typeface="Bryndan Write"/>
              </a:rPr>
              <a:t>(SINIRLARIN İFADE EDİLMESİ)</a:t>
            </a:r>
          </a:p>
        </p:txBody>
      </p:sp>
      <p:sp>
        <p:nvSpPr>
          <p:cNvPr id="8" name="TextBox 8"/>
          <p:cNvSpPr txBox="1"/>
          <p:nvPr/>
        </p:nvSpPr>
        <p:spPr>
          <a:xfrm>
            <a:off x="449969" y="7454400"/>
            <a:ext cx="955512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Hacıyatmaza vurabilirsin. </a:t>
            </a:r>
            <a:r>
              <a:rPr lang="en-US" sz="3000">
                <a:solidFill>
                  <a:srgbClr val="E6588C"/>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747" y="964742"/>
            <a:ext cx="15120507" cy="8357517"/>
          </a:xfrm>
          <a:custGeom>
            <a:avLst/>
            <a:gdLst/>
            <a:ahLst/>
            <a:cxnLst/>
            <a:rect l="l" t="t" r="r" b="b"/>
            <a:pathLst>
              <a:path w="15120507" h="8357517">
                <a:moveTo>
                  <a:pt x="0" y="0"/>
                </a:moveTo>
                <a:lnTo>
                  <a:pt x="15120506" y="0"/>
                </a:lnTo>
                <a:lnTo>
                  <a:pt x="15120506" y="8357516"/>
                </a:lnTo>
                <a:lnTo>
                  <a:pt x="0" y="83575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237088" y="945692"/>
            <a:ext cx="8979070" cy="3905250"/>
          </a:xfrm>
          <a:prstGeom prst="rect">
            <a:avLst/>
          </a:prstGeom>
        </p:spPr>
        <p:txBody>
          <a:bodyPr lIns="0" tIns="0" rIns="0" bIns="0" rtlCol="0" anchor="t">
            <a:spAutoFit/>
          </a:bodyPr>
          <a:lstStyle/>
          <a:p>
            <a:pPr algn="ctr">
              <a:lnSpc>
                <a:spcPts val="9900"/>
              </a:lnSpc>
            </a:pPr>
            <a:r>
              <a:rPr lang="en-US" sz="9000">
                <a:solidFill>
                  <a:srgbClr val="CD4343"/>
                </a:solidFill>
                <a:latin typeface="Bryndan Write"/>
                <a:ea typeface="Bryndan Write"/>
                <a:cs typeface="Bryndan Write"/>
                <a:sym typeface="Bryndan Write"/>
              </a:rPr>
              <a:t>Sınır Koymak Ne Demek?</a:t>
            </a:r>
          </a:p>
          <a:p>
            <a:pPr algn="ctr">
              <a:lnSpc>
                <a:spcPts val="9900"/>
              </a:lnSpc>
            </a:pPr>
            <a:endParaRPr lang="en-US" sz="9000">
              <a:solidFill>
                <a:srgbClr val="CD4343"/>
              </a:solidFill>
              <a:latin typeface="Bryndan Write"/>
              <a:ea typeface="Bryndan Write"/>
              <a:cs typeface="Bryndan Write"/>
              <a:sym typeface="Bryndan Write"/>
            </a:endParaRPr>
          </a:p>
        </p:txBody>
      </p:sp>
      <p:sp>
        <p:nvSpPr>
          <p:cNvPr id="4" name="TextBox 4"/>
          <p:cNvSpPr txBox="1"/>
          <p:nvPr/>
        </p:nvSpPr>
        <p:spPr>
          <a:xfrm>
            <a:off x="1488096" y="4563575"/>
            <a:ext cx="15001844" cy="2679065"/>
          </a:xfrm>
          <a:prstGeom prst="rect">
            <a:avLst/>
          </a:prstGeom>
        </p:spPr>
        <p:txBody>
          <a:bodyPr lIns="0" tIns="0" rIns="0" bIns="0" rtlCol="0" anchor="t">
            <a:spAutoFit/>
          </a:bodyPr>
          <a:lstStyle/>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çocuğa bir beklenti ya da kuralı ona kendini güvende hissettirerek, rahat edebileceği alanları belirleyerek öğrettiğimiz, her bireyin gelişiminde önemli rol oynayan pozitif bir süreçtir.</a:t>
            </a:r>
          </a:p>
          <a:p>
            <a:pPr algn="l">
              <a:lnSpc>
                <a:spcPts val="3520"/>
              </a:lnSpc>
            </a:pPr>
            <a:endParaRPr lang="en-US" sz="3200">
              <a:solidFill>
                <a:srgbClr val="CD4343"/>
              </a:solidFill>
              <a:latin typeface="Bryndan Write"/>
              <a:ea typeface="Bryndan Write"/>
              <a:cs typeface="Bryndan Write"/>
              <a:sym typeface="Bryndan Write"/>
            </a:endParaRPr>
          </a:p>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aynı zamanda ebeveynin çocukla arasındaki güvenli ilişkiye zarar vermeden, çocuğun davranışlarını kısıtlamasıdır. </a:t>
            </a:r>
          </a:p>
        </p:txBody>
      </p:sp>
      <p:sp>
        <p:nvSpPr>
          <p:cNvPr id="5" name="TextBox 5"/>
          <p:cNvSpPr txBox="1"/>
          <p:nvPr/>
        </p:nvSpPr>
        <p:spPr>
          <a:xfrm>
            <a:off x="1488096" y="7823425"/>
            <a:ext cx="11329020" cy="926465"/>
          </a:xfrm>
          <a:prstGeom prst="rect">
            <a:avLst/>
          </a:prstGeom>
        </p:spPr>
        <p:txBody>
          <a:bodyPr lIns="0" tIns="0" rIns="0" bIns="0" rtlCol="0" anchor="t">
            <a:spAutoFit/>
          </a:bodyPr>
          <a:lstStyle/>
          <a:p>
            <a:pPr marL="690881" lvl="1" indent="-345440" algn="l">
              <a:lnSpc>
                <a:spcPts val="3520"/>
              </a:lnSpc>
              <a:buFont typeface="Arial"/>
              <a:buChar char="•"/>
            </a:pPr>
            <a:r>
              <a:rPr lang="en-US" sz="3200">
                <a:solidFill>
                  <a:srgbClr val="CD4343"/>
                </a:solidFill>
                <a:latin typeface="Bryndan Write"/>
                <a:ea typeface="Bryndan Write"/>
                <a:cs typeface="Bryndan Write"/>
                <a:sym typeface="Bryndan Write"/>
              </a:rPr>
              <a:t>Çocuk ve ebeveyn arasındaki güvenli ilişki tüm süreçlerde olduğu gibi bu süreçte de oldukça önemlidir.</a:t>
            </a:r>
          </a:p>
        </p:txBody>
      </p:sp>
      <p:sp>
        <p:nvSpPr>
          <p:cNvPr id="6" name="Freeform 6"/>
          <p:cNvSpPr/>
          <p:nvPr/>
        </p:nvSpPr>
        <p:spPr>
          <a:xfrm>
            <a:off x="1786462" y="250708"/>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7335" y="475072"/>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stretch>
              <a:fillRect/>
            </a:stretch>
          </a:blipFill>
        </p:spPr>
      </p:sp>
      <p:sp>
        <p:nvSpPr>
          <p:cNvPr id="4" name="TextBox 4"/>
          <p:cNvSpPr txBox="1"/>
          <p:nvPr/>
        </p:nvSpPr>
        <p:spPr>
          <a:xfrm>
            <a:off x="227335" y="7659494"/>
            <a:ext cx="18060665" cy="8953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4. Daha fazla tablet oynamakta ısrar etmeyi seçersen yarın tablet oynamamayı seçmiş olursun, ısrar etmemeyi seçersen yarın tablet oynamayı seçmiş olursun. </a:t>
            </a:r>
            <a:r>
              <a:rPr lang="en-US" sz="3000">
                <a:solidFill>
                  <a:srgbClr val="FBB258"/>
                </a:solidFill>
                <a:latin typeface="Bryndan Write"/>
                <a:ea typeface="Bryndan Write"/>
                <a:cs typeface="Bryndan Write"/>
                <a:sym typeface="Bryndan Write"/>
              </a:rPr>
              <a:t>(SON SEÇİMLERİ İFADE ET)</a:t>
            </a:r>
          </a:p>
        </p:txBody>
      </p:sp>
      <p:sp>
        <p:nvSpPr>
          <p:cNvPr id="5" name="TextBox 5"/>
          <p:cNvSpPr txBox="1"/>
          <p:nvPr/>
        </p:nvSpPr>
        <p:spPr>
          <a:xfrm>
            <a:off x="3735654" y="399681"/>
            <a:ext cx="1352364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Tablet oynama süresini aşmaya çalışan bir çocuk</a:t>
            </a:r>
          </a:p>
        </p:txBody>
      </p:sp>
      <p:sp>
        <p:nvSpPr>
          <p:cNvPr id="6" name="TextBox 6"/>
          <p:cNvSpPr txBox="1"/>
          <p:nvPr/>
        </p:nvSpPr>
        <p:spPr>
          <a:xfrm>
            <a:off x="227335" y="5344662"/>
            <a:ext cx="13655531"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Daha çok tablet oynamak istediğini biliyorum, bu hoşuna giderdi. </a:t>
            </a:r>
            <a:r>
              <a:rPr lang="en-US" sz="3000">
                <a:solidFill>
                  <a:srgbClr val="FBB258"/>
                </a:solidFill>
                <a:latin typeface="Bryndan Write"/>
                <a:ea typeface="Bryndan Write"/>
                <a:cs typeface="Bryndan Write"/>
                <a:sym typeface="Bryndan Write"/>
              </a:rPr>
              <a:t>(YANSITMA)</a:t>
            </a:r>
          </a:p>
        </p:txBody>
      </p:sp>
      <p:sp>
        <p:nvSpPr>
          <p:cNvPr id="7" name="TextBox 7"/>
          <p:cNvSpPr txBox="1"/>
          <p:nvPr/>
        </p:nvSpPr>
        <p:spPr>
          <a:xfrm>
            <a:off x="227335" y="6116187"/>
            <a:ext cx="14064709"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Tablet, bu kadar uzun süre oynamak için değil. </a:t>
            </a:r>
            <a:r>
              <a:rPr lang="en-US" sz="3000">
                <a:solidFill>
                  <a:srgbClr val="FBB258"/>
                </a:solidFill>
                <a:latin typeface="Bryndan Write"/>
                <a:ea typeface="Bryndan Write"/>
                <a:cs typeface="Bryndan Write"/>
                <a:sym typeface="Bryndan Write"/>
              </a:rPr>
              <a:t>(SINIRLARIN İFADE EDİLMESİ)</a:t>
            </a:r>
          </a:p>
        </p:txBody>
      </p:sp>
      <p:sp>
        <p:nvSpPr>
          <p:cNvPr id="8" name="TextBox 8"/>
          <p:cNvSpPr txBox="1"/>
          <p:nvPr/>
        </p:nvSpPr>
        <p:spPr>
          <a:xfrm>
            <a:off x="227335" y="6887969"/>
            <a:ext cx="1074718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Diğer oyuncaklarınla oynayabilirsin. </a:t>
            </a:r>
            <a:r>
              <a:rPr lang="en-US" sz="3000">
                <a:solidFill>
                  <a:srgbClr val="FBB258"/>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TextBox 2"/>
          <p:cNvSpPr txBox="1"/>
          <p:nvPr/>
        </p:nvSpPr>
        <p:spPr>
          <a:xfrm>
            <a:off x="6312173" y="1487718"/>
            <a:ext cx="5663654"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KAYNAKÇA</a:t>
            </a:r>
          </a:p>
        </p:txBody>
      </p:sp>
      <p:sp>
        <p:nvSpPr>
          <p:cNvPr id="3" name="TextBox 3"/>
          <p:cNvSpPr txBox="1"/>
          <p:nvPr/>
        </p:nvSpPr>
        <p:spPr>
          <a:xfrm>
            <a:off x="1823118" y="4356222"/>
            <a:ext cx="10586293"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2"/>
              </a:rPr>
              <a:t>https://www.merveyilmaz.com/cocuguma-nasil-sinir-koymaliyim</a:t>
            </a:r>
            <a:r>
              <a:rPr lang="en-US" sz="3000" dirty="0" smtClean="0">
                <a:solidFill>
                  <a:srgbClr val="000000"/>
                </a:solidFill>
                <a:latin typeface="Bryndan Write"/>
                <a:ea typeface="Bryndan Write"/>
                <a:cs typeface="Bryndan Write"/>
                <a:sym typeface="Bryndan Write"/>
                <a:hlinkClick r:id="rId2"/>
              </a:rPr>
              <a:t>/</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4" name="TextBox 4"/>
          <p:cNvSpPr txBox="1"/>
          <p:nvPr/>
        </p:nvSpPr>
        <p:spPr>
          <a:xfrm>
            <a:off x="1823118" y="4895850"/>
            <a:ext cx="10884545"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3"/>
              </a:rPr>
              <a:t>https://</a:t>
            </a:r>
            <a:r>
              <a:rPr lang="en-US" sz="3000" dirty="0" smtClean="0">
                <a:solidFill>
                  <a:srgbClr val="000000"/>
                </a:solidFill>
                <a:latin typeface="Bryndan Write"/>
                <a:ea typeface="Bryndan Write"/>
                <a:cs typeface="Bryndan Write"/>
                <a:sym typeface="Bryndan Write"/>
                <a:hlinkClick r:id="rId3"/>
              </a:rPr>
              <a:t>www.doktorsitesi.com/blog/makale/cocuklarda-sinir-nedir</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5" name="TextBox 5"/>
          <p:cNvSpPr txBox="1"/>
          <p:nvPr/>
        </p:nvSpPr>
        <p:spPr>
          <a:xfrm>
            <a:off x="1823118" y="5438775"/>
            <a:ext cx="12504539" cy="1269578"/>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4"/>
              </a:rPr>
              <a:t>https://psikologaydinsensoy.com/cocuklara-sinir-koymak-ve-egitim-modelleri</a:t>
            </a:r>
            <a:r>
              <a:rPr lang="en-US" sz="3000" dirty="0" smtClean="0">
                <a:solidFill>
                  <a:srgbClr val="000000"/>
                </a:solidFill>
                <a:latin typeface="Bryndan Write"/>
                <a:ea typeface="Bryndan Write"/>
                <a:cs typeface="Bryndan Write"/>
                <a:sym typeface="Bryndan Write"/>
                <a:hlinkClick r:id="rId4"/>
              </a:rPr>
              <a:t>/</a:t>
            </a:r>
            <a:endParaRPr lang="tr-TR" sz="3000" dirty="0" smtClean="0">
              <a:solidFill>
                <a:srgbClr val="000000"/>
              </a:solidFill>
              <a:latin typeface="Bryndan Write"/>
              <a:ea typeface="Bryndan Write"/>
              <a:cs typeface="Bryndan Write"/>
              <a:sym typeface="Bryndan Write"/>
            </a:endParaRPr>
          </a:p>
          <a:p>
            <a:pPr algn="ctr">
              <a:lnSpc>
                <a:spcPts val="3300"/>
              </a:lnSpc>
              <a:spcBef>
                <a:spcPct val="0"/>
              </a:spcBef>
            </a:pPr>
            <a:r>
              <a:rPr lang="tr-TR" sz="2800" dirty="0" err="1">
                <a:latin typeface="Bryndan Write" panose="020B0604020202020204" charset="0"/>
              </a:rPr>
              <a:t>Mackenzie</a:t>
            </a:r>
            <a:r>
              <a:rPr lang="tr-TR" sz="2800" dirty="0">
                <a:latin typeface="Bryndan Write" panose="020B0604020202020204" charset="0"/>
              </a:rPr>
              <a:t>, R.J. (2012). Çocuğunuza Sınır Koyma. Yakamoz </a:t>
            </a:r>
            <a:r>
              <a:rPr lang="tr-TR" sz="2800" dirty="0" smtClean="0">
                <a:latin typeface="Bryndan Write" panose="020B0604020202020204" charset="0"/>
              </a:rPr>
              <a:t>Yayınları</a:t>
            </a:r>
            <a:endParaRPr lang="en-US" sz="2800" dirty="0">
              <a:solidFill>
                <a:srgbClr val="000000"/>
              </a:solidFill>
              <a:latin typeface="Bryndan Write" panose="020B0604020202020204" charset="0"/>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62633" y="1130720"/>
            <a:ext cx="14762735" cy="8025559"/>
          </a:xfrm>
          <a:custGeom>
            <a:avLst/>
            <a:gdLst/>
            <a:ahLst/>
            <a:cxnLst/>
            <a:rect l="l" t="t" r="r" b="b"/>
            <a:pathLst>
              <a:path w="14762735" h="8025559">
                <a:moveTo>
                  <a:pt x="0" y="0"/>
                </a:moveTo>
                <a:lnTo>
                  <a:pt x="14762734" y="0"/>
                </a:lnTo>
                <a:lnTo>
                  <a:pt x="14762734" y="8025560"/>
                </a:lnTo>
                <a:lnTo>
                  <a:pt x="0" y="80255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154914" y="3390295"/>
            <a:ext cx="9978172" cy="3506410"/>
            <a:chOff x="0" y="0"/>
            <a:chExt cx="13304230" cy="4675213"/>
          </a:xfrm>
        </p:grpSpPr>
        <p:sp>
          <p:nvSpPr>
            <p:cNvPr id="4" name="TextBox 4"/>
            <p:cNvSpPr txBox="1"/>
            <p:nvPr/>
          </p:nvSpPr>
          <p:spPr>
            <a:xfrm>
              <a:off x="0" y="3934379"/>
              <a:ext cx="13304230" cy="740833"/>
            </a:xfrm>
            <a:prstGeom prst="rect">
              <a:avLst/>
            </a:prstGeom>
          </p:spPr>
          <p:txBody>
            <a:bodyPr lIns="0" tIns="0" rIns="0" bIns="0" rtlCol="0" anchor="t">
              <a:spAutoFit/>
            </a:bodyPr>
            <a:lstStyle/>
            <a:p>
              <a:pPr algn="ctr">
                <a:lnSpc>
                  <a:spcPts val="4550"/>
                </a:lnSpc>
              </a:pPr>
              <a:endParaRPr/>
            </a:p>
          </p:txBody>
        </p:sp>
        <p:sp>
          <p:nvSpPr>
            <p:cNvPr id="5" name="TextBox 5"/>
            <p:cNvSpPr txBox="1"/>
            <p:nvPr/>
          </p:nvSpPr>
          <p:spPr>
            <a:xfrm>
              <a:off x="0" y="-19050"/>
              <a:ext cx="13304230" cy="3524250"/>
            </a:xfrm>
            <a:prstGeom prst="rect">
              <a:avLst/>
            </a:prstGeom>
          </p:spPr>
          <p:txBody>
            <a:bodyPr lIns="0" tIns="0" rIns="0" bIns="0" rtlCol="0" anchor="t">
              <a:spAutoFit/>
            </a:bodyPr>
            <a:lstStyle/>
            <a:p>
              <a:pPr algn="ctr">
                <a:lnSpc>
                  <a:spcPts val="9900"/>
                </a:lnSpc>
              </a:pPr>
              <a:r>
                <a:rPr lang="en-US" sz="9000">
                  <a:solidFill>
                    <a:srgbClr val="FFA800"/>
                  </a:solidFill>
                  <a:latin typeface="Bryndan Write"/>
                  <a:ea typeface="Bryndan Write"/>
                  <a:cs typeface="Bryndan Write"/>
                  <a:sym typeface="Bryndan Write"/>
                </a:rPr>
                <a:t>DİNLEDİĞİNİZ İÇİN TEŞEKKÜRLER!</a:t>
              </a:r>
            </a:p>
          </p:txBody>
        </p:sp>
      </p:grpSp>
      <p:sp>
        <p:nvSpPr>
          <p:cNvPr id="6" name="Freeform 6"/>
          <p:cNvSpPr/>
          <p:nvPr/>
        </p:nvSpPr>
        <p:spPr>
          <a:xfrm rot="-1322698">
            <a:off x="13773244" y="7559003"/>
            <a:ext cx="3766556" cy="1218994"/>
          </a:xfrm>
          <a:custGeom>
            <a:avLst/>
            <a:gdLst/>
            <a:ahLst/>
            <a:cxnLst/>
            <a:rect l="l" t="t" r="r" b="b"/>
            <a:pathLst>
              <a:path w="3766556" h="1218994">
                <a:moveTo>
                  <a:pt x="0" y="0"/>
                </a:moveTo>
                <a:lnTo>
                  <a:pt x="3766555" y="0"/>
                </a:lnTo>
                <a:lnTo>
                  <a:pt x="3766555" y="1218994"/>
                </a:lnTo>
                <a:lnTo>
                  <a:pt x="0" y="12189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421714">
            <a:off x="1290136" y="6873252"/>
            <a:ext cx="3126214" cy="1932569"/>
          </a:xfrm>
          <a:custGeom>
            <a:avLst/>
            <a:gdLst/>
            <a:ahLst/>
            <a:cxnLst/>
            <a:rect l="l" t="t" r="r" b="b"/>
            <a:pathLst>
              <a:path w="3126214" h="1932569">
                <a:moveTo>
                  <a:pt x="0" y="0"/>
                </a:moveTo>
                <a:lnTo>
                  <a:pt x="3126214" y="0"/>
                </a:lnTo>
                <a:lnTo>
                  <a:pt x="3126214" y="1932568"/>
                </a:lnTo>
                <a:lnTo>
                  <a:pt x="0" y="19325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27998" y="3213233"/>
            <a:ext cx="10574737" cy="6429375"/>
          </a:xfrm>
          <a:prstGeom prst="rect">
            <a:avLst/>
          </a:prstGeom>
        </p:spPr>
        <p:txBody>
          <a:bodyPr lIns="0" tIns="0" rIns="0" bIns="0" rtlCol="0" anchor="t">
            <a:spAutoFit/>
          </a:bodyPr>
          <a:lstStyle/>
          <a:p>
            <a:pPr algn="l">
              <a:lnSpc>
                <a:spcPts val="4200"/>
              </a:lnSpc>
            </a:pPr>
            <a:r>
              <a:rPr lang="en-US" sz="3000">
                <a:solidFill>
                  <a:srgbClr val="CD4343"/>
                </a:solidFill>
                <a:latin typeface="Bryndan Write"/>
                <a:ea typeface="Bryndan Write"/>
                <a:cs typeface="Bryndan Write"/>
                <a:sym typeface="Bryndan Write"/>
              </a:rPr>
              <a:t>Daha önce hiç bilmediğiniz bir yolda, hiçbir işaret, tabela, ya da navigasyonunuz olmadan yürümeye çalıştınız mı? Oldukça kafa karıştırıcıdır, öyle değil mi? </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r>
              <a:rPr lang="en-US" sz="3000">
                <a:solidFill>
                  <a:srgbClr val="CD4343"/>
                </a:solidFill>
                <a:latin typeface="Bryndan Write"/>
                <a:ea typeface="Bryndan Write"/>
                <a:cs typeface="Bryndan Write"/>
                <a:sym typeface="Bryndan Write"/>
              </a:rPr>
              <a:t>Çocukların da neden o davranışı yapmaması gerektiğini öğrenmeleri ve sınırları bilmeleri için onlara yönlerini gösteren işaret ve uyarılara ihtiyacı vardır. Sınır koyma, çocuğa hangi davranışın riskli olduğunu, hangisinin güvenli olduğunu, davranışı gerçekleştirdiğinde karşısına hangi sonucun çıkacağını öğretir.</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5083895" y="1331179"/>
            <a:ext cx="10616668" cy="1986829"/>
          </a:xfrm>
          <a:prstGeom prst="rect">
            <a:avLst/>
          </a:prstGeom>
        </p:spPr>
        <p:txBody>
          <a:bodyPr lIns="0" tIns="0" rIns="0" bIns="0" rtlCol="0" anchor="t">
            <a:spAutoFit/>
          </a:bodyPr>
          <a:lstStyle/>
          <a:p>
            <a:pPr algn="ctr">
              <a:lnSpc>
                <a:spcPts val="7482"/>
              </a:lnSpc>
            </a:pPr>
            <a:r>
              <a:rPr lang="en-US" sz="6801">
                <a:solidFill>
                  <a:srgbClr val="CD4343"/>
                </a:solidFill>
                <a:latin typeface="Bryndan Write"/>
                <a:ea typeface="Bryndan Write"/>
                <a:cs typeface="Bryndan Write"/>
                <a:sym typeface="Bryndan Write"/>
              </a:rPr>
              <a:t>Sınır Koymanın Önemi Nedir?</a:t>
            </a:r>
          </a:p>
          <a:p>
            <a:pPr algn="ctr">
              <a:lnSpc>
                <a:spcPts val="7482"/>
              </a:lnSpc>
              <a:spcBef>
                <a:spcPct val="0"/>
              </a:spcBef>
            </a:pPr>
            <a:endParaRPr lang="en-US" sz="6801">
              <a:solidFill>
                <a:srgbClr val="CD4343"/>
              </a:solidFill>
              <a:latin typeface="Bryndan Write"/>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rot="127448">
            <a:off x="-568606" y="-7717266"/>
            <a:ext cx="19606554" cy="10658836"/>
          </a:xfrm>
          <a:custGeom>
            <a:avLst/>
            <a:gdLst/>
            <a:ahLst/>
            <a:cxnLst/>
            <a:rect l="l" t="t" r="r" b="b"/>
            <a:pathLst>
              <a:path w="19606554" h="10658836">
                <a:moveTo>
                  <a:pt x="0" y="0"/>
                </a:moveTo>
                <a:lnTo>
                  <a:pt x="19606554" y="0"/>
                </a:lnTo>
                <a:lnTo>
                  <a:pt x="19606554" y="10658835"/>
                </a:lnTo>
                <a:lnTo>
                  <a:pt x="0" y="106588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73099" y="3001224"/>
            <a:ext cx="17941801" cy="6093587"/>
          </a:xfrm>
          <a:prstGeom prst="rect">
            <a:avLst/>
          </a:prstGeom>
        </p:spPr>
        <p:txBody>
          <a:bodyPr lIns="0" tIns="0" rIns="0" bIns="0" rtlCol="0" anchor="t">
            <a:spAutoFit/>
          </a:bodyPr>
          <a:lstStyle/>
          <a:p>
            <a:pPr algn="l">
              <a:lnSpc>
                <a:spcPts val="4384"/>
              </a:lnSpc>
            </a:pPr>
            <a:r>
              <a:rPr lang="en-US" sz="3200">
                <a:solidFill>
                  <a:srgbClr val="CD4343"/>
                </a:solidFill>
                <a:latin typeface="Bryndan Write"/>
                <a:ea typeface="Bryndan Write"/>
                <a:cs typeface="Bryndan Write"/>
                <a:sym typeface="Bryndan Write"/>
              </a:rPr>
              <a:t>► Sınırlar çocukların öz denetim becerileri geliştirmesine yardımcı olur.</a:t>
            </a:r>
          </a:p>
          <a:p>
            <a:pPr algn="l">
              <a:lnSpc>
                <a:spcPts val="4384"/>
              </a:lnSpc>
            </a:pPr>
            <a:r>
              <a:rPr lang="en-US" sz="3200">
                <a:solidFill>
                  <a:srgbClr val="CD4343"/>
                </a:solidFill>
                <a:latin typeface="Bryndan Write"/>
                <a:ea typeface="Bryndan Write"/>
                <a:cs typeface="Bryndan Write"/>
                <a:sym typeface="Bryndan Write"/>
              </a:rPr>
              <a:t>► Çocuklara hayatta her zaman seçim yapma şanslarının olduğunu ve yaptıkları seçimler sonucunda sorumluluk almaları gerektiğini öğretir.</a:t>
            </a:r>
          </a:p>
          <a:p>
            <a:pPr algn="l">
              <a:lnSpc>
                <a:spcPts val="4384"/>
              </a:lnSpc>
            </a:pPr>
            <a:r>
              <a:rPr lang="en-US" sz="3200">
                <a:solidFill>
                  <a:srgbClr val="CD4343"/>
                </a:solidFill>
                <a:latin typeface="Bryndan Write"/>
                <a:ea typeface="Bryndan Write"/>
                <a:cs typeface="Bryndan Write"/>
                <a:sym typeface="Bryndan Write"/>
              </a:rPr>
              <a:t>► Çocuklar, sınırlar sayesinde istedikleri her şeye her an ulaşmalarının mümkün olmadığını öğrenir.</a:t>
            </a:r>
          </a:p>
          <a:p>
            <a:pPr algn="l">
              <a:lnSpc>
                <a:spcPts val="4384"/>
              </a:lnSpc>
            </a:pPr>
            <a:r>
              <a:rPr lang="en-US" sz="3200">
                <a:solidFill>
                  <a:srgbClr val="CD4343"/>
                </a:solidFill>
                <a:latin typeface="Bryndan Write"/>
                <a:ea typeface="Bryndan Write"/>
                <a:cs typeface="Bryndan Write"/>
                <a:sym typeface="Bryndan Write"/>
              </a:rPr>
              <a:t>► Sınır koyduğumuzda çocukların gelecekte zorluklarla başa çıkabilmelerini sağlayacak beyin bağlantılarını güçlendirmiş oluruz.</a:t>
            </a:r>
          </a:p>
          <a:p>
            <a:pPr algn="l">
              <a:lnSpc>
                <a:spcPts val="4384"/>
              </a:lnSpc>
            </a:pPr>
            <a:r>
              <a:rPr lang="en-US" sz="3200">
                <a:solidFill>
                  <a:srgbClr val="CD4343"/>
                </a:solidFill>
                <a:latin typeface="Bryndan Write"/>
                <a:ea typeface="Bryndan Write"/>
                <a:cs typeface="Bryndan Write"/>
                <a:sym typeface="Bryndan Write"/>
              </a:rPr>
              <a:t>► Sınırlar, çocukları hem fiziksel hem psikolojik anlamda güvende hissettirir.</a:t>
            </a:r>
          </a:p>
          <a:p>
            <a:pPr algn="l">
              <a:lnSpc>
                <a:spcPts val="4384"/>
              </a:lnSpc>
            </a:pPr>
            <a:r>
              <a:rPr lang="en-US" sz="3200">
                <a:solidFill>
                  <a:srgbClr val="CD4343"/>
                </a:solidFill>
                <a:latin typeface="Bryndan Write"/>
                <a:ea typeface="Bryndan Write"/>
                <a:cs typeface="Bryndan Write"/>
                <a:sym typeface="Bryndan Write"/>
              </a:rPr>
              <a:t>► Çocuk kuralları, kurallara uymanın önemini öğrendiği için toplumsal normlara da uyum sağlar, sosyal becerileri gelişmiştir.</a:t>
            </a:r>
          </a:p>
          <a:p>
            <a:pPr algn="l">
              <a:lnSpc>
                <a:spcPts val="4384"/>
              </a:lnSpc>
            </a:pPr>
            <a:r>
              <a:rPr lang="en-US" sz="3200">
                <a:solidFill>
                  <a:srgbClr val="CD4343"/>
                </a:solidFill>
                <a:latin typeface="Bryndan Write"/>
                <a:ea typeface="Bryndan Write"/>
                <a:cs typeface="Bryndan Write"/>
                <a:sym typeface="Bryndan Write"/>
              </a:rPr>
              <a:t>► Çocuk ve diğer aile bireyleri arasında yaşanabilecek problemlerin önüne geçer, daha huzurlu bir aile ortamı sağlar.</a:t>
            </a:r>
          </a:p>
        </p:txBody>
      </p:sp>
      <p:sp>
        <p:nvSpPr>
          <p:cNvPr id="4" name="Freeform 4"/>
          <p:cNvSpPr/>
          <p:nvPr/>
        </p:nvSpPr>
        <p:spPr>
          <a:xfrm>
            <a:off x="13499827" y="168439"/>
            <a:ext cx="3551749" cy="3507352"/>
          </a:xfrm>
          <a:custGeom>
            <a:avLst/>
            <a:gdLst/>
            <a:ahLst/>
            <a:cxnLst/>
            <a:rect l="l" t="t" r="r" b="b"/>
            <a:pathLst>
              <a:path w="3551749" h="3507352">
                <a:moveTo>
                  <a:pt x="0" y="0"/>
                </a:moveTo>
                <a:lnTo>
                  <a:pt x="3551749" y="0"/>
                </a:lnTo>
                <a:lnTo>
                  <a:pt x="3551749" y="3507352"/>
                </a:lnTo>
                <a:lnTo>
                  <a:pt x="0" y="35073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832034" y="149389"/>
            <a:ext cx="10030449" cy="2647950"/>
          </a:xfrm>
          <a:prstGeom prst="rect">
            <a:avLst/>
          </a:prstGeom>
        </p:spPr>
        <p:txBody>
          <a:bodyPr lIns="0" tIns="0" rIns="0" bIns="0" rtlCol="0" anchor="t">
            <a:spAutoFit/>
          </a:bodyPr>
          <a:lstStyle/>
          <a:p>
            <a:pPr algn="ctr">
              <a:lnSpc>
                <a:spcPts val="9900"/>
              </a:lnSpc>
              <a:spcBef>
                <a:spcPct val="0"/>
              </a:spcBef>
            </a:pPr>
            <a:r>
              <a:rPr lang="en-US" sz="9000">
                <a:solidFill>
                  <a:srgbClr val="CD4343"/>
                </a:solidFill>
                <a:latin typeface="Bryndan Write"/>
                <a:ea typeface="Bryndan Write"/>
                <a:cs typeface="Bryndan Write"/>
                <a:sym typeface="Bryndan Write"/>
              </a:rPr>
              <a:t>Sınır Koymanın Yararları Nedir?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142626" y="4446343"/>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4151110"/>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899743" y="150201"/>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51569" y="4876532"/>
            <a:ext cx="8583488" cy="4215003"/>
          </a:xfrm>
          <a:prstGeom prst="rect">
            <a:avLst/>
          </a:prstGeom>
        </p:spPr>
        <p:txBody>
          <a:bodyPr lIns="0" tIns="0" rIns="0" bIns="0" rtlCol="0" anchor="t">
            <a:spAutoFit/>
          </a:bodyPr>
          <a:lstStyle/>
          <a:p>
            <a:pPr algn="ctr">
              <a:lnSpc>
                <a:spcPts val="3695"/>
              </a:lnSpc>
            </a:pPr>
            <a:r>
              <a:rPr lang="en-US" sz="2799">
                <a:solidFill>
                  <a:srgbClr val="000000"/>
                </a:solidFill>
                <a:latin typeface="Bryndan Write"/>
                <a:ea typeface="Bryndan Write"/>
                <a:cs typeface="Bryndan Write"/>
                <a:sym typeface="Bryndan Write"/>
              </a:rPr>
              <a:t>Aileler genellikle çocuklarını mutlu etmek için onların her istediklerini yapmaya gayret gösterirler. Ancak sanılanın aksine çocuğun her talebini yerine getirmek, her beğendiğini satın almak, yapmak istediği her şeye izin vermek çocuğu mutlu değil, doyumsuz yapar. Her istediği gerçekleşen çocuk her seferinde daha fazlasını ister ve aile bireylerini yönetmeye başlar. Bu durum aile içinde iletişim sorunlarının da ortaya çıkmasına neden olur.</a:t>
            </a:r>
          </a:p>
        </p:txBody>
      </p:sp>
      <p:sp>
        <p:nvSpPr>
          <p:cNvPr id="6" name="TextBox 6"/>
          <p:cNvSpPr txBox="1"/>
          <p:nvPr/>
        </p:nvSpPr>
        <p:spPr>
          <a:xfrm>
            <a:off x="9237712" y="4676612"/>
            <a:ext cx="8907663" cy="4320540"/>
          </a:xfrm>
          <a:prstGeom prst="rect">
            <a:avLst/>
          </a:prstGeom>
        </p:spPr>
        <p:txBody>
          <a:bodyPr lIns="0" tIns="0" rIns="0" bIns="0" rtlCol="0" anchor="t">
            <a:spAutoFit/>
          </a:bodyPr>
          <a:lstStyle/>
          <a:p>
            <a:pPr algn="ctr">
              <a:lnSpc>
                <a:spcPts val="3779"/>
              </a:lnSpc>
            </a:pPr>
            <a:r>
              <a:rPr lang="en-US" sz="3000">
                <a:solidFill>
                  <a:srgbClr val="000000"/>
                </a:solidFill>
                <a:latin typeface="Bryndan Write"/>
                <a:ea typeface="Bryndan Write"/>
                <a:cs typeface="Bryndan Write"/>
                <a:sym typeface="Bryndan Write"/>
              </a:rPr>
              <a:t>Sınırsız yetişen çocuk dış dünyaya açıldığında ev içinde gördüğü ilgi alaka ve sınırsız alanı çevresinden de bekler ve göremediğinde bu sefer çevresi ile iletişim sorunları yaşamaya başlar. Örneğin okula uyum(oryantasyon) sürecinde evde sınırsız yetişen çocukların okula çok daha zor adapte olduğu görülmektedir. Bunun sebebi okulda uyulması gereken birtakım kurallar olması ve çocuğun buna ayak uyduramamasıdır.</a:t>
            </a:r>
          </a:p>
        </p:txBody>
      </p:sp>
      <p:sp>
        <p:nvSpPr>
          <p:cNvPr id="7" name="TextBox 7"/>
          <p:cNvSpPr txBox="1"/>
          <p:nvPr/>
        </p:nvSpPr>
        <p:spPr>
          <a:xfrm>
            <a:off x="351569" y="1009650"/>
            <a:ext cx="1287535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Sınırlar Olmazsa Ne Olur?</a:t>
            </a:r>
          </a:p>
        </p:txBody>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6327569" y="3340386"/>
            <a:ext cx="11764592" cy="6502611"/>
          </a:xfrm>
          <a:custGeom>
            <a:avLst/>
            <a:gdLst/>
            <a:ahLst/>
            <a:cxnLst/>
            <a:rect l="l" t="t" r="r" b="b"/>
            <a:pathLst>
              <a:path w="11764592" h="6502611">
                <a:moveTo>
                  <a:pt x="0" y="0"/>
                </a:moveTo>
                <a:lnTo>
                  <a:pt x="11764592" y="0"/>
                </a:lnTo>
                <a:lnTo>
                  <a:pt x="11764592" y="6502611"/>
                </a:lnTo>
                <a:lnTo>
                  <a:pt x="0" y="6502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23237" y="4241449"/>
            <a:ext cx="5362468" cy="4491067"/>
          </a:xfrm>
          <a:custGeom>
            <a:avLst/>
            <a:gdLst/>
            <a:ahLst/>
            <a:cxnLst/>
            <a:rect l="l" t="t" r="r" b="b"/>
            <a:pathLst>
              <a:path w="5362468" h="4491067">
                <a:moveTo>
                  <a:pt x="0" y="0"/>
                </a:moveTo>
                <a:lnTo>
                  <a:pt x="5362468" y="0"/>
                </a:lnTo>
                <a:lnTo>
                  <a:pt x="5362468" y="4491067"/>
                </a:lnTo>
                <a:lnTo>
                  <a:pt x="0" y="4491067"/>
                </a:lnTo>
                <a:lnTo>
                  <a:pt x="0" y="0"/>
                </a:lnTo>
                <a:close/>
              </a:path>
            </a:pathLst>
          </a:custGeom>
          <a:blipFill>
            <a:blip r:embed="rId4"/>
            <a:stretch>
              <a:fillRect/>
            </a:stretch>
          </a:blipFill>
        </p:spPr>
      </p:sp>
      <p:sp>
        <p:nvSpPr>
          <p:cNvPr id="4" name="TextBox 4"/>
          <p:cNvSpPr txBox="1"/>
          <p:nvPr/>
        </p:nvSpPr>
        <p:spPr>
          <a:xfrm>
            <a:off x="2405252" y="571851"/>
            <a:ext cx="13477496" cy="2101220"/>
          </a:xfrm>
          <a:prstGeom prst="rect">
            <a:avLst/>
          </a:prstGeom>
        </p:spPr>
        <p:txBody>
          <a:bodyPr lIns="0" tIns="0" rIns="0" bIns="0" rtlCol="0" anchor="t">
            <a:spAutoFit/>
          </a:bodyPr>
          <a:lstStyle/>
          <a:p>
            <a:pPr algn="ctr">
              <a:lnSpc>
                <a:spcPts val="7920"/>
              </a:lnSpc>
              <a:spcBef>
                <a:spcPct val="0"/>
              </a:spcBef>
            </a:pPr>
            <a:r>
              <a:rPr lang="en-US" sz="7200">
                <a:solidFill>
                  <a:srgbClr val="000000"/>
                </a:solidFill>
                <a:latin typeface="Bryndan Write"/>
                <a:ea typeface="Bryndan Write"/>
                <a:cs typeface="Bryndan Write"/>
                <a:sym typeface="Bryndan Write"/>
              </a:rPr>
              <a:t>EBEVEYNLER SINIR KOYARKEN NEDEN ZORLANIRLAR</a:t>
            </a:r>
          </a:p>
        </p:txBody>
      </p:sp>
      <p:sp>
        <p:nvSpPr>
          <p:cNvPr id="5" name="TextBox 5"/>
          <p:cNvSpPr txBox="1"/>
          <p:nvPr/>
        </p:nvSpPr>
        <p:spPr>
          <a:xfrm>
            <a:off x="6556931" y="4174774"/>
            <a:ext cx="10702369" cy="5569663"/>
          </a:xfrm>
          <a:prstGeom prst="rect">
            <a:avLst/>
          </a:prstGeom>
        </p:spPr>
        <p:txBody>
          <a:bodyPr lIns="0" tIns="0" rIns="0" bIns="0" rtlCol="0" anchor="t">
            <a:spAutoFit/>
          </a:bodyPr>
          <a:lstStyle/>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Hayır demek zor gelebilir.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Kendi ebeveynlerinden farklı çocuk yetiştirme çabasında olabilir.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koymayı hükmetmek olarak algılayabiliriz</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Her istediği yapılan çocuğun mutlu olacağını düşünebiliriz. </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Bazen çocuğunun “en iyi arkadaş”ı olduğunu zanneder.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Yoğun iş temposundan kalan zamanda çocuk ile etkili zaman geçirmeye çalışma isteği oluşabilir.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koymanın sert bir dil kullanmak ve çocuğa karşı negatif davranışlar sergilemek olduğunu da düşünüyor olabiliriz.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74847" y="2588224"/>
            <a:ext cx="13489709" cy="7456130"/>
          </a:xfrm>
          <a:custGeom>
            <a:avLst/>
            <a:gdLst/>
            <a:ahLst/>
            <a:cxnLst/>
            <a:rect l="l" t="t" r="r" b="b"/>
            <a:pathLst>
              <a:path w="13489709" h="7456130">
                <a:moveTo>
                  <a:pt x="0" y="0"/>
                </a:moveTo>
                <a:lnTo>
                  <a:pt x="13489709" y="0"/>
                </a:lnTo>
                <a:lnTo>
                  <a:pt x="13489709" y="7456130"/>
                </a:lnTo>
                <a:lnTo>
                  <a:pt x="0" y="74561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856093"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4" name="TextBox 4"/>
          <p:cNvSpPr txBox="1"/>
          <p:nvPr/>
        </p:nvSpPr>
        <p:spPr>
          <a:xfrm>
            <a:off x="174847" y="298556"/>
            <a:ext cx="14779862"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5" name="TextBox 5"/>
          <p:cNvSpPr txBox="1"/>
          <p:nvPr/>
        </p:nvSpPr>
        <p:spPr>
          <a:xfrm>
            <a:off x="422132" y="3961384"/>
            <a:ext cx="11742229" cy="5720537"/>
          </a:xfrm>
          <a:prstGeom prst="rect">
            <a:avLst/>
          </a:prstGeom>
        </p:spPr>
        <p:txBody>
          <a:bodyPr lIns="0" tIns="0" rIns="0" bIns="0" rtlCol="0" anchor="t">
            <a:spAutoFit/>
          </a:bodyPr>
          <a:lstStyle/>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Ceza veren ebeveynler hep polis, dedektif, yargıç. gardiyan, gözaltı memuru gibi roller oynamışlardır.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Onların görevi çocuklarının hatalarını bulmak, suçu belirlemek, suçlamak, ceza vermek ve bunu uygulamaktır.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Genellikle çocuklarının kavga ettiği olaya müdahil olup, dedektifliğe başlayarak, olaya müdahale eder. Doğru – yanlış, suçlu – suçsuz, iyi – kötü ayrımı öne çıkmıştır. </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Anne olaya müdahil olarak problem çözme niyetiyle başlayan etkileşim kötüye giderek kırıcı ve gittikçe bir güç savaşına dönüşebilir.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85070" y="2836375"/>
            <a:ext cx="13219199" cy="7306612"/>
          </a:xfrm>
          <a:custGeom>
            <a:avLst/>
            <a:gdLst/>
            <a:ahLst/>
            <a:cxnLst/>
            <a:rect l="l" t="t" r="r" b="b"/>
            <a:pathLst>
              <a:path w="13219199" h="7306612">
                <a:moveTo>
                  <a:pt x="0" y="0"/>
                </a:moveTo>
                <a:lnTo>
                  <a:pt x="13219198" y="0"/>
                </a:lnTo>
                <a:lnTo>
                  <a:pt x="13219198" y="7306612"/>
                </a:lnTo>
                <a:lnTo>
                  <a:pt x="0" y="73066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13227" y="644754"/>
            <a:ext cx="1334561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4" name="TextBox 4"/>
          <p:cNvSpPr txBox="1"/>
          <p:nvPr/>
        </p:nvSpPr>
        <p:spPr>
          <a:xfrm>
            <a:off x="313227" y="3582109"/>
            <a:ext cx="12226034" cy="6210300"/>
          </a:xfrm>
          <a:prstGeom prst="rect">
            <a:avLst/>
          </a:prstGeom>
        </p:spPr>
        <p:txBody>
          <a:bodyPr lIns="0" tIns="0" rIns="0" bIns="0" rtlCol="0" anchor="t">
            <a:spAutoFit/>
          </a:bodyPr>
          <a:lstStyle/>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Cezacı yaklaşımda ebeveynin inancı;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acı çekmeden öğrenemezler.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yöntemlerinizden korkmazsa kurallara saygı göstermezler.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Çocuklarımı kontrol etmek benim görevim. Çocuklarımın sorunlarını çözmek benim görevim.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Güç ve kontrol Sorun çözme eyleminde düşmanca tutum, kazanan-kaybeden mantığı vardır (öğreten kazanır.)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Bütün sorunları ebeveyn çözer ve kararları onlar alır. Süreci ebeveyn yönetir ve kontrol eder.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Çocukların tepkisi: Öfke, inatçılık, intikam, isyan, geri çekilme, korku, bastırılma olmaktadır.</a:t>
            </a:r>
          </a:p>
        </p:txBody>
      </p:sp>
      <p:sp>
        <p:nvSpPr>
          <p:cNvPr id="5" name="Freeform 5"/>
          <p:cNvSpPr/>
          <p:nvPr/>
        </p:nvSpPr>
        <p:spPr>
          <a:xfrm>
            <a:off x="13658838"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20437" y="2215481"/>
            <a:ext cx="14364469" cy="7939634"/>
          </a:xfrm>
          <a:custGeom>
            <a:avLst/>
            <a:gdLst/>
            <a:ahLst/>
            <a:cxnLst/>
            <a:rect l="l" t="t" r="r" b="b"/>
            <a:pathLst>
              <a:path w="14364469" h="7939634">
                <a:moveTo>
                  <a:pt x="0" y="0"/>
                </a:moveTo>
                <a:lnTo>
                  <a:pt x="14364469" y="0"/>
                </a:lnTo>
                <a:lnTo>
                  <a:pt x="14364469" y="7939634"/>
                </a:lnTo>
                <a:lnTo>
                  <a:pt x="0" y="79396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51236" y="3039836"/>
            <a:ext cx="13080967" cy="6730621"/>
          </a:xfrm>
          <a:prstGeom prst="rect">
            <a:avLst/>
          </a:prstGeom>
        </p:spPr>
        <p:txBody>
          <a:bodyPr lIns="0" tIns="0" rIns="0" bIns="0" rtlCol="0" anchor="t">
            <a:spAutoFit/>
          </a:bodyPr>
          <a:lstStyle/>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Cezacı yaklaşıma tepki olarak 1960-1970 li yıllarda ortaya çıkmıştır.</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Ebeveynlerin çoğu özgürlük, eşitlik ve karşılıklı saygı prensiplerine dayanan bir çocuk yetiştirme yöntemine dayanır.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Yumuşak ebeveynler, çocuklarını işbirliği yapmaya ikna edebilmek için sürekli yöntem değiştirip farklı taktikler uygularlar.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Sürekli tekrar eder, hatırlatır, yalvarır, dil döker, pazarlık eder, azarlar, mantık yürütür, müzakere eder ve ikna yöntemlerini kullanırlar.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Bütün bunlar çok geç sonuç verir ve genellikle etkili değildir.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Söylenecek her şey söylendikten sonra ebeveynler genellikle sınırlarını değiştirme ya da tümden vazgeçme aşamasına gelirler, çocuklar da bildikleri gibi devam ederler. </a:t>
            </a:r>
          </a:p>
        </p:txBody>
      </p:sp>
      <p:sp>
        <p:nvSpPr>
          <p:cNvPr id="4" name="Freeform 4"/>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
        <p:nvSpPr>
          <p:cNvPr id="5" name="TextBox 5"/>
          <p:cNvSpPr txBox="1"/>
          <p:nvPr/>
        </p:nvSpPr>
        <p:spPr>
          <a:xfrm>
            <a:off x="351236" y="-19050"/>
            <a:ext cx="1167221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Özel</PresentationFormat>
  <Paragraphs>122</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Bryndan Write</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Mor Turuncu Damlalar Temel Sade Sunum</dc:title>
  <cp:lastModifiedBy>Microsoft hesabı</cp:lastModifiedBy>
  <cp:revision>2</cp:revision>
  <dcterms:created xsi:type="dcterms:W3CDTF">2006-08-16T00:00:00Z</dcterms:created>
  <dcterms:modified xsi:type="dcterms:W3CDTF">2024-09-23T10:56:56Z</dcterms:modified>
  <dc:identifier>DAGQbauDOv4</dc:identifier>
</cp:coreProperties>
</file>