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Agrandir" charset="1" panose="00000500000000000000"/>
      <p:regular r:id="rId23"/>
    </p:embeddedFont>
    <p:embeddedFont>
      <p:font typeface="Roboto Bold" charset="1" panose="02000000000000000000"/>
      <p:regular r:id="rId24"/>
    </p:embeddedFont>
    <p:embeddedFont>
      <p:font typeface="Agrandir Bold" charset="1" panose="00000800000000000000"/>
      <p:regular r:id="rId25"/>
    </p:embeddedFont>
    <p:embeddedFont>
      <p:font typeface="Just Another Hand" charset="1" panose="02000506000000020003"/>
      <p:regular r:id="rId26"/>
    </p:embeddedFont>
    <p:embeddedFont>
      <p:font typeface="Roboto" charset="1" panose="02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gif"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 Id="rId4" Target="../media/image49.jpeg" Type="http://schemas.openxmlformats.org/officeDocument/2006/relationships/image"/><Relationship Id="rId5" Target="../media/image50.png" Type="http://schemas.openxmlformats.org/officeDocument/2006/relationships/image"/><Relationship Id="rId6" Target="../media/image1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jpeg" Type="http://schemas.openxmlformats.org/officeDocument/2006/relationships/image"/><Relationship Id="rId3"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0.png" Type="http://schemas.openxmlformats.org/officeDocument/2006/relationships/image"/><Relationship Id="rId11" Target="../media/image61.svg" Type="http://schemas.openxmlformats.org/officeDocument/2006/relationships/image"/><Relationship Id="rId12" Target="../media/image62.png" Type="http://schemas.openxmlformats.org/officeDocument/2006/relationships/image"/><Relationship Id="rId13" Target="../media/image63.svg" Type="http://schemas.openxmlformats.org/officeDocument/2006/relationships/image"/><Relationship Id="rId14" Target="../media/image64.png" Type="http://schemas.openxmlformats.org/officeDocument/2006/relationships/image"/><Relationship Id="rId15" Target="../media/image65.svg" Type="http://schemas.openxmlformats.org/officeDocument/2006/relationships/image"/><Relationship Id="rId16" Target="../media/image66.png" Type="http://schemas.openxmlformats.org/officeDocument/2006/relationships/image"/><Relationship Id="rId17" Target="../media/image67.svg" Type="http://schemas.openxmlformats.org/officeDocument/2006/relationships/image"/><Relationship Id="rId18" Target="../media/image12.pn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6.png" Type="http://schemas.openxmlformats.org/officeDocument/2006/relationships/image"/><Relationship Id="rId7" Target="../media/image57.svg" Type="http://schemas.openxmlformats.org/officeDocument/2006/relationships/image"/><Relationship Id="rId8" Target="../media/image58.png" Type="http://schemas.openxmlformats.org/officeDocument/2006/relationships/image"/><Relationship Id="rId9" Target="../media/image5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47.png" Type="http://schemas.openxmlformats.org/officeDocument/2006/relationships/image"/><Relationship Id="rId4" Target="../media/image48.svg" Type="http://schemas.openxmlformats.org/officeDocument/2006/relationships/image"/><Relationship Id="rId5"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 Id="rId3" Target="../media/image69.svg" Type="http://schemas.openxmlformats.org/officeDocument/2006/relationships/image"/><Relationship Id="rId4"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jpe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14" Target="../media/image26.png" Type="http://schemas.openxmlformats.org/officeDocument/2006/relationships/image"/><Relationship Id="rId15" Target="../media/image27.svg" Type="http://schemas.openxmlformats.org/officeDocument/2006/relationships/image"/><Relationship Id="rId16" Target="../media/image28.png" Type="http://schemas.openxmlformats.org/officeDocument/2006/relationships/image"/><Relationship Id="rId17" Target="../media/image29.svg" Type="http://schemas.openxmlformats.org/officeDocument/2006/relationships/image"/><Relationship Id="rId18" Target="../media/image30.png" Type="http://schemas.openxmlformats.org/officeDocument/2006/relationships/image"/><Relationship Id="rId19" Target="../media/image31.svg" Type="http://schemas.openxmlformats.org/officeDocument/2006/relationships/image"/><Relationship Id="rId2" Target="../media/image14.png" Type="http://schemas.openxmlformats.org/officeDocument/2006/relationships/image"/><Relationship Id="rId20" Target="../media/image32.png" Type="http://schemas.openxmlformats.org/officeDocument/2006/relationships/image"/><Relationship Id="rId21" Target="../media/image33.svg" Type="http://schemas.openxmlformats.org/officeDocument/2006/relationships/image"/><Relationship Id="rId22" Target="../media/image12.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 Id="rId6"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true" flipV="true" rot="-10800000">
            <a:off x="0" y="-1797179"/>
            <a:ext cx="18288000" cy="13881357"/>
          </a:xfrm>
          <a:custGeom>
            <a:avLst/>
            <a:gdLst/>
            <a:ahLst/>
            <a:cxnLst/>
            <a:rect r="r" b="b" t="t" l="l"/>
            <a:pathLst>
              <a:path h="13881357" w="18288000">
                <a:moveTo>
                  <a:pt x="18288000" y="13881358"/>
                </a:moveTo>
                <a:lnTo>
                  <a:pt x="0" y="13881358"/>
                </a:lnTo>
                <a:lnTo>
                  <a:pt x="0" y="0"/>
                </a:lnTo>
                <a:lnTo>
                  <a:pt x="18288000" y="0"/>
                </a:lnTo>
                <a:lnTo>
                  <a:pt x="18288000" y="13881358"/>
                </a:lnTo>
                <a:close/>
              </a:path>
            </a:pathLst>
          </a:custGeom>
          <a:blipFill>
            <a:blip r:embed="rId2">
              <a:alphaModFix amt="60000"/>
            </a:blip>
            <a:stretch>
              <a:fillRect l="-7031" t="0" r="-7031" b="0"/>
            </a:stretch>
          </a:blipFill>
          <a:ln cap="sq">
            <a:noFill/>
            <a:prstDash val="solid"/>
            <a:miter/>
          </a:ln>
        </p:spPr>
      </p:sp>
      <p:pic>
        <p:nvPicPr>
          <p:cNvPr name="Picture 3" id="3"/>
          <p:cNvPicPr>
            <a:picLocks noChangeAspect="true"/>
          </p:cNvPicPr>
          <p:nvPr/>
        </p:nvPicPr>
        <p:blipFill>
          <a:blip r:embed="rId3">
            <a:alphaModFix amt="50000"/>
          </a:blip>
          <a:srcRect l="0" t="0" r="0" b="0"/>
          <a:stretch>
            <a:fillRect/>
          </a:stretch>
        </p:blipFill>
        <p:spPr>
          <a:xfrm flipH="false" flipV="false" rot="0">
            <a:off x="-2318726" y="-376453"/>
            <a:ext cx="9743013" cy="1709948"/>
          </a:xfrm>
          <a:prstGeom prst="rect">
            <a:avLst/>
          </a:prstGeom>
        </p:spPr>
      </p:pic>
      <p:sp>
        <p:nvSpPr>
          <p:cNvPr name="Freeform 4" id="4"/>
          <p:cNvSpPr/>
          <p:nvPr/>
        </p:nvSpPr>
        <p:spPr>
          <a:xfrm flipH="false" flipV="false" rot="0">
            <a:off x="773454" y="592136"/>
            <a:ext cx="1199612" cy="1190015"/>
          </a:xfrm>
          <a:custGeom>
            <a:avLst/>
            <a:gdLst/>
            <a:ahLst/>
            <a:cxnLst/>
            <a:rect r="r" b="b" t="t" l="l"/>
            <a:pathLst>
              <a:path h="1190015" w="1199612">
                <a:moveTo>
                  <a:pt x="0" y="0"/>
                </a:moveTo>
                <a:lnTo>
                  <a:pt x="1199612" y="0"/>
                </a:lnTo>
                <a:lnTo>
                  <a:pt x="1199612" y="1190015"/>
                </a:lnTo>
                <a:lnTo>
                  <a:pt x="0" y="1190015"/>
                </a:lnTo>
                <a:lnTo>
                  <a:pt x="0" y="0"/>
                </a:lnTo>
                <a:close/>
              </a:path>
            </a:pathLst>
          </a:custGeom>
          <a:blipFill>
            <a:blip r:embed="rId4"/>
            <a:stretch>
              <a:fillRect l="0" t="0" r="0" b="0"/>
            </a:stretch>
          </a:blipFill>
        </p:spPr>
      </p:sp>
      <p:sp>
        <p:nvSpPr>
          <p:cNvPr name="Freeform 5" id="5"/>
          <p:cNvSpPr/>
          <p:nvPr/>
        </p:nvSpPr>
        <p:spPr>
          <a:xfrm flipH="false" flipV="false" rot="0">
            <a:off x="7537427" y="5630112"/>
            <a:ext cx="2081284" cy="2240129"/>
          </a:xfrm>
          <a:custGeom>
            <a:avLst/>
            <a:gdLst/>
            <a:ahLst/>
            <a:cxnLst/>
            <a:rect r="r" b="b" t="t" l="l"/>
            <a:pathLst>
              <a:path h="2240129" w="2081284">
                <a:moveTo>
                  <a:pt x="0" y="0"/>
                </a:moveTo>
                <a:lnTo>
                  <a:pt x="2081283" y="0"/>
                </a:lnTo>
                <a:lnTo>
                  <a:pt x="2081283" y="2240129"/>
                </a:lnTo>
                <a:lnTo>
                  <a:pt x="0" y="22401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5596919" y="5914588"/>
            <a:ext cx="12286259" cy="2720058"/>
            <a:chOff x="0" y="0"/>
            <a:chExt cx="16381678" cy="3626745"/>
          </a:xfrm>
        </p:grpSpPr>
        <p:sp>
          <p:nvSpPr>
            <p:cNvPr name="TextBox 7" id="7"/>
            <p:cNvSpPr txBox="true"/>
            <p:nvPr/>
          </p:nvSpPr>
          <p:spPr>
            <a:xfrm rot="0">
              <a:off x="0" y="-221615"/>
              <a:ext cx="16381678" cy="2750397"/>
            </a:xfrm>
            <a:prstGeom prst="rect">
              <a:avLst/>
            </a:prstGeom>
          </p:spPr>
          <p:txBody>
            <a:bodyPr anchor="t" rtlCol="false" tIns="0" lIns="0" bIns="0" rIns="0">
              <a:spAutoFit/>
            </a:bodyPr>
            <a:lstStyle/>
            <a:p>
              <a:pPr algn="r">
                <a:lnSpc>
                  <a:spcPts val="13667"/>
                </a:lnSpc>
              </a:pPr>
              <a:r>
                <a:rPr lang="en-US" sz="12425">
                  <a:solidFill>
                    <a:srgbClr val="2B2B2B"/>
                  </a:solidFill>
                  <a:latin typeface="Agrandir"/>
                  <a:ea typeface="Agrandir"/>
                  <a:cs typeface="Agrandir"/>
                  <a:sym typeface="Agrandir"/>
                </a:rPr>
                <a:t>sınır koyma</a:t>
              </a:r>
            </a:p>
          </p:txBody>
        </p:sp>
        <p:sp>
          <p:nvSpPr>
            <p:cNvPr name="TextBox 8" id="8"/>
            <p:cNvSpPr txBox="true"/>
            <p:nvPr/>
          </p:nvSpPr>
          <p:spPr>
            <a:xfrm rot="0">
              <a:off x="0" y="2864904"/>
              <a:ext cx="16381678" cy="761841"/>
            </a:xfrm>
            <a:prstGeom prst="rect">
              <a:avLst/>
            </a:prstGeom>
          </p:spPr>
          <p:txBody>
            <a:bodyPr anchor="t" rtlCol="false" tIns="0" lIns="0" bIns="0" rIns="0">
              <a:spAutoFit/>
            </a:bodyPr>
            <a:lstStyle/>
            <a:p>
              <a:pPr algn="r">
                <a:lnSpc>
                  <a:spcPts val="4206"/>
                </a:lnSpc>
                <a:spcBef>
                  <a:spcPct val="0"/>
                </a:spcBef>
              </a:pPr>
              <a:r>
                <a:rPr lang="en-US" sz="3004">
                  <a:solidFill>
                    <a:srgbClr val="2B2B2B"/>
                  </a:solidFill>
                  <a:latin typeface="Agrandir"/>
                  <a:ea typeface="Agrandir"/>
                  <a:cs typeface="Agrandir"/>
                  <a:sym typeface="Agrandir"/>
                </a:rPr>
                <a:t>(LİSE-ÖĞRENCİ)</a:t>
              </a:r>
            </a:p>
          </p:txBody>
        </p:sp>
      </p:grpSp>
      <p:sp>
        <p:nvSpPr>
          <p:cNvPr name="TextBox 9" id="9"/>
          <p:cNvSpPr txBox="true"/>
          <p:nvPr/>
        </p:nvSpPr>
        <p:spPr>
          <a:xfrm rot="0">
            <a:off x="1973066" y="868675"/>
            <a:ext cx="9098380" cy="464820"/>
          </a:xfrm>
          <a:prstGeom prst="rect">
            <a:avLst/>
          </a:prstGeom>
        </p:spPr>
        <p:txBody>
          <a:bodyPr anchor="t" rtlCol="false" tIns="0" lIns="0" bIns="0" rIns="0">
            <a:spAutoFit/>
          </a:bodyPr>
          <a:lstStyle/>
          <a:p>
            <a:pPr algn="l">
              <a:lnSpc>
                <a:spcPts val="3780"/>
              </a:lnSpc>
              <a:spcBef>
                <a:spcPct val="0"/>
              </a:spcBef>
            </a:pPr>
            <a:r>
              <a:rPr lang="en-US" b="true" sz="2700">
                <a:solidFill>
                  <a:srgbClr val="2B2B2B"/>
                </a:solidFill>
                <a:latin typeface="Roboto Bold"/>
                <a:ea typeface="Roboto Bold"/>
                <a:cs typeface="Roboto Bold"/>
                <a:sym typeface="Roboto Bold"/>
              </a:rPr>
              <a:t>KEÇİÖREN REHBERLİK VE ARAŞTIRMA MERKEZİ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B6CBE0"/>
        </a:solidFill>
      </p:bgPr>
    </p:bg>
    <p:spTree>
      <p:nvGrpSpPr>
        <p:cNvPr id="1" name=""/>
        <p:cNvGrpSpPr/>
        <p:nvPr/>
      </p:nvGrpSpPr>
      <p:grpSpPr>
        <a:xfrm>
          <a:off x="0" y="0"/>
          <a:ext cx="0" cy="0"/>
          <a:chOff x="0" y="0"/>
          <a:chExt cx="0" cy="0"/>
        </a:xfrm>
      </p:grpSpPr>
      <p:sp>
        <p:nvSpPr>
          <p:cNvPr name="Freeform 2" id="2"/>
          <p:cNvSpPr/>
          <p:nvPr/>
        </p:nvSpPr>
        <p:spPr>
          <a:xfrm flipH="false" flipV="false" rot="0">
            <a:off x="7372175" y="1236956"/>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72175" y="3422375"/>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8465257" y="1094081"/>
            <a:ext cx="9231050" cy="20529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ÖZ BAKIM VE DINLENME:</a:t>
            </a:r>
          </a:p>
          <a:p>
            <a:pPr algn="l">
              <a:lnSpc>
                <a:spcPts val="3919"/>
              </a:lnSpc>
            </a:pPr>
            <a:r>
              <a:rPr lang="en-US" sz="2799">
                <a:solidFill>
                  <a:srgbClr val="2B2B2B"/>
                </a:solidFill>
                <a:latin typeface="Agrandir"/>
                <a:ea typeface="Agrandir"/>
                <a:cs typeface="Agrandir"/>
                <a:sym typeface="Agrandir"/>
              </a:rPr>
              <a:t>Kendinizi iyi hissetmeniz için yeterince öz bakım yapmak, sınırlarınızı korumanıza yardımcı olur.</a:t>
            </a:r>
          </a:p>
          <a:p>
            <a:pPr algn="l">
              <a:lnSpc>
                <a:spcPts val="3919"/>
              </a:lnSpc>
            </a:pPr>
          </a:p>
        </p:txBody>
      </p:sp>
      <p:sp>
        <p:nvSpPr>
          <p:cNvPr name="Freeform 5" id="5"/>
          <p:cNvSpPr/>
          <p:nvPr/>
        </p:nvSpPr>
        <p:spPr>
          <a:xfrm flipH="false" flipV="false" rot="0">
            <a:off x="7372175" y="5605265"/>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551881" y="1313988"/>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9</a:t>
            </a:r>
          </a:p>
        </p:txBody>
      </p:sp>
      <p:sp>
        <p:nvSpPr>
          <p:cNvPr name="TextBox 7" id="7"/>
          <p:cNvSpPr txBox="true"/>
          <p:nvPr/>
        </p:nvSpPr>
        <p:spPr>
          <a:xfrm rot="0">
            <a:off x="922351" y="2708472"/>
            <a:ext cx="5288004" cy="4087707"/>
          </a:xfrm>
          <a:prstGeom prst="rect">
            <a:avLst/>
          </a:prstGeom>
        </p:spPr>
        <p:txBody>
          <a:bodyPr anchor="t" rtlCol="false" tIns="0" lIns="0" bIns="0" rIns="0">
            <a:spAutoFit/>
          </a:bodyPr>
          <a:lstStyle/>
          <a:p>
            <a:pPr algn="l" marL="0" indent="0" lvl="0">
              <a:lnSpc>
                <a:spcPts val="7759"/>
              </a:lnSpc>
              <a:spcBef>
                <a:spcPct val="0"/>
              </a:spcBef>
            </a:pPr>
            <a:r>
              <a:rPr lang="en-US" sz="6466">
                <a:solidFill>
                  <a:srgbClr val="2B2B2B"/>
                </a:solidFill>
                <a:latin typeface="Agrandir"/>
                <a:ea typeface="Agrandir"/>
                <a:cs typeface="Agrandir"/>
                <a:sym typeface="Agrandir"/>
              </a:rPr>
              <a:t>SINIR KOYMA BECERİLERİ NASIL GELİŞTİRİLİR?</a:t>
            </a:r>
          </a:p>
        </p:txBody>
      </p:sp>
      <p:sp>
        <p:nvSpPr>
          <p:cNvPr name="AutoShape 8" id="8"/>
          <p:cNvSpPr/>
          <p:nvPr/>
        </p:nvSpPr>
        <p:spPr>
          <a:xfrm>
            <a:off x="6977117" y="392640"/>
            <a:ext cx="0" cy="9501720"/>
          </a:xfrm>
          <a:prstGeom prst="line">
            <a:avLst/>
          </a:prstGeom>
          <a:ln cap="flat" w="9525">
            <a:solidFill>
              <a:srgbClr val="2B2B2B"/>
            </a:solidFill>
            <a:prstDash val="solid"/>
            <a:headEnd type="none" len="sm" w="sm"/>
            <a:tailEnd type="none" len="sm" w="sm"/>
          </a:ln>
        </p:spPr>
      </p:sp>
      <p:sp>
        <p:nvSpPr>
          <p:cNvPr name="TextBox 9" id="9"/>
          <p:cNvSpPr txBox="true"/>
          <p:nvPr/>
        </p:nvSpPr>
        <p:spPr>
          <a:xfrm rot="0">
            <a:off x="8465257" y="3279500"/>
            <a:ext cx="9643286" cy="2548255"/>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KÜÇÜK ADIMLARLA BAŞLAMAK:</a:t>
            </a:r>
          </a:p>
          <a:p>
            <a:pPr algn="l">
              <a:lnSpc>
                <a:spcPts val="3919"/>
              </a:lnSpc>
            </a:pPr>
            <a:r>
              <a:rPr lang="en-US" sz="2799">
                <a:solidFill>
                  <a:srgbClr val="2B2B2B"/>
                </a:solidFill>
                <a:latin typeface="Agrandir"/>
                <a:ea typeface="Agrandir"/>
                <a:cs typeface="Agrandir"/>
                <a:sym typeface="Agrandir"/>
              </a:rPr>
              <a:t>Sınırlarınızı belirlemeye başlarken büyük adımlar atmak yerine küçük adımlarla başlangıç ​​daha etkili olabilir. Bu, kendinizi rahat hissetmenize yardımcı olabilir.</a:t>
            </a:r>
          </a:p>
          <a:p>
            <a:pPr algn="l">
              <a:lnSpc>
                <a:spcPts val="3919"/>
              </a:lnSpc>
            </a:pPr>
          </a:p>
        </p:txBody>
      </p:sp>
      <p:sp>
        <p:nvSpPr>
          <p:cNvPr name="TextBox 10" id="10"/>
          <p:cNvSpPr txBox="true"/>
          <p:nvPr/>
        </p:nvSpPr>
        <p:spPr>
          <a:xfrm rot="0">
            <a:off x="7551881" y="3499407"/>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10</a:t>
            </a:r>
          </a:p>
        </p:txBody>
      </p:sp>
      <p:sp>
        <p:nvSpPr>
          <p:cNvPr name="TextBox 11" id="11"/>
          <p:cNvSpPr txBox="true"/>
          <p:nvPr/>
        </p:nvSpPr>
        <p:spPr>
          <a:xfrm rot="0">
            <a:off x="8465257" y="5684881"/>
            <a:ext cx="9006722" cy="25482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İÇSEL DEĞERLENDIRME:</a:t>
            </a:r>
          </a:p>
          <a:p>
            <a:pPr algn="l">
              <a:lnSpc>
                <a:spcPts val="3919"/>
              </a:lnSpc>
            </a:pPr>
            <a:r>
              <a:rPr lang="en-US" sz="2799">
                <a:solidFill>
                  <a:srgbClr val="2B2B2B"/>
                </a:solidFill>
                <a:latin typeface="Agrandir"/>
                <a:ea typeface="Agrandir"/>
                <a:cs typeface="Agrandir"/>
                <a:sym typeface="Agrandir"/>
              </a:rPr>
              <a:t>Sınırlarınızı belirlerken içsel olarak değerlendirmeler yapmak ve neyi kabul etmek istediğinizi bilmek önemlidir.</a:t>
            </a:r>
          </a:p>
          <a:p>
            <a:pPr algn="l">
              <a:lnSpc>
                <a:spcPts val="3919"/>
              </a:lnSpc>
            </a:pPr>
          </a:p>
        </p:txBody>
      </p:sp>
      <p:sp>
        <p:nvSpPr>
          <p:cNvPr name="TextBox 12" id="12"/>
          <p:cNvSpPr txBox="true"/>
          <p:nvPr/>
        </p:nvSpPr>
        <p:spPr>
          <a:xfrm rot="0">
            <a:off x="7551881" y="5694406"/>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11</a:t>
            </a:r>
          </a:p>
        </p:txBody>
      </p:sp>
      <p:sp>
        <p:nvSpPr>
          <p:cNvPr name="Freeform 13" id="13"/>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F1EA"/>
        </a:solidFill>
      </p:bgPr>
    </p:bg>
    <p:spTree>
      <p:nvGrpSpPr>
        <p:cNvPr id="1" name=""/>
        <p:cNvGrpSpPr/>
        <p:nvPr/>
      </p:nvGrpSpPr>
      <p:grpSpPr>
        <a:xfrm>
          <a:off x="0" y="0"/>
          <a:ext cx="0" cy="0"/>
          <a:chOff x="0" y="0"/>
          <a:chExt cx="0" cy="0"/>
        </a:xfrm>
      </p:grpSpPr>
      <p:sp>
        <p:nvSpPr>
          <p:cNvPr name="Freeform 2" id="2"/>
          <p:cNvSpPr/>
          <p:nvPr/>
        </p:nvSpPr>
        <p:spPr>
          <a:xfrm flipH="false" flipV="false" rot="0">
            <a:off x="8738537" y="1052697"/>
            <a:ext cx="810927" cy="835224"/>
          </a:xfrm>
          <a:custGeom>
            <a:avLst/>
            <a:gdLst/>
            <a:ahLst/>
            <a:cxnLst/>
            <a:rect r="r" b="b" t="t" l="l"/>
            <a:pathLst>
              <a:path h="835224" w="810927">
                <a:moveTo>
                  <a:pt x="0" y="0"/>
                </a:moveTo>
                <a:lnTo>
                  <a:pt x="810926" y="0"/>
                </a:lnTo>
                <a:lnTo>
                  <a:pt x="810926" y="835225"/>
                </a:lnTo>
                <a:lnTo>
                  <a:pt x="0" y="8352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58077">
            <a:off x="-595171" y="296295"/>
            <a:ext cx="9287626" cy="6356113"/>
          </a:xfrm>
          <a:custGeom>
            <a:avLst/>
            <a:gdLst/>
            <a:ahLst/>
            <a:cxnLst/>
            <a:rect r="r" b="b" t="t" l="l"/>
            <a:pathLst>
              <a:path h="6356113" w="9287626">
                <a:moveTo>
                  <a:pt x="0" y="0"/>
                </a:moveTo>
                <a:lnTo>
                  <a:pt x="9287626" y="0"/>
                </a:lnTo>
                <a:lnTo>
                  <a:pt x="9287626" y="6356113"/>
                </a:lnTo>
                <a:lnTo>
                  <a:pt x="0" y="6356113"/>
                </a:lnTo>
                <a:lnTo>
                  <a:pt x="0" y="0"/>
                </a:lnTo>
                <a:close/>
              </a:path>
            </a:pathLst>
          </a:custGeom>
          <a:blipFill>
            <a:blip r:embed="rId4">
              <a:alphaModFix amt="71000"/>
            </a:blip>
            <a:stretch>
              <a:fillRect l="-843" t="0" r="-843" b="0"/>
            </a:stretch>
          </a:blipFill>
        </p:spPr>
      </p:sp>
      <p:sp>
        <p:nvSpPr>
          <p:cNvPr name="Freeform 4" id="4"/>
          <p:cNvSpPr/>
          <p:nvPr/>
        </p:nvSpPr>
        <p:spPr>
          <a:xfrm flipH="false" flipV="false" rot="0">
            <a:off x="8738537" y="2558454"/>
            <a:ext cx="812090" cy="836422"/>
          </a:xfrm>
          <a:custGeom>
            <a:avLst/>
            <a:gdLst/>
            <a:ahLst/>
            <a:cxnLst/>
            <a:rect r="r" b="b" t="t" l="l"/>
            <a:pathLst>
              <a:path h="836422" w="812090">
                <a:moveTo>
                  <a:pt x="0" y="0"/>
                </a:moveTo>
                <a:lnTo>
                  <a:pt x="812089" y="0"/>
                </a:lnTo>
                <a:lnTo>
                  <a:pt x="812089" y="836422"/>
                </a:lnTo>
                <a:lnTo>
                  <a:pt x="0" y="8364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787891" y="3995515"/>
            <a:ext cx="775182" cy="798409"/>
          </a:xfrm>
          <a:custGeom>
            <a:avLst/>
            <a:gdLst/>
            <a:ahLst/>
            <a:cxnLst/>
            <a:rect r="r" b="b" t="t" l="l"/>
            <a:pathLst>
              <a:path h="798409" w="775182">
                <a:moveTo>
                  <a:pt x="0" y="0"/>
                </a:moveTo>
                <a:lnTo>
                  <a:pt x="775182" y="0"/>
                </a:lnTo>
                <a:lnTo>
                  <a:pt x="775182" y="798409"/>
                </a:lnTo>
                <a:lnTo>
                  <a:pt x="0" y="7984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738537" y="5279699"/>
            <a:ext cx="843176" cy="868440"/>
          </a:xfrm>
          <a:custGeom>
            <a:avLst/>
            <a:gdLst/>
            <a:ahLst/>
            <a:cxnLst/>
            <a:rect r="r" b="b" t="t" l="l"/>
            <a:pathLst>
              <a:path h="868440" w="843176">
                <a:moveTo>
                  <a:pt x="0" y="0"/>
                </a:moveTo>
                <a:lnTo>
                  <a:pt x="843176" y="0"/>
                </a:lnTo>
                <a:lnTo>
                  <a:pt x="843176" y="868439"/>
                </a:lnTo>
                <a:lnTo>
                  <a:pt x="0" y="8684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8800600" y="6832600"/>
            <a:ext cx="843176" cy="868440"/>
          </a:xfrm>
          <a:custGeom>
            <a:avLst/>
            <a:gdLst/>
            <a:ahLst/>
            <a:cxnLst/>
            <a:rect r="r" b="b" t="t" l="l"/>
            <a:pathLst>
              <a:path h="868440" w="843176">
                <a:moveTo>
                  <a:pt x="0" y="0"/>
                </a:moveTo>
                <a:lnTo>
                  <a:pt x="843177" y="0"/>
                </a:lnTo>
                <a:lnTo>
                  <a:pt x="843177"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8" id="8"/>
          <p:cNvSpPr/>
          <p:nvPr/>
        </p:nvSpPr>
        <p:spPr>
          <a:xfrm>
            <a:off x="8545481" y="392640"/>
            <a:ext cx="0" cy="9501720"/>
          </a:xfrm>
          <a:prstGeom prst="line">
            <a:avLst/>
          </a:prstGeom>
          <a:ln cap="flat" w="9525">
            <a:solidFill>
              <a:srgbClr val="2B2B2B"/>
            </a:solidFill>
            <a:prstDash val="solid"/>
            <a:headEnd type="none" len="sm" w="sm"/>
            <a:tailEnd type="none" len="sm" w="sm"/>
          </a:ln>
        </p:spPr>
      </p:sp>
      <p:sp>
        <p:nvSpPr>
          <p:cNvPr name="Freeform 9" id="9"/>
          <p:cNvSpPr/>
          <p:nvPr/>
        </p:nvSpPr>
        <p:spPr>
          <a:xfrm flipH="false" flipV="false" rot="0">
            <a:off x="8874474" y="8285838"/>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2391464" y="5609976"/>
            <a:ext cx="6347073" cy="1066800"/>
          </a:xfrm>
          <a:prstGeom prst="rect">
            <a:avLst/>
          </a:prstGeom>
        </p:spPr>
        <p:txBody>
          <a:bodyPr anchor="t" rtlCol="false" tIns="0" lIns="0" bIns="0" rIns="0">
            <a:spAutoFit/>
          </a:bodyPr>
          <a:lstStyle/>
          <a:p>
            <a:pPr algn="l" marL="0" indent="0" lvl="0">
              <a:lnSpc>
                <a:spcPts val="8399"/>
              </a:lnSpc>
              <a:spcBef>
                <a:spcPct val="0"/>
              </a:spcBef>
            </a:pPr>
            <a:r>
              <a:rPr lang="en-US" b="true" sz="6999">
                <a:solidFill>
                  <a:srgbClr val="2B2B2B"/>
                </a:solidFill>
                <a:latin typeface="Roboto Bold"/>
                <a:ea typeface="Roboto Bold"/>
                <a:cs typeface="Roboto Bold"/>
                <a:sym typeface="Roboto Bold"/>
              </a:rPr>
              <a:t>sağlıklı sınırlar </a:t>
            </a:r>
          </a:p>
        </p:txBody>
      </p:sp>
      <p:grpSp>
        <p:nvGrpSpPr>
          <p:cNvPr name="Group 11" id="11"/>
          <p:cNvGrpSpPr/>
          <p:nvPr/>
        </p:nvGrpSpPr>
        <p:grpSpPr>
          <a:xfrm rot="0">
            <a:off x="897461" y="6362374"/>
            <a:ext cx="7548007" cy="3144594"/>
            <a:chOff x="0" y="0"/>
            <a:chExt cx="4126534" cy="1726077"/>
          </a:xfrm>
        </p:grpSpPr>
        <p:sp>
          <p:nvSpPr>
            <p:cNvPr name="Freeform 12" id="12"/>
            <p:cNvSpPr/>
            <p:nvPr/>
          </p:nvSpPr>
          <p:spPr>
            <a:xfrm flipH="false" flipV="false" rot="0">
              <a:off x="0" y="0"/>
              <a:ext cx="4126534" cy="1726078"/>
            </a:xfrm>
            <a:custGeom>
              <a:avLst/>
              <a:gdLst/>
              <a:ahLst/>
              <a:cxnLst/>
              <a:rect r="r" b="b" t="t" l="l"/>
              <a:pathLst>
                <a:path h="1726078" w="4126534">
                  <a:moveTo>
                    <a:pt x="4002074" y="1726077"/>
                  </a:moveTo>
                  <a:lnTo>
                    <a:pt x="124460" y="1726077"/>
                  </a:lnTo>
                  <a:cubicBezTo>
                    <a:pt x="55880" y="1726077"/>
                    <a:pt x="0" y="1670197"/>
                    <a:pt x="0" y="1601617"/>
                  </a:cubicBezTo>
                  <a:lnTo>
                    <a:pt x="0" y="124460"/>
                  </a:lnTo>
                  <a:cubicBezTo>
                    <a:pt x="0" y="55880"/>
                    <a:pt x="55880" y="0"/>
                    <a:pt x="124460" y="0"/>
                  </a:cubicBezTo>
                  <a:lnTo>
                    <a:pt x="4002074" y="0"/>
                  </a:lnTo>
                  <a:cubicBezTo>
                    <a:pt x="4070654" y="0"/>
                    <a:pt x="4126534" y="55880"/>
                    <a:pt x="4126534" y="124460"/>
                  </a:cubicBezTo>
                  <a:lnTo>
                    <a:pt x="4126534" y="1601618"/>
                  </a:lnTo>
                  <a:cubicBezTo>
                    <a:pt x="4126534" y="1670197"/>
                    <a:pt x="4070654" y="1726078"/>
                    <a:pt x="4002074" y="1726078"/>
                  </a:cubicBezTo>
                  <a:close/>
                </a:path>
              </a:pathLst>
            </a:custGeom>
            <a:solidFill>
              <a:srgbClr val="E9F1EA">
                <a:alpha val="0"/>
              </a:srgbClr>
            </a:solidFill>
          </p:spPr>
        </p:sp>
      </p:grpSp>
      <p:sp>
        <p:nvSpPr>
          <p:cNvPr name="Freeform 13" id="13"/>
          <p:cNvSpPr/>
          <p:nvPr/>
        </p:nvSpPr>
        <p:spPr>
          <a:xfrm flipH="false" flipV="false" rot="0">
            <a:off x="1353126" y="6832600"/>
            <a:ext cx="882783" cy="791296"/>
          </a:xfrm>
          <a:custGeom>
            <a:avLst/>
            <a:gdLst/>
            <a:ahLst/>
            <a:cxnLst/>
            <a:rect r="r" b="b" t="t" l="l"/>
            <a:pathLst>
              <a:path h="791296" w="882783">
                <a:moveTo>
                  <a:pt x="0" y="0"/>
                </a:moveTo>
                <a:lnTo>
                  <a:pt x="882782" y="0"/>
                </a:lnTo>
                <a:lnTo>
                  <a:pt x="882782" y="791296"/>
                </a:lnTo>
                <a:lnTo>
                  <a:pt x="0" y="791296"/>
                </a:lnTo>
                <a:lnTo>
                  <a:pt x="0" y="0"/>
                </a:lnTo>
                <a:close/>
              </a:path>
            </a:pathLst>
          </a:custGeom>
          <a:blipFill>
            <a:blip r:embed="rId5"/>
            <a:stretch>
              <a:fillRect l="0" t="-9618" r="0" b="-9618"/>
            </a:stretch>
          </a:blipFill>
        </p:spPr>
      </p:sp>
      <p:sp>
        <p:nvSpPr>
          <p:cNvPr name="TextBox 14" id="14"/>
          <p:cNvSpPr txBox="true"/>
          <p:nvPr/>
        </p:nvSpPr>
        <p:spPr>
          <a:xfrm rot="0">
            <a:off x="2007127" y="8717433"/>
            <a:ext cx="6061219" cy="248602"/>
          </a:xfrm>
          <a:prstGeom prst="rect">
            <a:avLst/>
          </a:prstGeom>
        </p:spPr>
        <p:txBody>
          <a:bodyPr anchor="t" rtlCol="false" tIns="0" lIns="0" bIns="0" rIns="0">
            <a:spAutoFit/>
          </a:bodyPr>
          <a:lstStyle/>
          <a:p>
            <a:pPr algn="l">
              <a:lnSpc>
                <a:spcPts val="1837"/>
              </a:lnSpc>
              <a:spcBef>
                <a:spcPct val="0"/>
              </a:spcBef>
            </a:pPr>
          </a:p>
        </p:txBody>
      </p:sp>
      <p:sp>
        <p:nvSpPr>
          <p:cNvPr name="TextBox 15" id="15"/>
          <p:cNvSpPr txBox="true"/>
          <p:nvPr/>
        </p:nvSpPr>
        <p:spPr>
          <a:xfrm rot="0">
            <a:off x="2007127" y="6755173"/>
            <a:ext cx="6061219" cy="2266950"/>
          </a:xfrm>
          <a:prstGeom prst="rect">
            <a:avLst/>
          </a:prstGeom>
        </p:spPr>
        <p:txBody>
          <a:bodyPr anchor="t" rtlCol="false" tIns="0" lIns="0" bIns="0" rIns="0">
            <a:spAutoFit/>
          </a:bodyPr>
          <a:lstStyle/>
          <a:p>
            <a:pPr algn="r">
              <a:lnSpc>
                <a:spcPts val="2999"/>
              </a:lnSpc>
            </a:pPr>
            <a:r>
              <a:rPr lang="en-US" sz="1999" b="true">
                <a:solidFill>
                  <a:srgbClr val="2B2B2B"/>
                </a:solidFill>
                <a:latin typeface="Agrandir Bold"/>
                <a:ea typeface="Agrandir Bold"/>
                <a:cs typeface="Agrandir Bold"/>
                <a:sym typeface="Agrandir Bold"/>
              </a:rPr>
              <a:t>Sağlıklı sınırlar söz konusu olduğunda ortada, dengede bir yerden bahsetmiş oluruz. Bu noktada ortaya koyduğumuz sınırlar ne çok katı ne de belirsizdir. Sınırlar bu pozisyonda gerektiğinde esneyebilmekte ve gerektiğinde kendini ortaya net bir şekilde koyabilmektedir.</a:t>
            </a:r>
          </a:p>
        </p:txBody>
      </p:sp>
      <p:sp>
        <p:nvSpPr>
          <p:cNvPr name="TextBox 16" id="16"/>
          <p:cNvSpPr txBox="true"/>
          <p:nvPr/>
        </p:nvSpPr>
        <p:spPr>
          <a:xfrm rot="0">
            <a:off x="9809000" y="1052006"/>
            <a:ext cx="7361635" cy="1365250"/>
          </a:xfrm>
          <a:prstGeom prst="rect">
            <a:avLst/>
          </a:prstGeom>
        </p:spPr>
        <p:txBody>
          <a:bodyPr anchor="t" rtlCol="false" tIns="0" lIns="0" bIns="0" rIns="0">
            <a:spAutoFit/>
          </a:bodyPr>
          <a:lstStyle/>
          <a:p>
            <a:pPr algn="l">
              <a:lnSpc>
                <a:spcPts val="3499"/>
              </a:lnSpc>
            </a:pPr>
            <a:r>
              <a:rPr lang="en-US" sz="2499">
                <a:solidFill>
                  <a:srgbClr val="2B2B2B"/>
                </a:solidFill>
                <a:latin typeface="Agrandir"/>
                <a:ea typeface="Agrandir"/>
                <a:cs typeface="Agrandir"/>
                <a:sym typeface="Agrandir"/>
              </a:rPr>
              <a:t>Kendi ihtiyaçlarımız,</a:t>
            </a:r>
            <a:r>
              <a:rPr lang="en-US" sz="2499">
                <a:solidFill>
                  <a:srgbClr val="2B2B2B"/>
                </a:solidFill>
                <a:latin typeface="Agrandir"/>
                <a:ea typeface="Agrandir"/>
                <a:cs typeface="Agrandir"/>
                <a:sym typeface="Agrandir"/>
              </a:rPr>
              <a:t> sorunlarımız, sorumluluklarımız ve zamanımızı önceliklendirmek.</a:t>
            </a:r>
          </a:p>
          <a:p>
            <a:pPr algn="l">
              <a:lnSpc>
                <a:spcPts val="3499"/>
              </a:lnSpc>
            </a:pPr>
          </a:p>
        </p:txBody>
      </p:sp>
      <p:sp>
        <p:nvSpPr>
          <p:cNvPr name="TextBox 17" id="17"/>
          <p:cNvSpPr txBox="true"/>
          <p:nvPr/>
        </p:nvSpPr>
        <p:spPr>
          <a:xfrm rot="0">
            <a:off x="8991938" y="1283892"/>
            <a:ext cx="304124" cy="296635"/>
          </a:xfrm>
          <a:prstGeom prst="rect">
            <a:avLst/>
          </a:prstGeom>
        </p:spPr>
        <p:txBody>
          <a:bodyPr anchor="t" rtlCol="false" tIns="0" lIns="0" bIns="0" rIns="0">
            <a:spAutoFit/>
          </a:bodyPr>
          <a:lstStyle/>
          <a:p>
            <a:pPr algn="ctr">
              <a:lnSpc>
                <a:spcPts val="2025"/>
              </a:lnSpc>
            </a:pPr>
            <a:r>
              <a:rPr lang="en-US" b="true" sz="1446">
                <a:solidFill>
                  <a:srgbClr val="2B2B2B"/>
                </a:solidFill>
                <a:latin typeface="Agrandir Bold"/>
                <a:ea typeface="Agrandir Bold"/>
                <a:cs typeface="Agrandir Bold"/>
                <a:sym typeface="Agrandir Bold"/>
              </a:rPr>
              <a:t>1</a:t>
            </a:r>
          </a:p>
        </p:txBody>
      </p:sp>
      <p:sp>
        <p:nvSpPr>
          <p:cNvPr name="TextBox 18" id="18"/>
          <p:cNvSpPr txBox="true"/>
          <p:nvPr/>
        </p:nvSpPr>
        <p:spPr>
          <a:xfrm rot="0">
            <a:off x="8992301" y="2790272"/>
            <a:ext cx="304560" cy="296586"/>
          </a:xfrm>
          <a:prstGeom prst="rect">
            <a:avLst/>
          </a:prstGeom>
        </p:spPr>
        <p:txBody>
          <a:bodyPr anchor="t" rtlCol="false" tIns="0" lIns="0" bIns="0" rIns="0">
            <a:spAutoFit/>
          </a:bodyPr>
          <a:lstStyle/>
          <a:p>
            <a:pPr algn="ctr">
              <a:lnSpc>
                <a:spcPts val="2027"/>
              </a:lnSpc>
            </a:pPr>
            <a:r>
              <a:rPr lang="en-US" b="true" sz="1448">
                <a:solidFill>
                  <a:srgbClr val="2B2B2B"/>
                </a:solidFill>
                <a:latin typeface="Agrandir Bold"/>
                <a:ea typeface="Agrandir Bold"/>
                <a:cs typeface="Agrandir Bold"/>
                <a:sym typeface="Agrandir Bold"/>
              </a:rPr>
              <a:t>2</a:t>
            </a:r>
          </a:p>
        </p:txBody>
      </p:sp>
      <p:sp>
        <p:nvSpPr>
          <p:cNvPr name="TextBox 19" id="19"/>
          <p:cNvSpPr txBox="true"/>
          <p:nvPr/>
        </p:nvSpPr>
        <p:spPr>
          <a:xfrm rot="0">
            <a:off x="9809000" y="4997124"/>
            <a:ext cx="8293968" cy="1365250"/>
          </a:xfrm>
          <a:prstGeom prst="rect">
            <a:avLst/>
          </a:prstGeom>
        </p:spPr>
        <p:txBody>
          <a:bodyPr anchor="t" rtlCol="false" tIns="0" lIns="0" bIns="0" rIns="0">
            <a:spAutoFit/>
          </a:bodyPr>
          <a:lstStyle/>
          <a:p>
            <a:pPr algn="l">
              <a:lnSpc>
                <a:spcPts val="3499"/>
              </a:lnSpc>
            </a:pPr>
            <a:r>
              <a:rPr lang="en-US" sz="2499">
                <a:solidFill>
                  <a:srgbClr val="2B2B2B"/>
                </a:solidFill>
                <a:latin typeface="Agrandir"/>
                <a:ea typeface="Agrandir"/>
                <a:cs typeface="Agrandir"/>
                <a:sym typeface="Agrandir"/>
              </a:rPr>
              <a:t>Kişisel sınırları ortaya koyarken suçlu hissetmemek. Sınırlar koyuyor olmanın gerekliliğinin farkında olmak.</a:t>
            </a:r>
          </a:p>
          <a:p>
            <a:pPr algn="l">
              <a:lnSpc>
                <a:spcPts val="3499"/>
              </a:lnSpc>
            </a:pPr>
          </a:p>
        </p:txBody>
      </p:sp>
      <p:sp>
        <p:nvSpPr>
          <p:cNvPr name="TextBox 20" id="20"/>
          <p:cNvSpPr txBox="true"/>
          <p:nvPr/>
        </p:nvSpPr>
        <p:spPr>
          <a:xfrm rot="0">
            <a:off x="9030122" y="4218343"/>
            <a:ext cx="290718" cy="286077"/>
          </a:xfrm>
          <a:prstGeom prst="rect">
            <a:avLst/>
          </a:prstGeom>
        </p:spPr>
        <p:txBody>
          <a:bodyPr anchor="t" rtlCol="false" tIns="0" lIns="0" bIns="0" rIns="0">
            <a:spAutoFit/>
          </a:bodyPr>
          <a:lstStyle/>
          <a:p>
            <a:pPr algn="ctr">
              <a:lnSpc>
                <a:spcPts val="2081"/>
              </a:lnSpc>
            </a:pPr>
            <a:r>
              <a:rPr lang="en-US" b="true" sz="1487">
                <a:solidFill>
                  <a:srgbClr val="2B2B2B"/>
                </a:solidFill>
                <a:latin typeface="Agrandir Bold"/>
                <a:ea typeface="Agrandir Bold"/>
                <a:cs typeface="Agrandir Bold"/>
                <a:sym typeface="Agrandir Bold"/>
              </a:rPr>
              <a:t>3</a:t>
            </a:r>
          </a:p>
        </p:txBody>
      </p:sp>
      <p:sp>
        <p:nvSpPr>
          <p:cNvPr name="TextBox 21" id="21"/>
          <p:cNvSpPr txBox="true"/>
          <p:nvPr/>
        </p:nvSpPr>
        <p:spPr>
          <a:xfrm rot="0">
            <a:off x="9799475" y="3656536"/>
            <a:ext cx="7123521" cy="1803400"/>
          </a:xfrm>
          <a:prstGeom prst="rect">
            <a:avLst/>
          </a:prstGeom>
        </p:spPr>
        <p:txBody>
          <a:bodyPr anchor="t" rtlCol="false" tIns="0" lIns="0" bIns="0" rIns="0">
            <a:spAutoFit/>
          </a:bodyPr>
          <a:lstStyle/>
          <a:p>
            <a:pPr algn="l">
              <a:lnSpc>
                <a:spcPts val="3499"/>
              </a:lnSpc>
            </a:pPr>
            <a:r>
              <a:rPr lang="en-US" sz="2499">
                <a:solidFill>
                  <a:srgbClr val="2B2B2B"/>
                </a:solidFill>
                <a:latin typeface="Agrandir"/>
                <a:ea typeface="Agrandir"/>
                <a:cs typeface="Agrandir"/>
                <a:sym typeface="Agrandir"/>
              </a:rPr>
              <a:t>İstemediğimiz şeyler</a:t>
            </a:r>
            <a:r>
              <a:rPr lang="en-US" sz="2499">
                <a:solidFill>
                  <a:srgbClr val="2B2B2B"/>
                </a:solidFill>
                <a:latin typeface="Agrandir"/>
                <a:ea typeface="Agrandir"/>
                <a:cs typeface="Agrandir"/>
                <a:sym typeface="Agrandir"/>
              </a:rPr>
              <a:t> söz konusu olduğunda </a:t>
            </a:r>
            <a:r>
              <a:rPr lang="en-US" b="true" sz="2499">
                <a:solidFill>
                  <a:srgbClr val="2B2B2B"/>
                </a:solidFill>
                <a:latin typeface="Agrandir Bold"/>
                <a:ea typeface="Agrandir Bold"/>
                <a:cs typeface="Agrandir Bold"/>
                <a:sym typeface="Agrandir Bold"/>
              </a:rPr>
              <a:t>‘’Hayır‘’</a:t>
            </a:r>
            <a:r>
              <a:rPr lang="en-US" sz="2499">
                <a:solidFill>
                  <a:srgbClr val="2B2B2B"/>
                </a:solidFill>
                <a:latin typeface="Agrandir"/>
                <a:ea typeface="Agrandir"/>
                <a:cs typeface="Agrandir"/>
                <a:sym typeface="Agrandir"/>
              </a:rPr>
              <a:t> cevabını vermek.</a:t>
            </a:r>
          </a:p>
          <a:p>
            <a:pPr algn="l">
              <a:lnSpc>
                <a:spcPts val="3499"/>
              </a:lnSpc>
            </a:pPr>
          </a:p>
          <a:p>
            <a:pPr algn="l">
              <a:lnSpc>
                <a:spcPts val="3499"/>
              </a:lnSpc>
            </a:pPr>
          </a:p>
        </p:txBody>
      </p:sp>
      <p:sp>
        <p:nvSpPr>
          <p:cNvPr name="TextBox 22" id="22"/>
          <p:cNvSpPr txBox="true"/>
          <p:nvPr/>
        </p:nvSpPr>
        <p:spPr>
          <a:xfrm rot="0">
            <a:off x="9064079" y="5546399"/>
            <a:ext cx="316218" cy="304800"/>
          </a:xfrm>
          <a:prstGeom prst="rect">
            <a:avLst/>
          </a:prstGeom>
        </p:spPr>
        <p:txBody>
          <a:bodyPr anchor="t" rtlCol="false" tIns="0" lIns="0" bIns="0" rIns="0">
            <a:spAutoFit/>
          </a:bodyPr>
          <a:lstStyle/>
          <a:p>
            <a:pPr algn="ctr">
              <a:lnSpc>
                <a:spcPts val="2100"/>
              </a:lnSpc>
            </a:pPr>
            <a:r>
              <a:rPr lang="en-US" b="true" sz="1500">
                <a:solidFill>
                  <a:srgbClr val="2B2B2B"/>
                </a:solidFill>
                <a:latin typeface="Agrandir Bold"/>
                <a:ea typeface="Agrandir Bold"/>
                <a:cs typeface="Agrandir Bold"/>
                <a:sym typeface="Agrandir Bold"/>
              </a:rPr>
              <a:t>4</a:t>
            </a:r>
          </a:p>
        </p:txBody>
      </p:sp>
      <p:sp>
        <p:nvSpPr>
          <p:cNvPr name="TextBox 23" id="23"/>
          <p:cNvSpPr txBox="true"/>
          <p:nvPr/>
        </p:nvSpPr>
        <p:spPr>
          <a:xfrm rot="0">
            <a:off x="9237405" y="7053013"/>
            <a:ext cx="118914" cy="296299"/>
          </a:xfrm>
          <a:prstGeom prst="rect">
            <a:avLst/>
          </a:prstGeom>
        </p:spPr>
        <p:txBody>
          <a:bodyPr anchor="t" rtlCol="false" tIns="0" lIns="0" bIns="0" rIns="0">
            <a:spAutoFit/>
          </a:bodyPr>
          <a:lstStyle/>
          <a:p>
            <a:pPr algn="ctr">
              <a:lnSpc>
                <a:spcPts val="2043"/>
              </a:lnSpc>
            </a:pPr>
            <a:r>
              <a:rPr lang="en-US" b="true" sz="1459">
                <a:solidFill>
                  <a:srgbClr val="2B2B2B"/>
                </a:solidFill>
                <a:latin typeface="Agrandir Bold"/>
                <a:ea typeface="Agrandir Bold"/>
                <a:cs typeface="Agrandir Bold"/>
                <a:sym typeface="Agrandir Bold"/>
              </a:rPr>
              <a:t>5</a:t>
            </a:r>
          </a:p>
        </p:txBody>
      </p:sp>
      <p:sp>
        <p:nvSpPr>
          <p:cNvPr name="TextBox 24" id="24"/>
          <p:cNvSpPr txBox="true"/>
          <p:nvPr/>
        </p:nvSpPr>
        <p:spPr>
          <a:xfrm rot="0">
            <a:off x="9175482" y="8529715"/>
            <a:ext cx="316218" cy="304800"/>
          </a:xfrm>
          <a:prstGeom prst="rect">
            <a:avLst/>
          </a:prstGeom>
        </p:spPr>
        <p:txBody>
          <a:bodyPr anchor="t" rtlCol="false" tIns="0" lIns="0" bIns="0" rIns="0">
            <a:spAutoFit/>
          </a:bodyPr>
          <a:lstStyle/>
          <a:p>
            <a:pPr algn="ctr">
              <a:lnSpc>
                <a:spcPts val="2100"/>
              </a:lnSpc>
            </a:pPr>
            <a:r>
              <a:rPr lang="en-US" b="true" sz="1500">
                <a:solidFill>
                  <a:srgbClr val="2B2B2B"/>
                </a:solidFill>
                <a:latin typeface="Agrandir Bold"/>
                <a:ea typeface="Agrandir Bold"/>
                <a:cs typeface="Agrandir Bold"/>
                <a:sym typeface="Agrandir Bold"/>
              </a:rPr>
              <a:t>6</a:t>
            </a:r>
          </a:p>
        </p:txBody>
      </p:sp>
      <p:sp>
        <p:nvSpPr>
          <p:cNvPr name="TextBox 25" id="25"/>
          <p:cNvSpPr txBox="true"/>
          <p:nvPr/>
        </p:nvSpPr>
        <p:spPr>
          <a:xfrm rot="0">
            <a:off x="9809000" y="2444154"/>
            <a:ext cx="7864353" cy="927100"/>
          </a:xfrm>
          <a:prstGeom prst="rect">
            <a:avLst/>
          </a:prstGeom>
        </p:spPr>
        <p:txBody>
          <a:bodyPr anchor="t" rtlCol="false" tIns="0" lIns="0" bIns="0" rIns="0">
            <a:spAutoFit/>
          </a:bodyPr>
          <a:lstStyle/>
          <a:p>
            <a:pPr algn="l">
              <a:lnSpc>
                <a:spcPts val="3499"/>
              </a:lnSpc>
              <a:spcBef>
                <a:spcPct val="0"/>
              </a:spcBef>
            </a:pPr>
            <a:r>
              <a:rPr lang="en-US" sz="2499">
                <a:solidFill>
                  <a:srgbClr val="2B2B2B"/>
                </a:solidFill>
                <a:latin typeface="Agrandir"/>
                <a:ea typeface="Agrandir"/>
                <a:cs typeface="Agrandir"/>
                <a:sym typeface="Agrandir"/>
              </a:rPr>
              <a:t>Kim olduğumuzu, neyi sevip sevmediğimizi ve bizim için neyin önemli olduğunu bilmek.</a:t>
            </a:r>
          </a:p>
        </p:txBody>
      </p:sp>
      <p:sp>
        <p:nvSpPr>
          <p:cNvPr name="TextBox 26" id="26"/>
          <p:cNvSpPr txBox="true"/>
          <p:nvPr/>
        </p:nvSpPr>
        <p:spPr>
          <a:xfrm rot="0">
            <a:off x="9809000" y="6422212"/>
            <a:ext cx="8138764" cy="1365250"/>
          </a:xfrm>
          <a:prstGeom prst="rect">
            <a:avLst/>
          </a:prstGeom>
        </p:spPr>
        <p:txBody>
          <a:bodyPr anchor="t" rtlCol="false" tIns="0" lIns="0" bIns="0" rIns="0">
            <a:spAutoFit/>
          </a:bodyPr>
          <a:lstStyle/>
          <a:p>
            <a:pPr algn="l">
              <a:lnSpc>
                <a:spcPts val="3499"/>
              </a:lnSpc>
              <a:spcBef>
                <a:spcPct val="0"/>
              </a:spcBef>
            </a:pPr>
            <a:r>
              <a:rPr lang="en-US" sz="2499">
                <a:solidFill>
                  <a:srgbClr val="2B2B2B"/>
                </a:solidFill>
                <a:latin typeface="Agrandir"/>
                <a:ea typeface="Agrandir"/>
                <a:cs typeface="Agrandir"/>
                <a:sym typeface="Agrandir"/>
              </a:rPr>
              <a:t>R</a:t>
            </a:r>
            <a:r>
              <a:rPr lang="en-US" sz="2499">
                <a:solidFill>
                  <a:srgbClr val="2B2B2B"/>
                </a:solidFill>
                <a:latin typeface="Agrandir"/>
                <a:ea typeface="Agrandir"/>
                <a:cs typeface="Agrandir"/>
                <a:sym typeface="Agrandir"/>
              </a:rPr>
              <a:t>eddedilmekten/dışlanmaktan korktuğumuz için sürekli kabul/uyma davranışı sergilemenin doğru olmadığını bilmek.</a:t>
            </a:r>
          </a:p>
        </p:txBody>
      </p:sp>
      <p:sp>
        <p:nvSpPr>
          <p:cNvPr name="TextBox 27" id="27"/>
          <p:cNvSpPr txBox="true"/>
          <p:nvPr/>
        </p:nvSpPr>
        <p:spPr>
          <a:xfrm rot="0">
            <a:off x="9809000" y="8073212"/>
            <a:ext cx="8303493" cy="1365250"/>
          </a:xfrm>
          <a:prstGeom prst="rect">
            <a:avLst/>
          </a:prstGeom>
        </p:spPr>
        <p:txBody>
          <a:bodyPr anchor="t" rtlCol="false" tIns="0" lIns="0" bIns="0" rIns="0">
            <a:spAutoFit/>
          </a:bodyPr>
          <a:lstStyle/>
          <a:p>
            <a:pPr algn="l">
              <a:lnSpc>
                <a:spcPts val="3499"/>
              </a:lnSpc>
              <a:spcBef>
                <a:spcPct val="0"/>
              </a:spcBef>
            </a:pPr>
            <a:r>
              <a:rPr lang="en-US" sz="2499">
                <a:solidFill>
                  <a:srgbClr val="2B2B2B"/>
                </a:solidFill>
                <a:latin typeface="Agrandir"/>
                <a:ea typeface="Agrandir"/>
                <a:cs typeface="Agrandir"/>
                <a:sym typeface="Agrandir"/>
              </a:rPr>
              <a:t>Sınır koymanın kötü bir insan olmakla eşdeğer olmadığını bilmek, kötü bir insan olarak algılanma korkusu ile sınır koymaktan kaçınmanın yanlış olduğunu bilmek.</a:t>
            </a:r>
          </a:p>
        </p:txBody>
      </p:sp>
      <p:sp>
        <p:nvSpPr>
          <p:cNvPr name="Freeform 28" id="28"/>
          <p:cNvSpPr/>
          <p:nvPr/>
        </p:nvSpPr>
        <p:spPr>
          <a:xfrm flipH="false" flipV="false" rot="0">
            <a:off x="196838" y="0"/>
            <a:ext cx="831862" cy="829783"/>
          </a:xfrm>
          <a:custGeom>
            <a:avLst/>
            <a:gdLst/>
            <a:ahLst/>
            <a:cxnLst/>
            <a:rect r="r" b="b" t="t" l="l"/>
            <a:pathLst>
              <a:path h="829783" w="831862">
                <a:moveTo>
                  <a:pt x="0" y="0"/>
                </a:moveTo>
                <a:lnTo>
                  <a:pt x="831862" y="0"/>
                </a:lnTo>
                <a:lnTo>
                  <a:pt x="831862" y="829783"/>
                </a:lnTo>
                <a:lnTo>
                  <a:pt x="0" y="829783"/>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1109115">
            <a:off x="5756008" y="-1087432"/>
            <a:ext cx="11814494" cy="12461864"/>
          </a:xfrm>
          <a:custGeom>
            <a:avLst/>
            <a:gdLst/>
            <a:ahLst/>
            <a:cxnLst/>
            <a:rect r="r" b="b" t="t" l="l"/>
            <a:pathLst>
              <a:path h="12461864" w="11814494">
                <a:moveTo>
                  <a:pt x="0" y="0"/>
                </a:moveTo>
                <a:lnTo>
                  <a:pt x="11814495" y="0"/>
                </a:lnTo>
                <a:lnTo>
                  <a:pt x="11814495" y="12461864"/>
                </a:lnTo>
                <a:lnTo>
                  <a:pt x="0" y="12461864"/>
                </a:lnTo>
                <a:lnTo>
                  <a:pt x="0" y="0"/>
                </a:lnTo>
                <a:close/>
              </a:path>
            </a:pathLst>
          </a:custGeom>
          <a:blipFill>
            <a:blip r:embed="rId2">
              <a:alphaModFix amt="32999"/>
            </a:blip>
            <a:stretch>
              <a:fillRect l="-2739" t="0" r="-2739" b="0"/>
            </a:stretch>
          </a:blipFill>
        </p:spPr>
      </p:sp>
      <p:sp>
        <p:nvSpPr>
          <p:cNvPr name="AutoShape 3" id="3"/>
          <p:cNvSpPr/>
          <p:nvPr/>
        </p:nvSpPr>
        <p:spPr>
          <a:xfrm flipH="true">
            <a:off x="1508864" y="7114167"/>
            <a:ext cx="7779295" cy="0"/>
          </a:xfrm>
          <a:prstGeom prst="line">
            <a:avLst/>
          </a:prstGeom>
          <a:ln cap="flat" w="9525">
            <a:solidFill>
              <a:srgbClr val="2B2B2B"/>
            </a:solidFill>
            <a:prstDash val="solid"/>
            <a:headEnd type="none" len="sm" w="sm"/>
            <a:tailEnd type="none" len="sm" w="sm"/>
          </a:ln>
        </p:spPr>
      </p:sp>
      <p:sp>
        <p:nvSpPr>
          <p:cNvPr name="TextBox 4" id="4"/>
          <p:cNvSpPr txBox="true"/>
          <p:nvPr/>
        </p:nvSpPr>
        <p:spPr>
          <a:xfrm rot="0">
            <a:off x="1508864" y="268339"/>
            <a:ext cx="4462181" cy="3362325"/>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ea typeface="Agrandir"/>
                <a:cs typeface="Agrandir"/>
                <a:sym typeface="Agrandir"/>
              </a:rPr>
              <a:t>hayır deme becerisi</a:t>
            </a:r>
          </a:p>
        </p:txBody>
      </p:sp>
      <p:sp>
        <p:nvSpPr>
          <p:cNvPr name="TextBox 5" id="5"/>
          <p:cNvSpPr txBox="true"/>
          <p:nvPr/>
        </p:nvSpPr>
        <p:spPr>
          <a:xfrm rot="0">
            <a:off x="1508864" y="7193564"/>
            <a:ext cx="8033000" cy="2158365"/>
          </a:xfrm>
          <a:prstGeom prst="rect">
            <a:avLst/>
          </a:prstGeom>
        </p:spPr>
        <p:txBody>
          <a:bodyPr anchor="t" rtlCol="false" tIns="0" lIns="0" bIns="0" rIns="0">
            <a:spAutoFit/>
          </a:bodyPr>
          <a:lstStyle/>
          <a:p>
            <a:pPr algn="l">
              <a:lnSpc>
                <a:spcPts val="3359"/>
              </a:lnSpc>
              <a:spcBef>
                <a:spcPct val="0"/>
              </a:spcBef>
            </a:pPr>
            <a:r>
              <a:rPr lang="en-US" b="true" sz="2399">
                <a:solidFill>
                  <a:srgbClr val="2B2B2B"/>
                </a:solidFill>
                <a:latin typeface="Agrandir Bold"/>
                <a:ea typeface="Agrandir Bold"/>
                <a:cs typeface="Agrandir Bold"/>
                <a:sym typeface="Agrandir Bold"/>
              </a:rPr>
              <a:t>Hayır diyebilmek, kişisel sınırların korunmasına yardımcı olur. Bu diğer insanların sizi manipüle etmesini veya kontrol etmesini engeller. "Hayır" demeyi öğrenerek ihtiyaç ve sınırlarınızı koruma altına alırsınız. </a:t>
            </a:r>
          </a:p>
        </p:txBody>
      </p:sp>
      <p:sp>
        <p:nvSpPr>
          <p:cNvPr name="TextBox 6" id="6"/>
          <p:cNvSpPr txBox="true"/>
          <p:nvPr/>
        </p:nvSpPr>
        <p:spPr>
          <a:xfrm rot="0">
            <a:off x="1508864" y="3895140"/>
            <a:ext cx="7746986" cy="2996565"/>
          </a:xfrm>
          <a:prstGeom prst="rect">
            <a:avLst/>
          </a:prstGeom>
        </p:spPr>
        <p:txBody>
          <a:bodyPr anchor="t" rtlCol="false" tIns="0" lIns="0" bIns="0" rIns="0">
            <a:spAutoFit/>
          </a:bodyPr>
          <a:lstStyle/>
          <a:p>
            <a:pPr algn="just" marL="0" indent="0" lvl="0">
              <a:lnSpc>
                <a:spcPts val="3360"/>
              </a:lnSpc>
            </a:pPr>
            <a:r>
              <a:rPr lang="en-US" b="true" sz="2400">
                <a:solidFill>
                  <a:srgbClr val="2B2B2B"/>
                </a:solidFill>
                <a:latin typeface="Agrandir Bold"/>
                <a:ea typeface="Agrandir Bold"/>
                <a:cs typeface="Agrandir Bold"/>
                <a:sym typeface="Agrandir Bold"/>
              </a:rPr>
              <a:t>Hayır demek, ihtiyaçlarımız ve sınırlarımız doğrultusuda bir isteği, daveti veya teklifi kabul etmediğimizi veya bir şey yapmak istemediğimizi ifade eder. Birçoğumuz bir teklifi ya da isteği kabul etmek istemediğimizde karşımızdaki insanı kırmamak için ‘’Hayır’’ cevabını vermekten çekinebiliyoruz.</a:t>
            </a:r>
          </a:p>
        </p:txBody>
      </p:sp>
      <p:sp>
        <p:nvSpPr>
          <p:cNvPr name="Freeform 7" id="7"/>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3"/>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9F1EA"/>
        </a:solidFill>
      </p:bgPr>
    </p:bg>
    <p:spTree>
      <p:nvGrpSpPr>
        <p:cNvPr id="1" name=""/>
        <p:cNvGrpSpPr/>
        <p:nvPr/>
      </p:nvGrpSpPr>
      <p:grpSpPr>
        <a:xfrm>
          <a:off x="0" y="0"/>
          <a:ext cx="0" cy="0"/>
          <a:chOff x="0" y="0"/>
          <a:chExt cx="0" cy="0"/>
        </a:xfrm>
      </p:grpSpPr>
      <p:sp>
        <p:nvSpPr>
          <p:cNvPr name="Freeform 2" id="2"/>
          <p:cNvSpPr/>
          <p:nvPr/>
        </p:nvSpPr>
        <p:spPr>
          <a:xfrm flipH="false" flipV="false" rot="-3863822">
            <a:off x="6895896" y="1493849"/>
            <a:ext cx="4471784" cy="6332654"/>
          </a:xfrm>
          <a:custGeom>
            <a:avLst/>
            <a:gdLst/>
            <a:ahLst/>
            <a:cxnLst/>
            <a:rect r="r" b="b" t="t" l="l"/>
            <a:pathLst>
              <a:path h="6332654" w="4471784">
                <a:moveTo>
                  <a:pt x="0" y="0"/>
                </a:moveTo>
                <a:lnTo>
                  <a:pt x="4471784" y="0"/>
                </a:lnTo>
                <a:lnTo>
                  <a:pt x="4471784" y="6332654"/>
                </a:lnTo>
                <a:lnTo>
                  <a:pt x="0" y="63326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969952" y="3880714"/>
            <a:ext cx="10457146" cy="1427481"/>
          </a:xfrm>
          <a:prstGeom prst="rect">
            <a:avLst/>
          </a:prstGeom>
        </p:spPr>
        <p:txBody>
          <a:bodyPr anchor="t" rtlCol="false" tIns="0" lIns="0" bIns="0" rIns="0">
            <a:spAutoFit/>
          </a:bodyPr>
          <a:lstStyle/>
          <a:p>
            <a:pPr algn="ctr">
              <a:lnSpc>
                <a:spcPts val="11619"/>
              </a:lnSpc>
            </a:pPr>
            <a:r>
              <a:rPr lang="en-US" sz="8299">
                <a:solidFill>
                  <a:srgbClr val="454B64"/>
                </a:solidFill>
                <a:latin typeface="Just Another Hand"/>
                <a:ea typeface="Just Another Hand"/>
                <a:cs typeface="Just Another Hand"/>
                <a:sym typeface="Just Another Hand"/>
              </a:rPr>
              <a:t>hayır demek neden zor?</a:t>
            </a:r>
          </a:p>
        </p:txBody>
      </p:sp>
      <p:sp>
        <p:nvSpPr>
          <p:cNvPr name="Freeform 4" id="4"/>
          <p:cNvSpPr/>
          <p:nvPr/>
        </p:nvSpPr>
        <p:spPr>
          <a:xfrm flipH="true" flipV="false" rot="-3626039">
            <a:off x="5725996" y="6203697"/>
            <a:ext cx="1385359" cy="391364"/>
          </a:xfrm>
          <a:custGeom>
            <a:avLst/>
            <a:gdLst/>
            <a:ahLst/>
            <a:cxnLst/>
            <a:rect r="r" b="b" t="t" l="l"/>
            <a:pathLst>
              <a:path h="391364" w="1385359">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398037" y="5351586"/>
            <a:ext cx="4861263" cy="1643991"/>
          </a:xfrm>
          <a:custGeom>
            <a:avLst/>
            <a:gdLst/>
            <a:ahLst/>
            <a:cxnLst/>
            <a:rect r="r" b="b" t="t" l="l"/>
            <a:pathLst>
              <a:path h="1643991" w="4861263">
                <a:moveTo>
                  <a:pt x="0" y="0"/>
                </a:moveTo>
                <a:lnTo>
                  <a:pt x="4861263" y="0"/>
                </a:lnTo>
                <a:lnTo>
                  <a:pt x="4861263" y="1643991"/>
                </a:lnTo>
                <a:lnTo>
                  <a:pt x="0" y="16439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071891">
            <a:off x="10779311" y="5977900"/>
            <a:ext cx="1385359" cy="391364"/>
          </a:xfrm>
          <a:custGeom>
            <a:avLst/>
            <a:gdLst/>
            <a:ahLst/>
            <a:cxnLst/>
            <a:rect r="r" b="b" t="t" l="l"/>
            <a:pathLst>
              <a:path h="391364" w="1385359">
                <a:moveTo>
                  <a:pt x="0" y="0"/>
                </a:moveTo>
                <a:lnTo>
                  <a:pt x="1385360" y="0"/>
                </a:lnTo>
                <a:lnTo>
                  <a:pt x="1385360" y="391364"/>
                </a:lnTo>
                <a:lnTo>
                  <a:pt x="0" y="3913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1134582">
            <a:off x="4356318" y="4702910"/>
            <a:ext cx="1385359" cy="391364"/>
          </a:xfrm>
          <a:custGeom>
            <a:avLst/>
            <a:gdLst/>
            <a:ahLst/>
            <a:cxnLst/>
            <a:rect r="r" b="b" t="t" l="l"/>
            <a:pathLst>
              <a:path h="391364" w="1385359">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53550" y="3167841"/>
            <a:ext cx="4646646" cy="1571411"/>
          </a:xfrm>
          <a:custGeom>
            <a:avLst/>
            <a:gdLst/>
            <a:ahLst/>
            <a:cxnLst/>
            <a:rect r="r" b="b" t="t" l="l"/>
            <a:pathLst>
              <a:path h="1571411" w="4646646">
                <a:moveTo>
                  <a:pt x="0" y="0"/>
                </a:moveTo>
                <a:lnTo>
                  <a:pt x="4646646" y="0"/>
                </a:lnTo>
                <a:lnTo>
                  <a:pt x="4646646" y="1571411"/>
                </a:lnTo>
                <a:lnTo>
                  <a:pt x="0" y="15714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005857" y="7098418"/>
            <a:ext cx="4412818" cy="1492335"/>
          </a:xfrm>
          <a:custGeom>
            <a:avLst/>
            <a:gdLst/>
            <a:ahLst/>
            <a:cxnLst/>
            <a:rect r="r" b="b" t="t" l="l"/>
            <a:pathLst>
              <a:path h="1492335" w="4412818">
                <a:moveTo>
                  <a:pt x="0" y="0"/>
                </a:moveTo>
                <a:lnTo>
                  <a:pt x="4412819" y="0"/>
                </a:lnTo>
                <a:lnTo>
                  <a:pt x="4412819" y="1492335"/>
                </a:lnTo>
                <a:lnTo>
                  <a:pt x="0" y="149233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1608167" y="7314548"/>
            <a:ext cx="4966395" cy="1384300"/>
          </a:xfrm>
          <a:prstGeom prst="rect">
            <a:avLst/>
          </a:prstGeom>
        </p:spPr>
        <p:txBody>
          <a:bodyPr anchor="t" rtlCol="false" tIns="0" lIns="0" bIns="0" rIns="0">
            <a:spAutoFit/>
          </a:bodyPr>
          <a:lstStyle/>
          <a:p>
            <a:pPr algn="ctr">
              <a:lnSpc>
                <a:spcPts val="5599"/>
              </a:lnSpc>
            </a:pPr>
            <a:r>
              <a:rPr lang="en-US" sz="3999">
                <a:solidFill>
                  <a:srgbClr val="454B64"/>
                </a:solidFill>
                <a:latin typeface="Just Another Hand"/>
                <a:ea typeface="Just Another Hand"/>
                <a:cs typeface="Just Another Hand"/>
                <a:sym typeface="Just Another Hand"/>
              </a:rPr>
              <a:t>insanları mutlu etme çabası</a:t>
            </a:r>
          </a:p>
          <a:p>
            <a:pPr algn="ctr">
              <a:lnSpc>
                <a:spcPts val="5599"/>
              </a:lnSpc>
            </a:pPr>
          </a:p>
        </p:txBody>
      </p:sp>
      <p:sp>
        <p:nvSpPr>
          <p:cNvPr name="TextBox 11" id="11"/>
          <p:cNvSpPr txBox="true"/>
          <p:nvPr/>
        </p:nvSpPr>
        <p:spPr>
          <a:xfrm rot="0">
            <a:off x="12676626" y="5443332"/>
            <a:ext cx="4134229" cy="1384300"/>
          </a:xfrm>
          <a:prstGeom prst="rect">
            <a:avLst/>
          </a:prstGeom>
        </p:spPr>
        <p:txBody>
          <a:bodyPr anchor="t" rtlCol="false" tIns="0" lIns="0" bIns="0" rIns="0">
            <a:spAutoFit/>
          </a:bodyPr>
          <a:lstStyle/>
          <a:p>
            <a:pPr algn="ctr">
              <a:lnSpc>
                <a:spcPts val="5599"/>
              </a:lnSpc>
            </a:pPr>
            <a:r>
              <a:rPr lang="en-US" sz="3999">
                <a:solidFill>
                  <a:srgbClr val="454B64"/>
                </a:solidFill>
                <a:latin typeface="Just Another Hand"/>
                <a:ea typeface="Just Another Hand"/>
                <a:cs typeface="Just Another Hand"/>
                <a:sym typeface="Just Another Hand"/>
              </a:rPr>
              <a:t>bencil veya kaba biri olarak algılanma kaygısı</a:t>
            </a:r>
          </a:p>
        </p:txBody>
      </p:sp>
      <p:sp>
        <p:nvSpPr>
          <p:cNvPr name="TextBox 12" id="12"/>
          <p:cNvSpPr txBox="true"/>
          <p:nvPr/>
        </p:nvSpPr>
        <p:spPr>
          <a:xfrm rot="0">
            <a:off x="853550" y="3391571"/>
            <a:ext cx="4552082" cy="1384301"/>
          </a:xfrm>
          <a:prstGeom prst="rect">
            <a:avLst/>
          </a:prstGeom>
        </p:spPr>
        <p:txBody>
          <a:bodyPr anchor="t" rtlCol="false" tIns="0" lIns="0" bIns="0" rIns="0">
            <a:spAutoFit/>
          </a:bodyPr>
          <a:lstStyle/>
          <a:p>
            <a:pPr algn="ctr" marL="0" indent="0" lvl="0">
              <a:lnSpc>
                <a:spcPts val="5599"/>
              </a:lnSpc>
              <a:spcBef>
                <a:spcPct val="0"/>
              </a:spcBef>
            </a:pPr>
            <a:r>
              <a:rPr lang="en-US" sz="3999" strike="noStrike" u="none">
                <a:solidFill>
                  <a:srgbClr val="454B64"/>
                </a:solidFill>
                <a:latin typeface="Just Another Hand"/>
                <a:ea typeface="Just Another Hand"/>
                <a:cs typeface="Just Another Hand"/>
                <a:sym typeface="Just Another Hand"/>
              </a:rPr>
              <a:t>Karşımdaki kişiyle ilişkim bitebilir veya aramız bozulabilir düşüncesi</a:t>
            </a:r>
          </a:p>
        </p:txBody>
      </p:sp>
      <p:sp>
        <p:nvSpPr>
          <p:cNvPr name="Freeform 13" id="13"/>
          <p:cNvSpPr/>
          <p:nvPr/>
        </p:nvSpPr>
        <p:spPr>
          <a:xfrm flipH="false" flipV="false" rot="-7159582">
            <a:off x="8213705" y="3042629"/>
            <a:ext cx="1134533" cy="320506"/>
          </a:xfrm>
          <a:custGeom>
            <a:avLst/>
            <a:gdLst/>
            <a:ahLst/>
            <a:cxnLst/>
            <a:rect r="r" b="b" t="t" l="l"/>
            <a:pathLst>
              <a:path h="320506" w="1134533">
                <a:moveTo>
                  <a:pt x="0" y="0"/>
                </a:moveTo>
                <a:lnTo>
                  <a:pt x="1134534" y="0"/>
                </a:lnTo>
                <a:lnTo>
                  <a:pt x="1134534" y="320505"/>
                </a:lnTo>
                <a:lnTo>
                  <a:pt x="0" y="3205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2537332" y="2237550"/>
            <a:ext cx="4412818" cy="1492335"/>
          </a:xfrm>
          <a:custGeom>
            <a:avLst/>
            <a:gdLst/>
            <a:ahLst/>
            <a:cxnLst/>
            <a:rect r="r" b="b" t="t" l="l"/>
            <a:pathLst>
              <a:path h="1492335" w="4412818">
                <a:moveTo>
                  <a:pt x="0" y="0"/>
                </a:moveTo>
                <a:lnTo>
                  <a:pt x="4412818" y="0"/>
                </a:lnTo>
                <a:lnTo>
                  <a:pt x="4412818" y="1492335"/>
                </a:lnTo>
                <a:lnTo>
                  <a:pt x="0" y="14923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5" id="15"/>
          <p:cNvSpPr txBox="true"/>
          <p:nvPr/>
        </p:nvSpPr>
        <p:spPr>
          <a:xfrm rot="0">
            <a:off x="12676626" y="2488391"/>
            <a:ext cx="4134229" cy="679450"/>
          </a:xfrm>
          <a:prstGeom prst="rect">
            <a:avLst/>
          </a:prstGeom>
        </p:spPr>
        <p:txBody>
          <a:bodyPr anchor="t" rtlCol="false" tIns="0" lIns="0" bIns="0" rIns="0">
            <a:spAutoFit/>
          </a:bodyPr>
          <a:lstStyle/>
          <a:p>
            <a:pPr algn="ctr">
              <a:lnSpc>
                <a:spcPts val="5599"/>
              </a:lnSpc>
            </a:pPr>
            <a:r>
              <a:rPr lang="en-US" sz="3999">
                <a:solidFill>
                  <a:srgbClr val="454B64"/>
                </a:solidFill>
                <a:latin typeface="Just Another Hand"/>
                <a:ea typeface="Just Another Hand"/>
                <a:cs typeface="Just Another Hand"/>
                <a:sym typeface="Just Another Hand"/>
              </a:rPr>
              <a:t>sevilmeme korkusu</a:t>
            </a:r>
          </a:p>
        </p:txBody>
      </p:sp>
      <p:sp>
        <p:nvSpPr>
          <p:cNvPr name="Freeform 16" id="16"/>
          <p:cNvSpPr/>
          <p:nvPr/>
        </p:nvSpPr>
        <p:spPr>
          <a:xfrm flipH="true" flipV="false" rot="-5400000">
            <a:off x="8281911" y="6496027"/>
            <a:ext cx="1385359" cy="391364"/>
          </a:xfrm>
          <a:custGeom>
            <a:avLst/>
            <a:gdLst/>
            <a:ahLst/>
            <a:cxnLst/>
            <a:rect r="r" b="b" t="t" l="l"/>
            <a:pathLst>
              <a:path h="391364" w="1385359">
                <a:moveTo>
                  <a:pt x="1385360" y="0"/>
                </a:moveTo>
                <a:lnTo>
                  <a:pt x="0" y="0"/>
                </a:lnTo>
                <a:lnTo>
                  <a:pt x="0" y="391364"/>
                </a:lnTo>
                <a:lnTo>
                  <a:pt x="1385360" y="391364"/>
                </a:lnTo>
                <a:lnTo>
                  <a:pt x="138536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7778483" y="7565521"/>
            <a:ext cx="4758848" cy="1609356"/>
          </a:xfrm>
          <a:custGeom>
            <a:avLst/>
            <a:gdLst/>
            <a:ahLst/>
            <a:cxnLst/>
            <a:rect r="r" b="b" t="t" l="l"/>
            <a:pathLst>
              <a:path h="1609356" w="4758848">
                <a:moveTo>
                  <a:pt x="0" y="0"/>
                </a:moveTo>
                <a:lnTo>
                  <a:pt x="4758849" y="0"/>
                </a:lnTo>
                <a:lnTo>
                  <a:pt x="4758849" y="1609356"/>
                </a:lnTo>
                <a:lnTo>
                  <a:pt x="0" y="160935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7917778" y="7581438"/>
            <a:ext cx="4134229" cy="1384300"/>
          </a:xfrm>
          <a:prstGeom prst="rect">
            <a:avLst/>
          </a:prstGeom>
        </p:spPr>
        <p:txBody>
          <a:bodyPr anchor="t" rtlCol="false" tIns="0" lIns="0" bIns="0" rIns="0">
            <a:spAutoFit/>
          </a:bodyPr>
          <a:lstStyle/>
          <a:p>
            <a:pPr algn="ctr">
              <a:lnSpc>
                <a:spcPts val="5599"/>
              </a:lnSpc>
            </a:pPr>
            <a:r>
              <a:rPr lang="en-US" sz="3999">
                <a:solidFill>
                  <a:srgbClr val="454B64"/>
                </a:solidFill>
                <a:latin typeface="Just Another Hand"/>
                <a:ea typeface="Just Another Hand"/>
                <a:cs typeface="Just Another Hand"/>
                <a:sym typeface="Just Another Hand"/>
              </a:rPr>
              <a:t>hayır dendiğinde karşı taraftan artık bir şey istenemeyeceği düşüncesi</a:t>
            </a:r>
          </a:p>
        </p:txBody>
      </p:sp>
      <p:sp>
        <p:nvSpPr>
          <p:cNvPr name="Freeform 19" id="19"/>
          <p:cNvSpPr/>
          <p:nvPr/>
        </p:nvSpPr>
        <p:spPr>
          <a:xfrm flipH="false" flipV="false" rot="0">
            <a:off x="6574563" y="956514"/>
            <a:ext cx="4412818" cy="1492335"/>
          </a:xfrm>
          <a:custGeom>
            <a:avLst/>
            <a:gdLst/>
            <a:ahLst/>
            <a:cxnLst/>
            <a:rect r="r" b="b" t="t" l="l"/>
            <a:pathLst>
              <a:path h="1492335" w="4412818">
                <a:moveTo>
                  <a:pt x="0" y="0"/>
                </a:moveTo>
                <a:lnTo>
                  <a:pt x="4412818" y="0"/>
                </a:lnTo>
                <a:lnTo>
                  <a:pt x="4412818" y="1492335"/>
                </a:lnTo>
                <a:lnTo>
                  <a:pt x="0" y="149233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0" id="20"/>
          <p:cNvSpPr txBox="true"/>
          <p:nvPr/>
        </p:nvSpPr>
        <p:spPr>
          <a:xfrm rot="0">
            <a:off x="6295712" y="1064549"/>
            <a:ext cx="4966395" cy="679450"/>
          </a:xfrm>
          <a:prstGeom prst="rect">
            <a:avLst/>
          </a:prstGeom>
        </p:spPr>
        <p:txBody>
          <a:bodyPr anchor="t" rtlCol="false" tIns="0" lIns="0" bIns="0" rIns="0">
            <a:spAutoFit/>
          </a:bodyPr>
          <a:lstStyle/>
          <a:p>
            <a:pPr algn="ctr">
              <a:lnSpc>
                <a:spcPts val="5599"/>
              </a:lnSpc>
            </a:pPr>
            <a:r>
              <a:rPr lang="en-US" sz="3999">
                <a:solidFill>
                  <a:srgbClr val="454B64"/>
                </a:solidFill>
                <a:latin typeface="Just Another Hand"/>
                <a:ea typeface="Just Another Hand"/>
                <a:cs typeface="Just Another Hand"/>
                <a:sym typeface="Just Another Hand"/>
              </a:rPr>
              <a:t>nasıl hayır diyebileceğini bilmeme</a:t>
            </a:r>
          </a:p>
        </p:txBody>
      </p:sp>
      <p:sp>
        <p:nvSpPr>
          <p:cNvPr name="Freeform 21" id="21"/>
          <p:cNvSpPr/>
          <p:nvPr/>
        </p:nvSpPr>
        <p:spPr>
          <a:xfrm flipH="false" flipV="false" rot="-1338932">
            <a:off x="11484740" y="3187111"/>
            <a:ext cx="1134533" cy="320506"/>
          </a:xfrm>
          <a:custGeom>
            <a:avLst/>
            <a:gdLst/>
            <a:ahLst/>
            <a:cxnLst/>
            <a:rect r="r" b="b" t="t" l="l"/>
            <a:pathLst>
              <a:path h="320506" w="1134533">
                <a:moveTo>
                  <a:pt x="0" y="0"/>
                </a:moveTo>
                <a:lnTo>
                  <a:pt x="1134534" y="0"/>
                </a:lnTo>
                <a:lnTo>
                  <a:pt x="1134534" y="320506"/>
                </a:lnTo>
                <a:lnTo>
                  <a:pt x="0" y="320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18"/>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F1EA"/>
        </a:solidFill>
      </p:bgPr>
    </p:bg>
    <p:spTree>
      <p:nvGrpSpPr>
        <p:cNvPr id="1" name=""/>
        <p:cNvGrpSpPr/>
        <p:nvPr/>
      </p:nvGrpSpPr>
      <p:grpSpPr>
        <a:xfrm>
          <a:off x="0" y="0"/>
          <a:ext cx="0" cy="0"/>
          <a:chOff x="0" y="0"/>
          <a:chExt cx="0" cy="0"/>
        </a:xfrm>
      </p:grpSpPr>
      <p:grpSp>
        <p:nvGrpSpPr>
          <p:cNvPr name="Group 2" id="2"/>
          <p:cNvGrpSpPr/>
          <p:nvPr/>
        </p:nvGrpSpPr>
        <p:grpSpPr>
          <a:xfrm rot="0">
            <a:off x="812293" y="5789106"/>
            <a:ext cx="6477949" cy="2921195"/>
            <a:chOff x="0" y="0"/>
            <a:chExt cx="3460767" cy="1566888"/>
          </a:xfrm>
        </p:grpSpPr>
        <p:sp>
          <p:nvSpPr>
            <p:cNvPr name="Freeform 3" id="3"/>
            <p:cNvSpPr/>
            <p:nvPr/>
          </p:nvSpPr>
          <p:spPr>
            <a:xfrm flipH="false" flipV="false" rot="0">
              <a:off x="0" y="0"/>
              <a:ext cx="3460767" cy="1566888"/>
            </a:xfrm>
            <a:custGeom>
              <a:avLst/>
              <a:gdLst/>
              <a:ahLst/>
              <a:cxnLst/>
              <a:rect r="r" b="b" t="t" l="l"/>
              <a:pathLst>
                <a:path h="1566888" w="3460767">
                  <a:moveTo>
                    <a:pt x="3336307" y="1566888"/>
                  </a:moveTo>
                  <a:lnTo>
                    <a:pt x="124460" y="1566888"/>
                  </a:lnTo>
                  <a:cubicBezTo>
                    <a:pt x="55880" y="1566888"/>
                    <a:pt x="0" y="1511008"/>
                    <a:pt x="0" y="1442428"/>
                  </a:cubicBezTo>
                  <a:lnTo>
                    <a:pt x="0" y="124460"/>
                  </a:lnTo>
                  <a:cubicBezTo>
                    <a:pt x="0" y="55880"/>
                    <a:pt x="55880" y="0"/>
                    <a:pt x="124460" y="0"/>
                  </a:cubicBezTo>
                  <a:lnTo>
                    <a:pt x="3336307" y="0"/>
                  </a:lnTo>
                  <a:cubicBezTo>
                    <a:pt x="3404887" y="0"/>
                    <a:pt x="3460767" y="55880"/>
                    <a:pt x="3460767" y="124460"/>
                  </a:cubicBezTo>
                  <a:lnTo>
                    <a:pt x="3460767" y="1442428"/>
                  </a:lnTo>
                  <a:cubicBezTo>
                    <a:pt x="3460767" y="1511008"/>
                    <a:pt x="3404887" y="1566888"/>
                    <a:pt x="3336307" y="1566888"/>
                  </a:cubicBezTo>
                  <a:close/>
                </a:path>
              </a:pathLst>
            </a:custGeom>
            <a:solidFill>
              <a:srgbClr val="FFFCF7"/>
            </a:solidFill>
          </p:spPr>
        </p:sp>
      </p:grpSp>
      <p:sp>
        <p:nvSpPr>
          <p:cNvPr name="Freeform 4" id="4"/>
          <p:cNvSpPr/>
          <p:nvPr/>
        </p:nvSpPr>
        <p:spPr>
          <a:xfrm flipH="false" flipV="false" rot="0">
            <a:off x="1796720" y="6701260"/>
            <a:ext cx="585098" cy="625356"/>
          </a:xfrm>
          <a:custGeom>
            <a:avLst/>
            <a:gdLst/>
            <a:ahLst/>
            <a:cxnLst/>
            <a:rect r="r" b="b" t="t" l="l"/>
            <a:pathLst>
              <a:path h="625356" w="585098">
                <a:moveTo>
                  <a:pt x="0" y="0"/>
                </a:moveTo>
                <a:lnTo>
                  <a:pt x="585098" y="0"/>
                </a:lnTo>
                <a:lnTo>
                  <a:pt x="585098" y="625356"/>
                </a:lnTo>
                <a:lnTo>
                  <a:pt x="0" y="625356"/>
                </a:lnTo>
                <a:lnTo>
                  <a:pt x="0" y="0"/>
                </a:lnTo>
                <a:close/>
              </a:path>
            </a:pathLst>
          </a:custGeom>
          <a:blipFill>
            <a:blip r:embed="rId2"/>
            <a:stretch>
              <a:fillRect l="0" t="0" r="0" b="0"/>
            </a:stretch>
          </a:blipFill>
        </p:spPr>
      </p:sp>
      <p:sp>
        <p:nvSpPr>
          <p:cNvPr name="TextBox 5" id="5"/>
          <p:cNvSpPr txBox="true"/>
          <p:nvPr/>
        </p:nvSpPr>
        <p:spPr>
          <a:xfrm rot="0">
            <a:off x="185931" y="3287122"/>
            <a:ext cx="6780460" cy="2305050"/>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ea typeface="Agrandir"/>
                <a:cs typeface="Agrandir"/>
                <a:sym typeface="Agrandir"/>
              </a:rPr>
              <a:t>nasıl hayır demeli?</a:t>
            </a:r>
          </a:p>
        </p:txBody>
      </p:sp>
      <p:sp>
        <p:nvSpPr>
          <p:cNvPr name="Freeform 6" id="6"/>
          <p:cNvSpPr/>
          <p:nvPr/>
        </p:nvSpPr>
        <p:spPr>
          <a:xfrm flipH="false" flipV="false" rot="0">
            <a:off x="7809160" y="594480"/>
            <a:ext cx="843176" cy="868440"/>
          </a:xfrm>
          <a:custGeom>
            <a:avLst/>
            <a:gdLst/>
            <a:ahLst/>
            <a:cxnLst/>
            <a:rect r="r" b="b" t="t" l="l"/>
            <a:pathLst>
              <a:path h="868440" w="843176">
                <a:moveTo>
                  <a:pt x="0" y="0"/>
                </a:moveTo>
                <a:lnTo>
                  <a:pt x="843177" y="0"/>
                </a:lnTo>
                <a:lnTo>
                  <a:pt x="843177" y="868440"/>
                </a:lnTo>
                <a:lnTo>
                  <a:pt x="0" y="8684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817338" y="2343034"/>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7809160" y="4437983"/>
            <a:ext cx="843176" cy="868440"/>
          </a:xfrm>
          <a:custGeom>
            <a:avLst/>
            <a:gdLst/>
            <a:ahLst/>
            <a:cxnLst/>
            <a:rect r="r" b="b" t="t" l="l"/>
            <a:pathLst>
              <a:path h="868440" w="843176">
                <a:moveTo>
                  <a:pt x="0" y="0"/>
                </a:moveTo>
                <a:lnTo>
                  <a:pt x="843177" y="0"/>
                </a:lnTo>
                <a:lnTo>
                  <a:pt x="843177" y="868440"/>
                </a:lnTo>
                <a:lnTo>
                  <a:pt x="0" y="8684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7873615" y="6413922"/>
            <a:ext cx="843176" cy="868440"/>
          </a:xfrm>
          <a:custGeom>
            <a:avLst/>
            <a:gdLst/>
            <a:ahLst/>
            <a:cxnLst/>
            <a:rect r="r" b="b" t="t" l="l"/>
            <a:pathLst>
              <a:path h="868440" w="843176">
                <a:moveTo>
                  <a:pt x="0" y="0"/>
                </a:moveTo>
                <a:lnTo>
                  <a:pt x="843177" y="0"/>
                </a:lnTo>
                <a:lnTo>
                  <a:pt x="843177" y="868440"/>
                </a:lnTo>
                <a:lnTo>
                  <a:pt x="0" y="8684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0" id="10"/>
          <p:cNvSpPr/>
          <p:nvPr/>
        </p:nvSpPr>
        <p:spPr>
          <a:xfrm>
            <a:off x="7361679" y="392640"/>
            <a:ext cx="0" cy="9501720"/>
          </a:xfrm>
          <a:prstGeom prst="line">
            <a:avLst/>
          </a:prstGeom>
          <a:ln cap="flat" w="9525">
            <a:solidFill>
              <a:srgbClr val="2B2B2B"/>
            </a:solidFill>
            <a:prstDash val="solid"/>
            <a:headEnd type="none" len="sm" w="sm"/>
            <a:tailEnd type="none" len="sm" w="sm"/>
          </a:ln>
        </p:spPr>
      </p:sp>
      <p:sp>
        <p:nvSpPr>
          <p:cNvPr name="Freeform 11" id="11"/>
          <p:cNvSpPr/>
          <p:nvPr/>
        </p:nvSpPr>
        <p:spPr>
          <a:xfrm flipH="false" flipV="false" rot="0">
            <a:off x="7873615" y="8227243"/>
            <a:ext cx="843176" cy="868440"/>
          </a:xfrm>
          <a:custGeom>
            <a:avLst/>
            <a:gdLst/>
            <a:ahLst/>
            <a:cxnLst/>
            <a:rect r="r" b="b" t="t" l="l"/>
            <a:pathLst>
              <a:path h="868440" w="843176">
                <a:moveTo>
                  <a:pt x="0" y="0"/>
                </a:moveTo>
                <a:lnTo>
                  <a:pt x="843177" y="0"/>
                </a:lnTo>
                <a:lnTo>
                  <a:pt x="843177" y="868440"/>
                </a:lnTo>
                <a:lnTo>
                  <a:pt x="0" y="8684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2381818" y="5980001"/>
            <a:ext cx="4692375" cy="2499946"/>
          </a:xfrm>
          <a:prstGeom prst="rect">
            <a:avLst/>
          </a:prstGeom>
        </p:spPr>
        <p:txBody>
          <a:bodyPr anchor="t" rtlCol="false" tIns="0" lIns="0" bIns="0" rIns="0">
            <a:spAutoFit/>
          </a:bodyPr>
          <a:lstStyle/>
          <a:p>
            <a:pPr algn="r">
              <a:lnSpc>
                <a:spcPts val="2826"/>
              </a:lnSpc>
            </a:pPr>
            <a:r>
              <a:rPr lang="en-US" sz="1884" b="true">
                <a:solidFill>
                  <a:srgbClr val="2B2B2B"/>
                </a:solidFill>
                <a:latin typeface="Agrandir Bold"/>
                <a:ea typeface="Agrandir Bold"/>
                <a:cs typeface="Agrandir Bold"/>
                <a:sym typeface="Agrandir Bold"/>
              </a:rPr>
              <a:t>Hayır demek bazen zor ve rahatsız edici olabilir. Hayır demenin farklı yolları vardır ve bu yollar konuştuğunuz kişiye ve o anki ihtiyaçlarınıza göre değişiklik gösterebilir. Hayır demenin kibar ve net yollarını öğrenerek sınırlarınızı koruyabilirsiniz.</a:t>
            </a:r>
          </a:p>
        </p:txBody>
      </p:sp>
      <p:sp>
        <p:nvSpPr>
          <p:cNvPr name="TextBox 13" id="13"/>
          <p:cNvSpPr txBox="true"/>
          <p:nvPr/>
        </p:nvSpPr>
        <p:spPr>
          <a:xfrm rot="0">
            <a:off x="8794543" y="409575"/>
            <a:ext cx="7892646" cy="1104901"/>
          </a:xfrm>
          <a:prstGeom prst="rect">
            <a:avLst/>
          </a:prstGeom>
        </p:spPr>
        <p:txBody>
          <a:bodyPr anchor="t" rtlCol="false" tIns="0" lIns="0" bIns="0" rIns="0">
            <a:spAutoFit/>
          </a:bodyPr>
          <a:lstStyle/>
          <a:p>
            <a:pPr algn="l">
              <a:lnSpc>
                <a:spcPts val="4199"/>
              </a:lnSpc>
            </a:pPr>
            <a:r>
              <a:rPr lang="en-US" b="true" sz="2999">
                <a:solidFill>
                  <a:srgbClr val="2B2B2B"/>
                </a:solidFill>
                <a:latin typeface="Agrandir Bold"/>
                <a:ea typeface="Agrandir Bold"/>
                <a:cs typeface="Agrandir Bold"/>
                <a:sym typeface="Agrandir Bold"/>
              </a:rPr>
              <a:t>Uygun durumlarda başka bir zamana erteleyin.</a:t>
            </a:r>
          </a:p>
        </p:txBody>
      </p:sp>
      <p:sp>
        <p:nvSpPr>
          <p:cNvPr name="TextBox 14" id="14"/>
          <p:cNvSpPr txBox="true"/>
          <p:nvPr/>
        </p:nvSpPr>
        <p:spPr>
          <a:xfrm rot="0">
            <a:off x="8072639" y="855980"/>
            <a:ext cx="316218" cy="278765"/>
          </a:xfrm>
          <a:prstGeom prst="rect">
            <a:avLst/>
          </a:prstGeom>
        </p:spPr>
        <p:txBody>
          <a:bodyPr anchor="t" rtlCol="false" tIns="0" lIns="0" bIns="0" rIns="0">
            <a:spAutoFit/>
          </a:bodyPr>
          <a:lstStyle/>
          <a:p>
            <a:pPr algn="ctr">
              <a:lnSpc>
                <a:spcPts val="1960"/>
              </a:lnSpc>
            </a:pPr>
            <a:r>
              <a:rPr lang="en-US" b="true" sz="1400">
                <a:solidFill>
                  <a:srgbClr val="2B2B2B"/>
                </a:solidFill>
                <a:latin typeface="Agrandir Bold"/>
                <a:ea typeface="Agrandir Bold"/>
                <a:cs typeface="Agrandir Bold"/>
                <a:sym typeface="Agrandir Bold"/>
              </a:rPr>
              <a:t>1</a:t>
            </a:r>
          </a:p>
        </p:txBody>
      </p:sp>
      <p:sp>
        <p:nvSpPr>
          <p:cNvPr name="TextBox 15" id="15"/>
          <p:cNvSpPr txBox="true"/>
          <p:nvPr/>
        </p:nvSpPr>
        <p:spPr>
          <a:xfrm rot="0">
            <a:off x="8794543" y="2209684"/>
            <a:ext cx="9286685" cy="1104901"/>
          </a:xfrm>
          <a:prstGeom prst="rect">
            <a:avLst/>
          </a:prstGeom>
        </p:spPr>
        <p:txBody>
          <a:bodyPr anchor="t" rtlCol="false" tIns="0" lIns="0" bIns="0" rIns="0">
            <a:spAutoFit/>
          </a:bodyPr>
          <a:lstStyle/>
          <a:p>
            <a:pPr algn="l">
              <a:lnSpc>
                <a:spcPts val="4199"/>
              </a:lnSpc>
            </a:pPr>
            <a:r>
              <a:rPr lang="en-US" b="true" sz="2999">
                <a:solidFill>
                  <a:srgbClr val="2B2B2B"/>
                </a:solidFill>
                <a:latin typeface="Agrandir Bold"/>
                <a:ea typeface="Agrandir Bold"/>
                <a:cs typeface="Agrandir Bold"/>
                <a:sym typeface="Agrandir Bold"/>
              </a:rPr>
              <a:t>Uygun durumlarda farklı bir şekilde yardımcı olabileceğinizi belirtin.</a:t>
            </a:r>
          </a:p>
        </p:txBody>
      </p:sp>
      <p:sp>
        <p:nvSpPr>
          <p:cNvPr name="TextBox 16" id="16"/>
          <p:cNvSpPr txBox="true"/>
          <p:nvPr/>
        </p:nvSpPr>
        <p:spPr>
          <a:xfrm rot="0">
            <a:off x="8080817" y="2668319"/>
            <a:ext cx="316218" cy="278765"/>
          </a:xfrm>
          <a:prstGeom prst="rect">
            <a:avLst/>
          </a:prstGeom>
        </p:spPr>
        <p:txBody>
          <a:bodyPr anchor="t" rtlCol="false" tIns="0" lIns="0" bIns="0" rIns="0">
            <a:spAutoFit/>
          </a:bodyPr>
          <a:lstStyle/>
          <a:p>
            <a:pPr algn="ctr">
              <a:lnSpc>
                <a:spcPts val="1960"/>
              </a:lnSpc>
            </a:pPr>
            <a:r>
              <a:rPr lang="en-US" b="true" sz="1400">
                <a:solidFill>
                  <a:srgbClr val="2B2B2B"/>
                </a:solidFill>
                <a:latin typeface="Agrandir Bold"/>
                <a:ea typeface="Agrandir Bold"/>
                <a:cs typeface="Agrandir Bold"/>
                <a:sym typeface="Agrandir Bold"/>
              </a:rPr>
              <a:t>2</a:t>
            </a:r>
          </a:p>
        </p:txBody>
      </p:sp>
      <p:sp>
        <p:nvSpPr>
          <p:cNvPr name="TextBox 17" id="17"/>
          <p:cNvSpPr txBox="true"/>
          <p:nvPr/>
        </p:nvSpPr>
        <p:spPr>
          <a:xfrm rot="0">
            <a:off x="8794543" y="4401547"/>
            <a:ext cx="5681412" cy="581026"/>
          </a:xfrm>
          <a:prstGeom prst="rect">
            <a:avLst/>
          </a:prstGeom>
        </p:spPr>
        <p:txBody>
          <a:bodyPr anchor="t" rtlCol="false" tIns="0" lIns="0" bIns="0" rIns="0">
            <a:spAutoFit/>
          </a:bodyPr>
          <a:lstStyle/>
          <a:p>
            <a:pPr algn="l">
              <a:lnSpc>
                <a:spcPts val="4199"/>
              </a:lnSpc>
            </a:pPr>
            <a:r>
              <a:rPr lang="en-US" b="true" sz="2999">
                <a:solidFill>
                  <a:srgbClr val="2B2B2B"/>
                </a:solidFill>
                <a:latin typeface="Agrandir Bold"/>
                <a:ea typeface="Agrandir Bold"/>
                <a:cs typeface="Agrandir Bold"/>
                <a:sym typeface="Agrandir Bold"/>
              </a:rPr>
              <a:t>Dürüst ve açık olun.</a:t>
            </a:r>
          </a:p>
        </p:txBody>
      </p:sp>
      <p:sp>
        <p:nvSpPr>
          <p:cNvPr name="TextBox 18" id="18"/>
          <p:cNvSpPr txBox="true"/>
          <p:nvPr/>
        </p:nvSpPr>
        <p:spPr>
          <a:xfrm rot="0">
            <a:off x="8080817" y="4676355"/>
            <a:ext cx="316218" cy="278765"/>
          </a:xfrm>
          <a:prstGeom prst="rect">
            <a:avLst/>
          </a:prstGeom>
        </p:spPr>
        <p:txBody>
          <a:bodyPr anchor="t" rtlCol="false" tIns="0" lIns="0" bIns="0" rIns="0">
            <a:spAutoFit/>
          </a:bodyPr>
          <a:lstStyle/>
          <a:p>
            <a:pPr algn="ctr">
              <a:lnSpc>
                <a:spcPts val="1960"/>
              </a:lnSpc>
            </a:pPr>
            <a:r>
              <a:rPr lang="en-US" b="true" sz="1400">
                <a:solidFill>
                  <a:srgbClr val="2B2B2B"/>
                </a:solidFill>
                <a:latin typeface="Agrandir Bold"/>
                <a:ea typeface="Agrandir Bold"/>
                <a:cs typeface="Agrandir Bold"/>
                <a:sym typeface="Agrandir Bold"/>
              </a:rPr>
              <a:t>3</a:t>
            </a:r>
          </a:p>
        </p:txBody>
      </p:sp>
      <p:sp>
        <p:nvSpPr>
          <p:cNvPr name="TextBox 19" id="19"/>
          <p:cNvSpPr txBox="true"/>
          <p:nvPr/>
        </p:nvSpPr>
        <p:spPr>
          <a:xfrm rot="0">
            <a:off x="8137094" y="6735173"/>
            <a:ext cx="316218" cy="278765"/>
          </a:xfrm>
          <a:prstGeom prst="rect">
            <a:avLst/>
          </a:prstGeom>
        </p:spPr>
        <p:txBody>
          <a:bodyPr anchor="t" rtlCol="false" tIns="0" lIns="0" bIns="0" rIns="0">
            <a:spAutoFit/>
          </a:bodyPr>
          <a:lstStyle/>
          <a:p>
            <a:pPr algn="ctr">
              <a:lnSpc>
                <a:spcPts val="1960"/>
              </a:lnSpc>
            </a:pPr>
            <a:r>
              <a:rPr lang="en-US" b="true" sz="1400">
                <a:solidFill>
                  <a:srgbClr val="2B2B2B"/>
                </a:solidFill>
                <a:latin typeface="Agrandir Bold"/>
                <a:ea typeface="Agrandir Bold"/>
                <a:cs typeface="Agrandir Bold"/>
                <a:sym typeface="Agrandir Bold"/>
              </a:rPr>
              <a:t>4</a:t>
            </a:r>
          </a:p>
        </p:txBody>
      </p:sp>
      <p:sp>
        <p:nvSpPr>
          <p:cNvPr name="TextBox 20" id="20"/>
          <p:cNvSpPr txBox="true"/>
          <p:nvPr/>
        </p:nvSpPr>
        <p:spPr>
          <a:xfrm rot="0">
            <a:off x="8850142" y="1390650"/>
            <a:ext cx="9826984" cy="481965"/>
          </a:xfrm>
          <a:prstGeom prst="rect">
            <a:avLst/>
          </a:prstGeom>
        </p:spPr>
        <p:txBody>
          <a:bodyPr anchor="t" rtlCol="false" tIns="0" lIns="0" bIns="0" rIns="0">
            <a:spAutoFit/>
          </a:bodyPr>
          <a:lstStyle/>
          <a:p>
            <a:pPr algn="just">
              <a:lnSpc>
                <a:spcPts val="3359"/>
              </a:lnSpc>
              <a:spcBef>
                <a:spcPct val="0"/>
              </a:spcBef>
            </a:pPr>
            <a:r>
              <a:rPr lang="en-US" sz="2399">
                <a:solidFill>
                  <a:srgbClr val="2B2B2B"/>
                </a:solidFill>
                <a:latin typeface="Agrandir"/>
                <a:ea typeface="Agrandir"/>
                <a:cs typeface="Agrandir"/>
                <a:sym typeface="Agrandir"/>
              </a:rPr>
              <a:t>‘’</a:t>
            </a:r>
            <a:r>
              <a:rPr lang="en-US" sz="2399">
                <a:solidFill>
                  <a:srgbClr val="2B2B2B"/>
                </a:solidFill>
                <a:latin typeface="Agrandir"/>
                <a:ea typeface="Agrandir"/>
                <a:cs typeface="Agrandir"/>
                <a:sym typeface="Agrandir"/>
              </a:rPr>
              <a:t>Bugün müsait değilim fakat önümüzdeki hafta görüşebiliriz.’’</a:t>
            </a:r>
          </a:p>
        </p:txBody>
      </p:sp>
      <p:sp>
        <p:nvSpPr>
          <p:cNvPr name="TextBox 21" id="21"/>
          <p:cNvSpPr txBox="true"/>
          <p:nvPr/>
        </p:nvSpPr>
        <p:spPr>
          <a:xfrm rot="0">
            <a:off x="8845813" y="3190760"/>
            <a:ext cx="9442187" cy="901065"/>
          </a:xfrm>
          <a:prstGeom prst="rect">
            <a:avLst/>
          </a:prstGeom>
        </p:spPr>
        <p:txBody>
          <a:bodyPr anchor="t" rtlCol="false" tIns="0" lIns="0" bIns="0" rIns="0">
            <a:spAutoFit/>
          </a:bodyPr>
          <a:lstStyle/>
          <a:p>
            <a:pPr algn="l">
              <a:lnSpc>
                <a:spcPts val="3359"/>
              </a:lnSpc>
              <a:spcBef>
                <a:spcPct val="0"/>
              </a:spcBef>
            </a:pPr>
            <a:r>
              <a:rPr lang="en-US" sz="2399">
                <a:solidFill>
                  <a:srgbClr val="2B2B2B"/>
                </a:solidFill>
                <a:latin typeface="Agrandir"/>
                <a:ea typeface="Agrandir"/>
                <a:cs typeface="Agrandir"/>
                <a:sym typeface="Agrandir"/>
              </a:rPr>
              <a:t>‘’</a:t>
            </a:r>
            <a:r>
              <a:rPr lang="en-US" sz="2399">
                <a:solidFill>
                  <a:srgbClr val="2B2B2B"/>
                </a:solidFill>
                <a:latin typeface="Agrandir"/>
                <a:ea typeface="Agrandir"/>
                <a:cs typeface="Agrandir"/>
                <a:sym typeface="Agrandir"/>
              </a:rPr>
              <a:t>Senin için ödevini yazamam fakat istersen nasıl yapabileceğin konusunda yardımcı olabilirim.’’</a:t>
            </a:r>
          </a:p>
        </p:txBody>
      </p:sp>
      <p:sp>
        <p:nvSpPr>
          <p:cNvPr name="TextBox 22" id="22"/>
          <p:cNvSpPr txBox="true"/>
          <p:nvPr/>
        </p:nvSpPr>
        <p:spPr>
          <a:xfrm rot="0">
            <a:off x="8785687" y="4858748"/>
            <a:ext cx="9158671" cy="1320165"/>
          </a:xfrm>
          <a:prstGeom prst="rect">
            <a:avLst/>
          </a:prstGeom>
        </p:spPr>
        <p:txBody>
          <a:bodyPr anchor="t" rtlCol="false" tIns="0" lIns="0" bIns="0" rIns="0">
            <a:spAutoFit/>
          </a:bodyPr>
          <a:lstStyle/>
          <a:p>
            <a:pPr algn="l">
              <a:lnSpc>
                <a:spcPts val="3359"/>
              </a:lnSpc>
              <a:spcBef>
                <a:spcPct val="0"/>
              </a:spcBef>
            </a:pPr>
            <a:r>
              <a:rPr lang="en-US" sz="2399">
                <a:solidFill>
                  <a:srgbClr val="2B2B2B"/>
                </a:solidFill>
                <a:latin typeface="Agrandir"/>
                <a:ea typeface="Agrandir"/>
                <a:cs typeface="Agrandir"/>
                <a:sym typeface="Agrandir"/>
              </a:rPr>
              <a:t>‘’</a:t>
            </a:r>
            <a:r>
              <a:rPr lang="en-US" sz="2399">
                <a:solidFill>
                  <a:srgbClr val="2B2B2B"/>
                </a:solidFill>
                <a:latin typeface="Agrandir"/>
                <a:ea typeface="Agrandir"/>
                <a:cs typeface="Agrandir"/>
                <a:sym typeface="Agrandir"/>
              </a:rPr>
              <a:t>Seninle vakit geçirmek hoşuma gidiyor. Fakat gideceğimiz yerlere hep sen karar veriyorsun. Aslında oraya gitmek istemiyorum.’’</a:t>
            </a:r>
          </a:p>
        </p:txBody>
      </p:sp>
      <p:sp>
        <p:nvSpPr>
          <p:cNvPr name="TextBox 23" id="23"/>
          <p:cNvSpPr txBox="true"/>
          <p:nvPr/>
        </p:nvSpPr>
        <p:spPr>
          <a:xfrm rot="0">
            <a:off x="8794543" y="6520815"/>
            <a:ext cx="7668318" cy="581026"/>
          </a:xfrm>
          <a:prstGeom prst="rect">
            <a:avLst/>
          </a:prstGeom>
        </p:spPr>
        <p:txBody>
          <a:bodyPr anchor="t" rtlCol="false" tIns="0" lIns="0" bIns="0" rIns="0">
            <a:spAutoFit/>
          </a:bodyPr>
          <a:lstStyle/>
          <a:p>
            <a:pPr algn="l">
              <a:lnSpc>
                <a:spcPts val="4199"/>
              </a:lnSpc>
            </a:pPr>
            <a:r>
              <a:rPr lang="en-US" b="true" sz="2999">
                <a:solidFill>
                  <a:srgbClr val="2B2B2B"/>
                </a:solidFill>
                <a:latin typeface="Agrandir Bold"/>
                <a:ea typeface="Agrandir Bold"/>
                <a:cs typeface="Agrandir Bold"/>
                <a:sym typeface="Agrandir Bold"/>
              </a:rPr>
              <a:t>Duygularınızı açıkça ifade edin.</a:t>
            </a:r>
          </a:p>
        </p:txBody>
      </p:sp>
      <p:sp>
        <p:nvSpPr>
          <p:cNvPr name="TextBox 24" id="24"/>
          <p:cNvSpPr txBox="true"/>
          <p:nvPr/>
        </p:nvSpPr>
        <p:spPr>
          <a:xfrm rot="0">
            <a:off x="8794543" y="6978016"/>
            <a:ext cx="8409158" cy="901065"/>
          </a:xfrm>
          <a:prstGeom prst="rect">
            <a:avLst/>
          </a:prstGeom>
        </p:spPr>
        <p:txBody>
          <a:bodyPr anchor="t" rtlCol="false" tIns="0" lIns="0" bIns="0" rIns="0">
            <a:spAutoFit/>
          </a:bodyPr>
          <a:lstStyle/>
          <a:p>
            <a:pPr algn="l">
              <a:lnSpc>
                <a:spcPts val="3359"/>
              </a:lnSpc>
              <a:spcBef>
                <a:spcPct val="0"/>
              </a:spcBef>
            </a:pPr>
            <a:r>
              <a:rPr lang="en-US" sz="2399">
                <a:solidFill>
                  <a:srgbClr val="2B2B2B"/>
                </a:solidFill>
                <a:latin typeface="Agrandir"/>
                <a:ea typeface="Agrandir"/>
                <a:cs typeface="Agrandir"/>
                <a:sym typeface="Agrandir"/>
              </a:rPr>
              <a:t>‘’</a:t>
            </a:r>
            <a:r>
              <a:rPr lang="en-US" sz="2399">
                <a:solidFill>
                  <a:srgbClr val="2B2B2B"/>
                </a:solidFill>
                <a:latin typeface="Agrandir"/>
                <a:ea typeface="Agrandir"/>
                <a:cs typeface="Agrandir"/>
                <a:sym typeface="Agrandir"/>
              </a:rPr>
              <a:t>Okul çıkışı seninle gelirsem, anneme yalan söyleyeceğim için kendimi kötü hissedeceğim.’’</a:t>
            </a:r>
          </a:p>
        </p:txBody>
      </p:sp>
      <p:sp>
        <p:nvSpPr>
          <p:cNvPr name="TextBox 25" id="25"/>
          <p:cNvSpPr txBox="true"/>
          <p:nvPr/>
        </p:nvSpPr>
        <p:spPr>
          <a:xfrm rot="0">
            <a:off x="8850142" y="8221982"/>
            <a:ext cx="8376407" cy="1104901"/>
          </a:xfrm>
          <a:prstGeom prst="rect">
            <a:avLst/>
          </a:prstGeom>
        </p:spPr>
        <p:txBody>
          <a:bodyPr anchor="t" rtlCol="false" tIns="0" lIns="0" bIns="0" rIns="0">
            <a:spAutoFit/>
          </a:bodyPr>
          <a:lstStyle/>
          <a:p>
            <a:pPr algn="l">
              <a:lnSpc>
                <a:spcPts val="4199"/>
              </a:lnSpc>
              <a:spcBef>
                <a:spcPct val="0"/>
              </a:spcBef>
            </a:pPr>
            <a:r>
              <a:rPr lang="en-US" b="true" sz="2999">
                <a:solidFill>
                  <a:srgbClr val="2B2B2B"/>
                </a:solidFill>
                <a:latin typeface="Agrandir Bold"/>
                <a:ea typeface="Agrandir Bold"/>
                <a:cs typeface="Agrandir Bold"/>
                <a:sym typeface="Agrandir Bold"/>
              </a:rPr>
              <a:t>Karşımızdakini incitmeden, sakin bir ses tonuyla, sebebini belirterek söyleyin.</a:t>
            </a:r>
          </a:p>
        </p:txBody>
      </p:sp>
      <p:sp>
        <p:nvSpPr>
          <p:cNvPr name="TextBox 26" id="26"/>
          <p:cNvSpPr txBox="true"/>
          <p:nvPr/>
        </p:nvSpPr>
        <p:spPr>
          <a:xfrm rot="0">
            <a:off x="8137094" y="8492037"/>
            <a:ext cx="316218" cy="278765"/>
          </a:xfrm>
          <a:prstGeom prst="rect">
            <a:avLst/>
          </a:prstGeom>
        </p:spPr>
        <p:txBody>
          <a:bodyPr anchor="t" rtlCol="false" tIns="0" lIns="0" bIns="0" rIns="0">
            <a:spAutoFit/>
          </a:bodyPr>
          <a:lstStyle/>
          <a:p>
            <a:pPr algn="ctr">
              <a:lnSpc>
                <a:spcPts val="1960"/>
              </a:lnSpc>
            </a:pPr>
            <a:r>
              <a:rPr lang="en-US" b="true" sz="1400">
                <a:solidFill>
                  <a:srgbClr val="2B2B2B"/>
                </a:solidFill>
                <a:latin typeface="Agrandir Bold"/>
                <a:ea typeface="Agrandir Bold"/>
                <a:cs typeface="Agrandir Bold"/>
                <a:sym typeface="Agrandir Bold"/>
              </a:rPr>
              <a:t>5</a:t>
            </a:r>
          </a:p>
        </p:txBody>
      </p:sp>
      <p:sp>
        <p:nvSpPr>
          <p:cNvPr name="Freeform 27" id="27"/>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5"/>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TextBox 2" id="2"/>
          <p:cNvSpPr txBox="true"/>
          <p:nvPr/>
        </p:nvSpPr>
        <p:spPr>
          <a:xfrm rot="0">
            <a:off x="826209" y="3095625"/>
            <a:ext cx="5501342" cy="2047875"/>
          </a:xfrm>
          <a:prstGeom prst="rect">
            <a:avLst/>
          </a:prstGeom>
        </p:spPr>
        <p:txBody>
          <a:bodyPr anchor="t" rtlCol="false" tIns="0" lIns="0" bIns="0" rIns="0">
            <a:spAutoFit/>
          </a:bodyPr>
          <a:lstStyle/>
          <a:p>
            <a:pPr algn="ctr" marL="0" indent="0" lvl="0">
              <a:lnSpc>
                <a:spcPts val="7409"/>
              </a:lnSpc>
              <a:spcBef>
                <a:spcPct val="0"/>
              </a:spcBef>
            </a:pPr>
            <a:r>
              <a:rPr lang="en-US" b="true" sz="6174">
                <a:solidFill>
                  <a:srgbClr val="4E5FAE"/>
                </a:solidFill>
                <a:latin typeface="Agrandir Bold"/>
                <a:ea typeface="Agrandir Bold"/>
                <a:cs typeface="Agrandir Bold"/>
                <a:sym typeface="Agrandir Bold"/>
              </a:rPr>
              <a:t>LİSE ETKİNLİK ÖRNEĞİ</a:t>
            </a:r>
          </a:p>
        </p:txBody>
      </p:sp>
      <p:sp>
        <p:nvSpPr>
          <p:cNvPr name="TextBox 3" id="3"/>
          <p:cNvSpPr txBox="true"/>
          <p:nvPr/>
        </p:nvSpPr>
        <p:spPr>
          <a:xfrm rot="0">
            <a:off x="979335" y="5439740"/>
            <a:ext cx="5195089" cy="1803400"/>
          </a:xfrm>
          <a:prstGeom prst="rect">
            <a:avLst/>
          </a:prstGeom>
        </p:spPr>
        <p:txBody>
          <a:bodyPr anchor="t" rtlCol="false" tIns="0" lIns="0" bIns="0" rIns="0">
            <a:spAutoFit/>
          </a:bodyPr>
          <a:lstStyle/>
          <a:p>
            <a:pPr algn="ctr" marL="0" indent="0" lvl="0">
              <a:lnSpc>
                <a:spcPts val="3499"/>
              </a:lnSpc>
              <a:spcBef>
                <a:spcPct val="0"/>
              </a:spcBef>
            </a:pPr>
            <a:r>
              <a:rPr lang="en-US" sz="2499">
                <a:solidFill>
                  <a:srgbClr val="2B2B2B"/>
                </a:solidFill>
                <a:latin typeface="Agrandir"/>
                <a:ea typeface="Agrandir"/>
                <a:cs typeface="Agrandir"/>
                <a:sym typeface="Agrandir"/>
              </a:rPr>
              <a:t>Yandaki karekodu okutarak Dijital Sınıf Rehberlik Etkinlikleri Platformu (DİSREP) üzerinden etkinliği uygulayabilirsiniz. </a:t>
            </a:r>
          </a:p>
        </p:txBody>
      </p:sp>
      <p:sp>
        <p:nvSpPr>
          <p:cNvPr name="Freeform 4" id="4"/>
          <p:cNvSpPr/>
          <p:nvPr/>
        </p:nvSpPr>
        <p:spPr>
          <a:xfrm flipH="false" flipV="false" rot="0">
            <a:off x="11477542" y="2338757"/>
            <a:ext cx="2547637" cy="2547637"/>
          </a:xfrm>
          <a:custGeom>
            <a:avLst/>
            <a:gdLst/>
            <a:ahLst/>
            <a:cxnLst/>
            <a:rect r="r" b="b" t="t" l="l"/>
            <a:pathLst>
              <a:path h="2547637" w="2547637">
                <a:moveTo>
                  <a:pt x="0" y="0"/>
                </a:moveTo>
                <a:lnTo>
                  <a:pt x="2547638" y="0"/>
                </a:lnTo>
                <a:lnTo>
                  <a:pt x="2547638" y="2547638"/>
                </a:lnTo>
                <a:lnTo>
                  <a:pt x="0" y="25476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9406246" y="5554040"/>
            <a:ext cx="6690229" cy="2258694"/>
            <a:chOff x="0" y="0"/>
            <a:chExt cx="8920306" cy="3011593"/>
          </a:xfrm>
        </p:grpSpPr>
        <p:sp>
          <p:nvSpPr>
            <p:cNvPr name="TextBox 6" id="6"/>
            <p:cNvSpPr txBox="true"/>
            <p:nvPr/>
          </p:nvSpPr>
          <p:spPr>
            <a:xfrm rot="0">
              <a:off x="0" y="1939925"/>
              <a:ext cx="8920306" cy="1071668"/>
            </a:xfrm>
            <a:prstGeom prst="rect">
              <a:avLst/>
            </a:prstGeom>
          </p:spPr>
          <p:txBody>
            <a:bodyPr anchor="t" rtlCol="false" tIns="0" lIns="0" bIns="0" rIns="0">
              <a:spAutoFit/>
            </a:bodyPr>
            <a:lstStyle/>
            <a:p>
              <a:pPr algn="ctr" marL="0" indent="0" lvl="0">
                <a:lnSpc>
                  <a:spcPts val="3080"/>
                </a:lnSpc>
              </a:pPr>
              <a:r>
                <a:rPr lang="en-US" sz="2200">
                  <a:solidFill>
                    <a:srgbClr val="2B2B2B"/>
                  </a:solidFill>
                  <a:latin typeface="Agrandir"/>
                  <a:ea typeface="Agrandir"/>
                  <a:cs typeface="Agrandir"/>
                  <a:sym typeface="Agrandir"/>
                </a:rPr>
                <a:t>Kazanım: Kişisel güvenliği için ‘’Hayır!’’ demeyi alışkanlık hâline getirir.</a:t>
              </a:r>
            </a:p>
          </p:txBody>
        </p:sp>
        <p:sp>
          <p:nvSpPr>
            <p:cNvPr name="TextBox 7" id="7"/>
            <p:cNvSpPr txBox="true"/>
            <p:nvPr/>
          </p:nvSpPr>
          <p:spPr>
            <a:xfrm rot="0">
              <a:off x="1596174" y="-142875"/>
              <a:ext cx="5727959" cy="752475"/>
            </a:xfrm>
            <a:prstGeom prst="rect">
              <a:avLst/>
            </a:prstGeom>
          </p:spPr>
          <p:txBody>
            <a:bodyPr anchor="t" rtlCol="false" tIns="0" lIns="0" bIns="0" rIns="0">
              <a:spAutoFit/>
            </a:bodyPr>
            <a:lstStyle/>
            <a:p>
              <a:pPr algn="ctr" marL="0" indent="0" lvl="0">
                <a:lnSpc>
                  <a:spcPts val="4200"/>
                </a:lnSpc>
                <a:spcBef>
                  <a:spcPct val="0"/>
                </a:spcBef>
              </a:pPr>
              <a:r>
                <a:rPr lang="en-US" b="true" sz="3000">
                  <a:solidFill>
                    <a:srgbClr val="2B2B2B"/>
                  </a:solidFill>
                  <a:latin typeface="Agrandir Bold"/>
                  <a:ea typeface="Agrandir Bold"/>
                  <a:cs typeface="Agrandir Bold"/>
                  <a:sym typeface="Agrandir Bold"/>
                </a:rPr>
                <a:t>GÜVENLİK DUVARIM</a:t>
              </a:r>
            </a:p>
          </p:txBody>
        </p:sp>
        <p:sp>
          <p:nvSpPr>
            <p:cNvPr name="TextBox 8" id="8"/>
            <p:cNvSpPr txBox="true"/>
            <p:nvPr/>
          </p:nvSpPr>
          <p:spPr>
            <a:xfrm rot="0">
              <a:off x="2239965" y="998432"/>
              <a:ext cx="1989157" cy="550968"/>
            </a:xfrm>
            <a:prstGeom prst="rect">
              <a:avLst/>
            </a:prstGeom>
          </p:spPr>
          <p:txBody>
            <a:bodyPr anchor="t" rtlCol="false" tIns="0" lIns="0" bIns="0" rIns="0">
              <a:spAutoFit/>
            </a:bodyPr>
            <a:lstStyle/>
            <a:p>
              <a:pPr algn="ctr" marL="0" indent="0" lvl="0">
                <a:lnSpc>
                  <a:spcPts val="3080"/>
                </a:lnSpc>
              </a:pPr>
              <a:r>
                <a:rPr lang="en-US" sz="2200">
                  <a:solidFill>
                    <a:srgbClr val="2B2B2B"/>
                  </a:solidFill>
                  <a:latin typeface="Agrandir"/>
                  <a:ea typeface="Agrandir"/>
                  <a:cs typeface="Agrandir"/>
                  <a:sym typeface="Agrandir"/>
                </a:rPr>
                <a:t>9.SINIF </a:t>
              </a:r>
            </a:p>
          </p:txBody>
        </p:sp>
        <p:sp>
          <p:nvSpPr>
            <p:cNvPr name="TextBox 9" id="9"/>
            <p:cNvSpPr txBox="true"/>
            <p:nvPr/>
          </p:nvSpPr>
          <p:spPr>
            <a:xfrm rot="0">
              <a:off x="3377333" y="998432"/>
              <a:ext cx="4424719" cy="550968"/>
            </a:xfrm>
            <a:prstGeom prst="rect">
              <a:avLst/>
            </a:prstGeom>
          </p:spPr>
          <p:txBody>
            <a:bodyPr anchor="t" rtlCol="false" tIns="0" lIns="0" bIns="0" rIns="0">
              <a:spAutoFit/>
            </a:bodyPr>
            <a:lstStyle/>
            <a:p>
              <a:pPr algn="ctr" marL="0" indent="0" lvl="0">
                <a:lnSpc>
                  <a:spcPts val="3080"/>
                </a:lnSpc>
              </a:pPr>
              <a:r>
                <a:rPr lang="en-US" sz="2200">
                  <a:solidFill>
                    <a:srgbClr val="2B2B2B"/>
                  </a:solidFill>
                  <a:latin typeface="Agrandir"/>
                  <a:ea typeface="Agrandir"/>
                  <a:cs typeface="Agrandir"/>
                  <a:sym typeface="Agrandir"/>
                </a:rPr>
                <a:t>Süre: 40 dk.</a:t>
              </a:r>
            </a:p>
          </p:txBody>
        </p:sp>
      </p:grpSp>
      <p:sp>
        <p:nvSpPr>
          <p:cNvPr name="AutoShape 10" id="10"/>
          <p:cNvSpPr/>
          <p:nvPr/>
        </p:nvSpPr>
        <p:spPr>
          <a:xfrm>
            <a:off x="6977117" y="392640"/>
            <a:ext cx="0" cy="9501720"/>
          </a:xfrm>
          <a:prstGeom prst="line">
            <a:avLst/>
          </a:prstGeom>
          <a:ln cap="flat" w="9525">
            <a:solidFill>
              <a:srgbClr val="2B2B2B"/>
            </a:solidFill>
            <a:prstDash val="solid"/>
            <a:headEnd type="none" len="sm" w="sm"/>
            <a:tailEnd type="none" len="sm" w="sm"/>
          </a:ln>
        </p:spPr>
      </p:sp>
      <p:sp>
        <p:nvSpPr>
          <p:cNvPr name="Freeform 11" id="11"/>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4"/>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524824" y="277885"/>
            <a:ext cx="1505394" cy="1501630"/>
          </a:xfrm>
          <a:custGeom>
            <a:avLst/>
            <a:gdLst/>
            <a:ahLst/>
            <a:cxnLst/>
            <a:rect r="r" b="b" t="t" l="l"/>
            <a:pathLst>
              <a:path h="1501630" w="1505394">
                <a:moveTo>
                  <a:pt x="0" y="0"/>
                </a:moveTo>
                <a:lnTo>
                  <a:pt x="1505394" y="0"/>
                </a:lnTo>
                <a:lnTo>
                  <a:pt x="1505394" y="1501630"/>
                </a:lnTo>
                <a:lnTo>
                  <a:pt x="0" y="1501630"/>
                </a:lnTo>
                <a:lnTo>
                  <a:pt x="0" y="0"/>
                </a:lnTo>
                <a:close/>
              </a:path>
            </a:pathLst>
          </a:custGeom>
          <a:blipFill>
            <a:blip r:embed="rId2"/>
            <a:stretch>
              <a:fillRect l="0" t="0" r="0" b="0"/>
            </a:stretch>
          </a:blipFill>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alphaModFix amt="50000"/>
            </a:blip>
            <a:stretch>
              <a:fillRect l="0" t="-9222" r="0" b="-9222"/>
            </a:stretch>
          </a:blipFill>
        </p:spPr>
      </p:sp>
      <p:sp>
        <p:nvSpPr>
          <p:cNvPr name="Freeform 4" id="4"/>
          <p:cNvSpPr/>
          <p:nvPr/>
        </p:nvSpPr>
        <p:spPr>
          <a:xfrm flipH="false" flipV="false" rot="0">
            <a:off x="1086436" y="1779515"/>
            <a:ext cx="8057564" cy="7266457"/>
          </a:xfrm>
          <a:custGeom>
            <a:avLst/>
            <a:gdLst/>
            <a:ahLst/>
            <a:cxnLst/>
            <a:rect r="r" b="b" t="t" l="l"/>
            <a:pathLst>
              <a:path h="7266457" w="8057564">
                <a:moveTo>
                  <a:pt x="0" y="0"/>
                </a:moveTo>
                <a:lnTo>
                  <a:pt x="8057564" y="0"/>
                </a:lnTo>
                <a:lnTo>
                  <a:pt x="8057564" y="7266457"/>
                </a:lnTo>
                <a:lnTo>
                  <a:pt x="0" y="72664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2926560" y="6110123"/>
            <a:ext cx="4038087" cy="2381250"/>
          </a:xfrm>
          <a:prstGeom prst="rect">
            <a:avLst/>
          </a:prstGeom>
        </p:spPr>
        <p:txBody>
          <a:bodyPr anchor="t" rtlCol="false" tIns="0" lIns="0" bIns="0" rIns="0">
            <a:spAutoFit/>
          </a:bodyPr>
          <a:lstStyle/>
          <a:p>
            <a:pPr algn="r" marL="0" indent="0" lvl="0">
              <a:lnSpc>
                <a:spcPts val="6240"/>
              </a:lnSpc>
              <a:spcBef>
                <a:spcPct val="0"/>
              </a:spcBef>
            </a:pPr>
            <a:r>
              <a:rPr lang="en-US" sz="5200">
                <a:solidFill>
                  <a:srgbClr val="000000"/>
                </a:solidFill>
                <a:latin typeface="Roboto"/>
                <a:ea typeface="Roboto"/>
                <a:cs typeface="Roboto"/>
                <a:sym typeface="Roboto"/>
              </a:rPr>
              <a:t>Katılımınız için teşekkür ederiz.</a:t>
            </a:r>
          </a:p>
        </p:txBody>
      </p:sp>
      <p:sp>
        <p:nvSpPr>
          <p:cNvPr name="TextBox 6" id="6"/>
          <p:cNvSpPr txBox="true"/>
          <p:nvPr/>
        </p:nvSpPr>
        <p:spPr>
          <a:xfrm rot="0">
            <a:off x="2152861" y="767715"/>
            <a:ext cx="9098380" cy="464820"/>
          </a:xfrm>
          <a:prstGeom prst="rect">
            <a:avLst/>
          </a:prstGeom>
        </p:spPr>
        <p:txBody>
          <a:bodyPr anchor="t" rtlCol="false" tIns="0" lIns="0" bIns="0" rIns="0">
            <a:spAutoFit/>
          </a:bodyPr>
          <a:lstStyle/>
          <a:p>
            <a:pPr algn="l">
              <a:lnSpc>
                <a:spcPts val="3780"/>
              </a:lnSpc>
              <a:spcBef>
                <a:spcPct val="0"/>
              </a:spcBef>
            </a:pPr>
            <a:r>
              <a:rPr lang="en-US" b="true" sz="2700">
                <a:solidFill>
                  <a:srgbClr val="2B2B2B"/>
                </a:solidFill>
                <a:latin typeface="Roboto Bold"/>
                <a:ea typeface="Roboto Bold"/>
                <a:cs typeface="Roboto Bold"/>
                <a:sym typeface="Roboto Bold"/>
              </a:rPr>
              <a:t>KEÇİÖREN REHBERLİK VE ARAŞTIRMA MERKEZİ</a:t>
            </a:r>
          </a:p>
        </p:txBody>
      </p:sp>
      <p:sp>
        <p:nvSpPr>
          <p:cNvPr name="TextBox 7" id="7"/>
          <p:cNvSpPr txBox="true"/>
          <p:nvPr/>
        </p:nvSpPr>
        <p:spPr>
          <a:xfrm rot="0">
            <a:off x="2330227" y="3308801"/>
            <a:ext cx="5569983" cy="3996710"/>
          </a:xfrm>
          <a:prstGeom prst="rect">
            <a:avLst/>
          </a:prstGeom>
        </p:spPr>
        <p:txBody>
          <a:bodyPr anchor="t" rtlCol="false" tIns="0" lIns="0" bIns="0" rIns="0">
            <a:spAutoFit/>
          </a:bodyPr>
          <a:lstStyle/>
          <a:p>
            <a:pPr algn="ctr">
              <a:lnSpc>
                <a:spcPts val="3953"/>
              </a:lnSpc>
              <a:spcBef>
                <a:spcPct val="0"/>
              </a:spcBef>
            </a:pPr>
            <a:r>
              <a:rPr lang="en-US" b="true" sz="2823">
                <a:solidFill>
                  <a:srgbClr val="000000"/>
                </a:solidFill>
                <a:latin typeface="Agrandir Bold"/>
                <a:ea typeface="Agrandir Bold"/>
                <a:cs typeface="Agrandir Bold"/>
                <a:sym typeface="Agrandir Bold"/>
              </a:rPr>
              <a:t>“Sınırlar koymak, kendime duyduğum şefkati göstermenin bir yoludur. Kişisel sınırlarımın olması beni kaba, bencil ve duyarsız yapmaz, çünkü ben kendi yolumu tercih ediyorum. Kendimi önemsiyorum.” </a:t>
            </a:r>
          </a:p>
          <a:p>
            <a:pPr algn="l">
              <a:lnSpc>
                <a:spcPts val="3953"/>
              </a:lnSpc>
              <a:spcBef>
                <a:spcPct val="0"/>
              </a:spcBef>
            </a:pPr>
            <a:r>
              <a:rPr lang="en-US" b="true" sz="2823">
                <a:solidFill>
                  <a:srgbClr val="000000"/>
                </a:solidFill>
                <a:latin typeface="Agrandir Bold"/>
                <a:ea typeface="Agrandir Bold"/>
                <a:cs typeface="Agrandir Bold"/>
                <a:sym typeface="Agrandir Bold"/>
              </a:rPr>
              <a:t>                                            C.Morgan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0" t="-9222" r="0" b="-9222"/>
            </a:stretch>
          </a:blipFill>
        </p:spPr>
      </p:sp>
      <p:sp>
        <p:nvSpPr>
          <p:cNvPr name="TextBox 3" id="3"/>
          <p:cNvSpPr txBox="true"/>
          <p:nvPr/>
        </p:nvSpPr>
        <p:spPr>
          <a:xfrm rot="0">
            <a:off x="646427" y="3595725"/>
            <a:ext cx="15486643" cy="3097602"/>
          </a:xfrm>
          <a:prstGeom prst="rect">
            <a:avLst/>
          </a:prstGeom>
        </p:spPr>
        <p:txBody>
          <a:bodyPr anchor="t" rtlCol="false" tIns="0" lIns="0" bIns="0" rIns="0">
            <a:spAutoFit/>
          </a:bodyPr>
          <a:lstStyle/>
          <a:p>
            <a:pPr algn="just">
              <a:lnSpc>
                <a:spcPts val="3041"/>
              </a:lnSpc>
              <a:spcBef>
                <a:spcPct val="0"/>
              </a:spcBef>
            </a:pPr>
            <a:r>
              <a:rPr lang="en-US" sz="2172">
                <a:solidFill>
                  <a:srgbClr val="000000"/>
                </a:solidFill>
                <a:latin typeface="Agrandir"/>
                <a:ea typeface="Agrandir"/>
                <a:cs typeface="Agrandir"/>
                <a:sym typeface="Agrandir"/>
              </a:rPr>
              <a:t>Mackenzie, R.J. (2012). Çocuğunuza Sınır Koyma. Yakamoz Yayınları.</a:t>
            </a:r>
          </a:p>
          <a:p>
            <a:pPr algn="just">
              <a:lnSpc>
                <a:spcPts val="3041"/>
              </a:lnSpc>
              <a:spcBef>
                <a:spcPct val="0"/>
              </a:spcBef>
            </a:pPr>
            <a:r>
              <a:rPr lang="en-US" sz="2172">
                <a:solidFill>
                  <a:srgbClr val="000000"/>
                </a:solidFill>
                <a:latin typeface="Agrandir"/>
                <a:ea typeface="Agrandir"/>
                <a:cs typeface="Agrandir"/>
                <a:sym typeface="Agrandir"/>
              </a:rPr>
              <a:t>Cloud, H. &amp; Townsend, J. (1997). Sınırlar (3. Bs.) (Çev: İ. Güpgüpoğlu). İstanbul: Sistem.</a:t>
            </a:r>
          </a:p>
          <a:p>
            <a:pPr algn="just">
              <a:lnSpc>
                <a:spcPts val="3041"/>
              </a:lnSpc>
              <a:spcBef>
                <a:spcPct val="0"/>
              </a:spcBef>
            </a:pPr>
            <a:r>
              <a:rPr lang="en-US" sz="2172">
                <a:solidFill>
                  <a:srgbClr val="000000"/>
                </a:solidFill>
                <a:latin typeface="Agrandir"/>
                <a:ea typeface="Agrandir"/>
                <a:cs typeface="Agrandir"/>
                <a:sym typeface="Agrandir"/>
              </a:rPr>
              <a:t>Müthiş Psikoloji. (2019). Hayır Diyebilme Sanatı. Destek Yayınları, İstanbul. </a:t>
            </a:r>
          </a:p>
          <a:p>
            <a:pPr algn="just">
              <a:lnSpc>
                <a:spcPts val="3041"/>
              </a:lnSpc>
              <a:spcBef>
                <a:spcPct val="0"/>
              </a:spcBef>
            </a:pPr>
            <a:r>
              <a:rPr lang="en-US" sz="2172">
                <a:solidFill>
                  <a:srgbClr val="000000"/>
                </a:solidFill>
                <a:latin typeface="Agrandir"/>
                <a:ea typeface="Agrandir"/>
                <a:cs typeface="Agrandir"/>
                <a:sym typeface="Agrandir"/>
              </a:rPr>
              <a:t>Martin S., (2020). 7 Types of Boundaries You May Need. PsychCentral. </a:t>
            </a:r>
          </a:p>
          <a:p>
            <a:pPr algn="just">
              <a:lnSpc>
                <a:spcPts val="3041"/>
              </a:lnSpc>
              <a:spcBef>
                <a:spcPct val="0"/>
              </a:spcBef>
            </a:pPr>
            <a:r>
              <a:rPr lang="en-US" sz="2172">
                <a:solidFill>
                  <a:srgbClr val="000000"/>
                </a:solidFill>
                <a:latin typeface="Agrandir"/>
                <a:ea typeface="Agrandir"/>
                <a:cs typeface="Agrandir"/>
                <a:sym typeface="Agrandir"/>
              </a:rPr>
              <a:t>Navaro, L. (2020). Gerçekten Beni Duyuyor Musun?, Remzi Kitabevi, İstanbul.</a:t>
            </a:r>
          </a:p>
          <a:p>
            <a:pPr algn="just">
              <a:lnSpc>
                <a:spcPts val="3041"/>
              </a:lnSpc>
              <a:spcBef>
                <a:spcPct val="0"/>
              </a:spcBef>
            </a:pPr>
            <a:r>
              <a:rPr lang="en-US" sz="2172">
                <a:solidFill>
                  <a:srgbClr val="000000"/>
                </a:solidFill>
                <a:latin typeface="Agrandir"/>
                <a:ea typeface="Agrandir"/>
                <a:cs typeface="Agrandir"/>
                <a:sym typeface="Agrandir"/>
              </a:rPr>
              <a:t>Bayraktar, F. (2007). Olumlu ergen gelişiminde ebeveyn/akran ilişkilerinin önemi. Çocuk ve Gençlik Ruh Sağlığı Dergisi, 14(3), 157-166.</a:t>
            </a:r>
          </a:p>
          <a:p>
            <a:pPr algn="just">
              <a:lnSpc>
                <a:spcPts val="3041"/>
              </a:lnSpc>
              <a:spcBef>
                <a:spcPct val="0"/>
              </a:spcBef>
            </a:pPr>
            <a:r>
              <a:rPr lang="en-US" sz="2172">
                <a:solidFill>
                  <a:srgbClr val="000000"/>
                </a:solidFill>
                <a:latin typeface="Agrandir"/>
                <a:ea typeface="Agrandir"/>
                <a:cs typeface="Agrandir"/>
                <a:sym typeface="Agrandir"/>
              </a:rPr>
              <a:t>https://www.terapiglobal.com/hayir-diyebilmenin-otesinde-saglikli-kisisel-sinirlar-belirleme</a:t>
            </a:r>
          </a:p>
        </p:txBody>
      </p:sp>
      <p:sp>
        <p:nvSpPr>
          <p:cNvPr name="TextBox 4" id="4"/>
          <p:cNvSpPr txBox="true"/>
          <p:nvPr/>
        </p:nvSpPr>
        <p:spPr>
          <a:xfrm rot="0">
            <a:off x="646427" y="2799406"/>
            <a:ext cx="1860054" cy="581026"/>
          </a:xfrm>
          <a:prstGeom prst="rect">
            <a:avLst/>
          </a:prstGeom>
        </p:spPr>
        <p:txBody>
          <a:bodyPr anchor="t" rtlCol="false" tIns="0" lIns="0" bIns="0" rIns="0">
            <a:spAutoFit/>
          </a:bodyPr>
          <a:lstStyle/>
          <a:p>
            <a:pPr algn="ctr">
              <a:lnSpc>
                <a:spcPts val="4199"/>
              </a:lnSpc>
              <a:spcBef>
                <a:spcPct val="0"/>
              </a:spcBef>
            </a:pPr>
            <a:r>
              <a:rPr lang="en-US" b="true" sz="2999">
                <a:solidFill>
                  <a:srgbClr val="000000"/>
                </a:solidFill>
                <a:latin typeface="Agrandir Bold"/>
                <a:ea typeface="Agrandir Bold"/>
                <a:cs typeface="Agrandir Bold"/>
                <a:sym typeface="Agrandir Bold"/>
              </a:rPr>
              <a:t>Kaynakça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AutoShape 2" id="2"/>
          <p:cNvSpPr/>
          <p:nvPr/>
        </p:nvSpPr>
        <p:spPr>
          <a:xfrm>
            <a:off x="6975184" y="567986"/>
            <a:ext cx="0" cy="9501720"/>
          </a:xfrm>
          <a:prstGeom prst="line">
            <a:avLst/>
          </a:prstGeom>
          <a:ln cap="flat" w="9525">
            <a:solidFill>
              <a:srgbClr val="2B2B2B"/>
            </a:solidFill>
            <a:prstDash val="solid"/>
            <a:headEnd type="none" len="sm" w="sm"/>
            <a:tailEnd type="none" len="sm" w="sm"/>
          </a:ln>
        </p:spPr>
      </p:sp>
      <p:sp>
        <p:nvSpPr>
          <p:cNvPr name="Freeform 3" id="3"/>
          <p:cNvSpPr/>
          <p:nvPr/>
        </p:nvSpPr>
        <p:spPr>
          <a:xfrm flipH="false" flipV="false" rot="0">
            <a:off x="6707675" y="823221"/>
            <a:ext cx="535018" cy="428106"/>
          </a:xfrm>
          <a:custGeom>
            <a:avLst/>
            <a:gdLst/>
            <a:ahLst/>
            <a:cxnLst/>
            <a:rect r="r" b="b" t="t" l="l"/>
            <a:pathLst>
              <a:path h="428106" w="535018">
                <a:moveTo>
                  <a:pt x="0" y="0"/>
                </a:moveTo>
                <a:lnTo>
                  <a:pt x="535018" y="0"/>
                </a:lnTo>
                <a:lnTo>
                  <a:pt x="535018" y="428106"/>
                </a:lnTo>
                <a:lnTo>
                  <a:pt x="0" y="428106"/>
                </a:lnTo>
                <a:lnTo>
                  <a:pt x="0" y="0"/>
                </a:lnTo>
                <a:close/>
              </a:path>
            </a:pathLst>
          </a:custGeom>
          <a:blipFill>
            <a:blip r:embed="rId2">
              <a:extLst>
                <a:ext uri="{96DAC541-7B7A-43D3-8B79-37D633B846F1}">
                  <asvg:svgBlip xmlns:asvg="http://schemas.microsoft.com/office/drawing/2016/SVG/main" r:embed="rId3"/>
                </a:ext>
              </a:extLst>
            </a:blip>
            <a:stretch>
              <a:fillRect l="-83" t="0" r="-83" b="0"/>
            </a:stretch>
          </a:blipFill>
        </p:spPr>
      </p:sp>
      <p:sp>
        <p:nvSpPr>
          <p:cNvPr name="Freeform 4" id="4"/>
          <p:cNvSpPr/>
          <p:nvPr/>
        </p:nvSpPr>
        <p:spPr>
          <a:xfrm flipH="false" flipV="false" rot="0">
            <a:off x="6707675" y="2578822"/>
            <a:ext cx="535018" cy="428106"/>
          </a:xfrm>
          <a:custGeom>
            <a:avLst/>
            <a:gdLst/>
            <a:ahLst/>
            <a:cxnLst/>
            <a:rect r="r" b="b" t="t" l="l"/>
            <a:pathLst>
              <a:path h="428106" w="535018">
                <a:moveTo>
                  <a:pt x="0" y="0"/>
                </a:moveTo>
                <a:lnTo>
                  <a:pt x="535018" y="0"/>
                </a:lnTo>
                <a:lnTo>
                  <a:pt x="535018" y="428106"/>
                </a:lnTo>
                <a:lnTo>
                  <a:pt x="0" y="428106"/>
                </a:lnTo>
                <a:lnTo>
                  <a:pt x="0" y="0"/>
                </a:lnTo>
                <a:close/>
              </a:path>
            </a:pathLst>
          </a:custGeom>
          <a:blipFill>
            <a:blip r:embed="rId4">
              <a:extLst>
                <a:ext uri="{96DAC541-7B7A-43D3-8B79-37D633B846F1}">
                  <asvg:svgBlip xmlns:asvg="http://schemas.microsoft.com/office/drawing/2016/SVG/main" r:embed="rId5"/>
                </a:ext>
              </a:extLst>
            </a:blip>
            <a:stretch>
              <a:fillRect l="-83" t="0" r="-83" b="0"/>
            </a:stretch>
          </a:blipFill>
        </p:spPr>
      </p:sp>
      <p:sp>
        <p:nvSpPr>
          <p:cNvPr name="Freeform 5" id="5"/>
          <p:cNvSpPr/>
          <p:nvPr/>
        </p:nvSpPr>
        <p:spPr>
          <a:xfrm flipH="false" flipV="false" rot="0">
            <a:off x="6695673" y="4857571"/>
            <a:ext cx="535018" cy="428106"/>
          </a:xfrm>
          <a:custGeom>
            <a:avLst/>
            <a:gdLst/>
            <a:ahLst/>
            <a:cxnLst/>
            <a:rect r="r" b="b" t="t" l="l"/>
            <a:pathLst>
              <a:path h="428106" w="535018">
                <a:moveTo>
                  <a:pt x="0" y="0"/>
                </a:moveTo>
                <a:lnTo>
                  <a:pt x="535019" y="0"/>
                </a:lnTo>
                <a:lnTo>
                  <a:pt x="535019" y="428106"/>
                </a:lnTo>
                <a:lnTo>
                  <a:pt x="0" y="428106"/>
                </a:lnTo>
                <a:lnTo>
                  <a:pt x="0" y="0"/>
                </a:lnTo>
                <a:close/>
              </a:path>
            </a:pathLst>
          </a:custGeom>
          <a:blipFill>
            <a:blip r:embed="rId6">
              <a:extLst>
                <a:ext uri="{96DAC541-7B7A-43D3-8B79-37D633B846F1}">
                  <asvg:svgBlip xmlns:asvg="http://schemas.microsoft.com/office/drawing/2016/SVG/main" r:embed="rId7"/>
                </a:ext>
              </a:extLst>
            </a:blip>
            <a:stretch>
              <a:fillRect l="-83" t="0" r="-83" b="0"/>
            </a:stretch>
          </a:blipFill>
        </p:spPr>
      </p:sp>
      <p:sp>
        <p:nvSpPr>
          <p:cNvPr name="Freeform 6" id="6"/>
          <p:cNvSpPr/>
          <p:nvPr/>
        </p:nvSpPr>
        <p:spPr>
          <a:xfrm flipH="false" flipV="false" rot="0">
            <a:off x="6707675" y="6185875"/>
            <a:ext cx="535018" cy="428106"/>
          </a:xfrm>
          <a:custGeom>
            <a:avLst/>
            <a:gdLst/>
            <a:ahLst/>
            <a:cxnLst/>
            <a:rect r="r" b="b" t="t" l="l"/>
            <a:pathLst>
              <a:path h="428106" w="535018">
                <a:moveTo>
                  <a:pt x="0" y="0"/>
                </a:moveTo>
                <a:lnTo>
                  <a:pt x="535018" y="0"/>
                </a:lnTo>
                <a:lnTo>
                  <a:pt x="535018" y="428106"/>
                </a:lnTo>
                <a:lnTo>
                  <a:pt x="0" y="428106"/>
                </a:lnTo>
                <a:lnTo>
                  <a:pt x="0" y="0"/>
                </a:lnTo>
                <a:close/>
              </a:path>
            </a:pathLst>
          </a:custGeom>
          <a:blipFill>
            <a:blip r:embed="rId2">
              <a:extLst>
                <a:ext uri="{96DAC541-7B7A-43D3-8B79-37D633B846F1}">
                  <asvg:svgBlip xmlns:asvg="http://schemas.microsoft.com/office/drawing/2016/SVG/main" r:embed="rId3"/>
                </a:ext>
              </a:extLst>
            </a:blip>
            <a:stretch>
              <a:fillRect l="-83" t="0" r="-83" b="0"/>
            </a:stretch>
          </a:blipFill>
        </p:spPr>
      </p:sp>
      <p:sp>
        <p:nvSpPr>
          <p:cNvPr name="Freeform 7" id="7"/>
          <p:cNvSpPr/>
          <p:nvPr/>
        </p:nvSpPr>
        <p:spPr>
          <a:xfrm flipH="false" flipV="false" rot="0">
            <a:off x="6695673" y="7765299"/>
            <a:ext cx="535018" cy="428106"/>
          </a:xfrm>
          <a:custGeom>
            <a:avLst/>
            <a:gdLst/>
            <a:ahLst/>
            <a:cxnLst/>
            <a:rect r="r" b="b" t="t" l="l"/>
            <a:pathLst>
              <a:path h="428106" w="535018">
                <a:moveTo>
                  <a:pt x="0" y="0"/>
                </a:moveTo>
                <a:lnTo>
                  <a:pt x="535019" y="0"/>
                </a:lnTo>
                <a:lnTo>
                  <a:pt x="535019" y="428106"/>
                </a:lnTo>
                <a:lnTo>
                  <a:pt x="0" y="428106"/>
                </a:lnTo>
                <a:lnTo>
                  <a:pt x="0" y="0"/>
                </a:lnTo>
                <a:close/>
              </a:path>
            </a:pathLst>
          </a:custGeom>
          <a:blipFill>
            <a:blip r:embed="rId4">
              <a:extLst>
                <a:ext uri="{96DAC541-7B7A-43D3-8B79-37D633B846F1}">
                  <asvg:svgBlip xmlns:asvg="http://schemas.microsoft.com/office/drawing/2016/SVG/main" r:embed="rId5"/>
                </a:ext>
              </a:extLst>
            </a:blip>
            <a:stretch>
              <a:fillRect l="-83" t="0" r="-83" b="0"/>
            </a:stretch>
          </a:blipFill>
        </p:spPr>
      </p:sp>
      <p:sp>
        <p:nvSpPr>
          <p:cNvPr name="Freeform 8" id="8"/>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8"/>
            <a:stretch>
              <a:fillRect l="0" t="0" r="0" b="0"/>
            </a:stretch>
          </a:blipFill>
        </p:spPr>
      </p:sp>
      <p:sp>
        <p:nvSpPr>
          <p:cNvPr name="TextBox 9" id="9"/>
          <p:cNvSpPr txBox="true"/>
          <p:nvPr/>
        </p:nvSpPr>
        <p:spPr>
          <a:xfrm rot="0">
            <a:off x="300748" y="3510010"/>
            <a:ext cx="5956776" cy="2228850"/>
          </a:xfrm>
          <a:prstGeom prst="rect">
            <a:avLst/>
          </a:prstGeom>
        </p:spPr>
        <p:txBody>
          <a:bodyPr anchor="t" rtlCol="false" tIns="0" lIns="0" bIns="0" rIns="0">
            <a:spAutoFit/>
          </a:bodyPr>
          <a:lstStyle/>
          <a:p>
            <a:pPr algn="ctr" marL="0" indent="0" lvl="0">
              <a:lnSpc>
                <a:spcPts val="8039"/>
              </a:lnSpc>
              <a:spcBef>
                <a:spcPct val="0"/>
              </a:spcBef>
            </a:pPr>
            <a:r>
              <a:rPr lang="en-US" sz="6699">
                <a:solidFill>
                  <a:srgbClr val="2B2B2B"/>
                </a:solidFill>
                <a:latin typeface="Agrandir"/>
                <a:ea typeface="Agrandir"/>
                <a:cs typeface="Agrandir"/>
                <a:sym typeface="Agrandir"/>
              </a:rPr>
              <a:t>SINIR KOYMA NEDİR?</a:t>
            </a:r>
          </a:p>
        </p:txBody>
      </p:sp>
      <p:sp>
        <p:nvSpPr>
          <p:cNvPr name="TextBox 10" id="10"/>
          <p:cNvSpPr txBox="true"/>
          <p:nvPr/>
        </p:nvSpPr>
        <p:spPr>
          <a:xfrm rot="0">
            <a:off x="7422359" y="699396"/>
            <a:ext cx="9939421" cy="1739265"/>
          </a:xfrm>
          <a:prstGeom prst="rect">
            <a:avLst/>
          </a:prstGeom>
        </p:spPr>
        <p:txBody>
          <a:bodyPr anchor="t" rtlCol="false" tIns="0" lIns="0" bIns="0" rIns="0">
            <a:spAutoFit/>
          </a:bodyPr>
          <a:lstStyle/>
          <a:p>
            <a:pPr algn="l" marL="0" indent="0" lvl="0">
              <a:lnSpc>
                <a:spcPts val="3360"/>
              </a:lnSpc>
            </a:pPr>
            <a:r>
              <a:rPr lang="en-US" b="true" sz="2400">
                <a:solidFill>
                  <a:srgbClr val="2B2B2B"/>
                </a:solidFill>
                <a:latin typeface="Agrandir Bold"/>
                <a:ea typeface="Agrandir Bold"/>
                <a:cs typeface="Agrandir Bold"/>
                <a:sym typeface="Agrandir Bold"/>
              </a:rPr>
              <a:t>S</a:t>
            </a:r>
            <a:r>
              <a:rPr lang="en-US" b="true" sz="2400" u="none">
                <a:solidFill>
                  <a:srgbClr val="2B2B2B"/>
                </a:solidFill>
                <a:latin typeface="Agrandir Bold"/>
                <a:ea typeface="Agrandir Bold"/>
                <a:cs typeface="Agrandir Bold"/>
                <a:sym typeface="Agrandir Bold"/>
              </a:rPr>
              <a:t>ınır koymak, belirli bir alan, davranış veya ilişki için bir çerçeve veya sınırlar belirlemek anlamına gelir. Sınırların belirlenmesi, kişisel haklarınızı ve değerlerinizi korumanıza yardımcı olur. </a:t>
            </a:r>
          </a:p>
          <a:p>
            <a:pPr algn="l" marL="0" indent="0" lvl="0">
              <a:lnSpc>
                <a:spcPts val="3360"/>
              </a:lnSpc>
            </a:pPr>
          </a:p>
        </p:txBody>
      </p:sp>
      <p:sp>
        <p:nvSpPr>
          <p:cNvPr name="TextBox 11" id="11"/>
          <p:cNvSpPr txBox="true"/>
          <p:nvPr/>
        </p:nvSpPr>
        <p:spPr>
          <a:xfrm rot="0">
            <a:off x="7422359" y="2314836"/>
            <a:ext cx="9939421" cy="2158365"/>
          </a:xfrm>
          <a:prstGeom prst="rect">
            <a:avLst/>
          </a:prstGeom>
        </p:spPr>
        <p:txBody>
          <a:bodyPr anchor="t" rtlCol="false" tIns="0" lIns="0" bIns="0" rIns="0">
            <a:spAutoFit/>
          </a:bodyPr>
          <a:lstStyle/>
          <a:p>
            <a:pPr algn="l" marL="0" indent="0" lvl="0">
              <a:lnSpc>
                <a:spcPts val="3360"/>
              </a:lnSpc>
            </a:pPr>
            <a:r>
              <a:rPr lang="en-US" sz="2400">
                <a:solidFill>
                  <a:srgbClr val="2B2B2B"/>
                </a:solidFill>
                <a:latin typeface="Agrandir"/>
                <a:ea typeface="Agrandir"/>
                <a:cs typeface="Agrandir"/>
                <a:sym typeface="Agrandir"/>
              </a:rPr>
              <a:t>Bir iletişim içine girdiğimiz her durumda kendi kişisel alanımız, karşımızdakinin kişisel alanı ve var olan iletişim sonucu buluştuğumuz ortak bir alan vardır. Dolayısı ile insan ilişkilerinde sınırlar aynı zamanda bireyin bir diğeri ile girdiği ilişkide kendi alanının nerede başlayıp nerede bittiğini de betimlemektedir.</a:t>
            </a:r>
          </a:p>
        </p:txBody>
      </p:sp>
      <p:sp>
        <p:nvSpPr>
          <p:cNvPr name="TextBox 12" id="12"/>
          <p:cNvSpPr txBox="true"/>
          <p:nvPr/>
        </p:nvSpPr>
        <p:spPr>
          <a:xfrm rot="0">
            <a:off x="7422359" y="4733746"/>
            <a:ext cx="9836941" cy="901065"/>
          </a:xfrm>
          <a:prstGeom prst="rect">
            <a:avLst/>
          </a:prstGeom>
        </p:spPr>
        <p:txBody>
          <a:bodyPr anchor="t" rtlCol="false" tIns="0" lIns="0" bIns="0" rIns="0">
            <a:spAutoFit/>
          </a:bodyPr>
          <a:lstStyle/>
          <a:p>
            <a:pPr algn="l">
              <a:lnSpc>
                <a:spcPts val="3359"/>
              </a:lnSpc>
              <a:spcBef>
                <a:spcPct val="0"/>
              </a:spcBef>
            </a:pPr>
            <a:r>
              <a:rPr lang="en-US" b="true" sz="2399">
                <a:solidFill>
                  <a:srgbClr val="2B2B2B"/>
                </a:solidFill>
                <a:latin typeface="Agrandir Bold"/>
                <a:ea typeface="Agrandir Bold"/>
                <a:cs typeface="Agrandir Bold"/>
                <a:sym typeface="Agrandir Bold"/>
              </a:rPr>
              <a:t>Kendimizi korumak ve sağlıklı bir iletişim sürdürebilmek için fiziksel, duygusal ve zihinsel sınırlara ihtiyacımız vardır. </a:t>
            </a:r>
          </a:p>
        </p:txBody>
      </p:sp>
      <p:sp>
        <p:nvSpPr>
          <p:cNvPr name="TextBox 13" id="13"/>
          <p:cNvSpPr txBox="true"/>
          <p:nvPr/>
        </p:nvSpPr>
        <p:spPr>
          <a:xfrm rot="0">
            <a:off x="7422359" y="7810840"/>
            <a:ext cx="9939421" cy="1320165"/>
          </a:xfrm>
          <a:prstGeom prst="rect">
            <a:avLst/>
          </a:prstGeom>
        </p:spPr>
        <p:txBody>
          <a:bodyPr anchor="t" rtlCol="false" tIns="0" lIns="0" bIns="0" rIns="0">
            <a:spAutoFit/>
          </a:bodyPr>
          <a:lstStyle/>
          <a:p>
            <a:pPr algn="l">
              <a:lnSpc>
                <a:spcPts val="3359"/>
              </a:lnSpc>
              <a:spcBef>
                <a:spcPct val="0"/>
              </a:spcBef>
            </a:pPr>
            <a:r>
              <a:rPr lang="en-US" b="true" sz="2399">
                <a:solidFill>
                  <a:srgbClr val="2B2B2B"/>
                </a:solidFill>
                <a:latin typeface="Agrandir Bold"/>
                <a:ea typeface="Agrandir Bold"/>
                <a:cs typeface="Agrandir Bold"/>
                <a:sym typeface="Agrandir Bold"/>
              </a:rPr>
              <a:t>Sınırlar, sağlıklı ve sürdürülebilir yapılar oluşturur. Hem kişisel hem de profesyonel ilişkilerde, karşılıklı saygı ve anlayışın korunması için sınırların net bir şekilde iletilmesi önemlidir.</a:t>
            </a:r>
          </a:p>
        </p:txBody>
      </p:sp>
      <p:sp>
        <p:nvSpPr>
          <p:cNvPr name="TextBox 14" id="14"/>
          <p:cNvSpPr txBox="true"/>
          <p:nvPr/>
        </p:nvSpPr>
        <p:spPr>
          <a:xfrm rot="0">
            <a:off x="7422359" y="6062050"/>
            <a:ext cx="10446139" cy="1320165"/>
          </a:xfrm>
          <a:prstGeom prst="rect">
            <a:avLst/>
          </a:prstGeom>
        </p:spPr>
        <p:txBody>
          <a:bodyPr anchor="t" rtlCol="false" tIns="0" lIns="0" bIns="0" rIns="0">
            <a:spAutoFit/>
          </a:bodyPr>
          <a:lstStyle/>
          <a:p>
            <a:pPr algn="l">
              <a:lnSpc>
                <a:spcPts val="3359"/>
              </a:lnSpc>
              <a:spcBef>
                <a:spcPct val="0"/>
              </a:spcBef>
            </a:pPr>
            <a:r>
              <a:rPr lang="en-US" sz="2399">
                <a:solidFill>
                  <a:srgbClr val="2B2B2B"/>
                </a:solidFill>
                <a:latin typeface="Agrandir"/>
                <a:ea typeface="Agrandir"/>
                <a:cs typeface="Agrandir"/>
                <a:sym typeface="Agrandir"/>
              </a:rPr>
              <a:t>Sınır koyarak insanların hayatımıza müdahale etmesinin ve limitlerimizi aşacak, kendimizi kötü hissetmemize sebep olacak davranışlar sergilemelerinin önüne geçmiş oluruz.</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sp>
        <p:nvSpPr>
          <p:cNvPr name="Freeform 2" id="2"/>
          <p:cNvSpPr/>
          <p:nvPr/>
        </p:nvSpPr>
        <p:spPr>
          <a:xfrm flipH="false" flipV="false" rot="0">
            <a:off x="8548610" y="0"/>
            <a:ext cx="9739390" cy="10287000"/>
          </a:xfrm>
          <a:custGeom>
            <a:avLst/>
            <a:gdLst/>
            <a:ahLst/>
            <a:cxnLst/>
            <a:rect r="r" b="b" t="t" l="l"/>
            <a:pathLst>
              <a:path h="10287000" w="9739390">
                <a:moveTo>
                  <a:pt x="0" y="0"/>
                </a:moveTo>
                <a:lnTo>
                  <a:pt x="9739390" y="0"/>
                </a:lnTo>
                <a:lnTo>
                  <a:pt x="9739390" y="10287000"/>
                </a:lnTo>
                <a:lnTo>
                  <a:pt x="0" y="10287000"/>
                </a:lnTo>
                <a:lnTo>
                  <a:pt x="0" y="0"/>
                </a:lnTo>
                <a:close/>
              </a:path>
            </a:pathLst>
          </a:custGeom>
          <a:blipFill>
            <a:blip r:embed="rId2">
              <a:alphaModFix amt="88000"/>
            </a:blip>
            <a:stretch>
              <a:fillRect l="-26849" t="0" r="-31683" b="0"/>
            </a:stretch>
          </a:blipFill>
        </p:spPr>
      </p:sp>
      <p:sp>
        <p:nvSpPr>
          <p:cNvPr name="TextBox 3" id="3"/>
          <p:cNvSpPr txBox="true"/>
          <p:nvPr/>
        </p:nvSpPr>
        <p:spPr>
          <a:xfrm rot="0">
            <a:off x="1028700" y="2955119"/>
            <a:ext cx="7729865" cy="3362325"/>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ea typeface="Agrandir"/>
                <a:cs typeface="Agrandir"/>
                <a:sym typeface="Agrandir"/>
              </a:rPr>
              <a:t>SINIR, KİŞİNİN GÜVENLİ BÖLGESİDİR.</a:t>
            </a:r>
          </a:p>
        </p:txBody>
      </p:sp>
      <p:sp>
        <p:nvSpPr>
          <p:cNvPr name="Freeform 4" id="4"/>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CF7"/>
        </a:solidFill>
      </p:bgPr>
    </p:bg>
    <p:spTree>
      <p:nvGrpSpPr>
        <p:cNvPr id="1" name=""/>
        <p:cNvGrpSpPr/>
        <p:nvPr/>
      </p:nvGrpSpPr>
      <p:grpSpPr>
        <a:xfrm>
          <a:off x="0" y="0"/>
          <a:ext cx="0" cy="0"/>
          <a:chOff x="0" y="0"/>
          <a:chExt cx="0" cy="0"/>
        </a:xfrm>
      </p:grpSpPr>
      <p:grpSp>
        <p:nvGrpSpPr>
          <p:cNvPr name="Group 2" id="2"/>
          <p:cNvGrpSpPr/>
          <p:nvPr/>
        </p:nvGrpSpPr>
        <p:grpSpPr>
          <a:xfrm rot="0">
            <a:off x="8439651" y="675583"/>
            <a:ext cx="1797669" cy="1851531"/>
            <a:chOff x="0" y="0"/>
            <a:chExt cx="2396892" cy="2468709"/>
          </a:xfrm>
        </p:grpSpPr>
        <p:sp>
          <p:nvSpPr>
            <p:cNvPr name="Freeform 3" id="3"/>
            <p:cNvSpPr/>
            <p:nvPr/>
          </p:nvSpPr>
          <p:spPr>
            <a:xfrm flipH="false" flipV="false" rot="0">
              <a:off x="0" y="0"/>
              <a:ext cx="2396892" cy="2468709"/>
            </a:xfrm>
            <a:custGeom>
              <a:avLst/>
              <a:gdLst/>
              <a:ahLst/>
              <a:cxnLst/>
              <a:rect r="r" b="b" t="t" l="l"/>
              <a:pathLst>
                <a:path h="2468709" w="2396892">
                  <a:moveTo>
                    <a:pt x="0" y="0"/>
                  </a:moveTo>
                  <a:lnTo>
                    <a:pt x="2396892" y="0"/>
                  </a:lnTo>
                  <a:lnTo>
                    <a:pt x="2396892" y="2468709"/>
                  </a:lnTo>
                  <a:lnTo>
                    <a:pt x="0" y="24687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59855" y="796627"/>
              <a:ext cx="1077181" cy="875454"/>
            </a:xfrm>
            <a:custGeom>
              <a:avLst/>
              <a:gdLst/>
              <a:ahLst/>
              <a:cxnLst/>
              <a:rect r="r" b="b" t="t" l="l"/>
              <a:pathLst>
                <a:path h="875454" w="1077181">
                  <a:moveTo>
                    <a:pt x="0" y="0"/>
                  </a:moveTo>
                  <a:lnTo>
                    <a:pt x="1077181" y="0"/>
                  </a:lnTo>
                  <a:lnTo>
                    <a:pt x="1077181" y="875454"/>
                  </a:lnTo>
                  <a:lnTo>
                    <a:pt x="0" y="8754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5" id="5"/>
          <p:cNvGrpSpPr/>
          <p:nvPr/>
        </p:nvGrpSpPr>
        <p:grpSpPr>
          <a:xfrm rot="0">
            <a:off x="8439651" y="6202304"/>
            <a:ext cx="1924218" cy="1798269"/>
            <a:chOff x="0" y="0"/>
            <a:chExt cx="2565623" cy="2397692"/>
          </a:xfrm>
        </p:grpSpPr>
        <p:sp>
          <p:nvSpPr>
            <p:cNvPr name="Freeform 6" id="6"/>
            <p:cNvSpPr/>
            <p:nvPr/>
          </p:nvSpPr>
          <p:spPr>
            <a:xfrm flipH="false" flipV="false" rot="0">
              <a:off x="0" y="0"/>
              <a:ext cx="2565623" cy="2397692"/>
            </a:xfrm>
            <a:custGeom>
              <a:avLst/>
              <a:gdLst/>
              <a:ahLst/>
              <a:cxnLst/>
              <a:rect r="r" b="b" t="t" l="l"/>
              <a:pathLst>
                <a:path h="2397692" w="2565623">
                  <a:moveTo>
                    <a:pt x="0" y="0"/>
                  </a:moveTo>
                  <a:lnTo>
                    <a:pt x="2565623" y="0"/>
                  </a:lnTo>
                  <a:lnTo>
                    <a:pt x="2565623" y="2397692"/>
                  </a:lnTo>
                  <a:lnTo>
                    <a:pt x="0" y="23976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841914" y="757948"/>
              <a:ext cx="881795" cy="881795"/>
            </a:xfrm>
            <a:custGeom>
              <a:avLst/>
              <a:gdLst/>
              <a:ahLst/>
              <a:cxnLst/>
              <a:rect r="r" b="b" t="t" l="l"/>
              <a:pathLst>
                <a:path h="881795" w="881795">
                  <a:moveTo>
                    <a:pt x="0" y="0"/>
                  </a:moveTo>
                  <a:lnTo>
                    <a:pt x="881795" y="0"/>
                  </a:lnTo>
                  <a:lnTo>
                    <a:pt x="881795" y="881796"/>
                  </a:lnTo>
                  <a:lnTo>
                    <a:pt x="0" y="881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8" id="8"/>
          <p:cNvGrpSpPr/>
          <p:nvPr/>
        </p:nvGrpSpPr>
        <p:grpSpPr>
          <a:xfrm rot="0">
            <a:off x="14595216" y="878472"/>
            <a:ext cx="1924218" cy="1798269"/>
            <a:chOff x="0" y="0"/>
            <a:chExt cx="2565623" cy="2397692"/>
          </a:xfrm>
        </p:grpSpPr>
        <p:sp>
          <p:nvSpPr>
            <p:cNvPr name="Freeform 9" id="9"/>
            <p:cNvSpPr/>
            <p:nvPr/>
          </p:nvSpPr>
          <p:spPr>
            <a:xfrm flipH="false" flipV="false" rot="0">
              <a:off x="0" y="0"/>
              <a:ext cx="2565623" cy="2397692"/>
            </a:xfrm>
            <a:custGeom>
              <a:avLst/>
              <a:gdLst/>
              <a:ahLst/>
              <a:cxnLst/>
              <a:rect r="r" b="b" t="t" l="l"/>
              <a:pathLst>
                <a:path h="2397692" w="2565623">
                  <a:moveTo>
                    <a:pt x="0" y="0"/>
                  </a:moveTo>
                  <a:lnTo>
                    <a:pt x="2565623" y="0"/>
                  </a:lnTo>
                  <a:lnTo>
                    <a:pt x="2565623" y="2397692"/>
                  </a:lnTo>
                  <a:lnTo>
                    <a:pt x="0" y="23976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938997" y="761119"/>
              <a:ext cx="687630" cy="875454"/>
            </a:xfrm>
            <a:custGeom>
              <a:avLst/>
              <a:gdLst/>
              <a:ahLst/>
              <a:cxnLst/>
              <a:rect r="r" b="b" t="t" l="l"/>
              <a:pathLst>
                <a:path h="875454" w="687630">
                  <a:moveTo>
                    <a:pt x="0" y="0"/>
                  </a:moveTo>
                  <a:lnTo>
                    <a:pt x="687629" y="0"/>
                  </a:lnTo>
                  <a:lnTo>
                    <a:pt x="687629" y="875454"/>
                  </a:lnTo>
                  <a:lnTo>
                    <a:pt x="0" y="87545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grpSp>
        <p:nvGrpSpPr>
          <p:cNvPr name="Group 11" id="11"/>
          <p:cNvGrpSpPr/>
          <p:nvPr/>
        </p:nvGrpSpPr>
        <p:grpSpPr>
          <a:xfrm rot="0">
            <a:off x="14956470" y="5988807"/>
            <a:ext cx="1797669" cy="1851531"/>
            <a:chOff x="0" y="0"/>
            <a:chExt cx="2396892" cy="2468709"/>
          </a:xfrm>
        </p:grpSpPr>
        <p:sp>
          <p:nvSpPr>
            <p:cNvPr name="Freeform 12" id="12"/>
            <p:cNvSpPr/>
            <p:nvPr/>
          </p:nvSpPr>
          <p:spPr>
            <a:xfrm flipH="false" flipV="false" rot="0">
              <a:off x="0" y="0"/>
              <a:ext cx="2396892" cy="2468709"/>
            </a:xfrm>
            <a:custGeom>
              <a:avLst/>
              <a:gdLst/>
              <a:ahLst/>
              <a:cxnLst/>
              <a:rect r="r" b="b" t="t" l="l"/>
              <a:pathLst>
                <a:path h="2468709" w="2396892">
                  <a:moveTo>
                    <a:pt x="0" y="0"/>
                  </a:moveTo>
                  <a:lnTo>
                    <a:pt x="2396892" y="0"/>
                  </a:lnTo>
                  <a:lnTo>
                    <a:pt x="2396892" y="2468709"/>
                  </a:lnTo>
                  <a:lnTo>
                    <a:pt x="0" y="24687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721096" y="793457"/>
              <a:ext cx="954700" cy="881795"/>
            </a:xfrm>
            <a:custGeom>
              <a:avLst/>
              <a:gdLst/>
              <a:ahLst/>
              <a:cxnLst/>
              <a:rect r="r" b="b" t="t" l="l"/>
              <a:pathLst>
                <a:path h="881795" w="954700">
                  <a:moveTo>
                    <a:pt x="0" y="0"/>
                  </a:moveTo>
                  <a:lnTo>
                    <a:pt x="954700" y="0"/>
                  </a:lnTo>
                  <a:lnTo>
                    <a:pt x="954700" y="881795"/>
                  </a:lnTo>
                  <a:lnTo>
                    <a:pt x="0" y="88179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Freeform 14" id="14"/>
          <p:cNvSpPr/>
          <p:nvPr/>
        </p:nvSpPr>
        <p:spPr>
          <a:xfrm flipH="false" flipV="false" rot="0">
            <a:off x="11406907" y="3255023"/>
            <a:ext cx="1924218" cy="1798269"/>
          </a:xfrm>
          <a:custGeom>
            <a:avLst/>
            <a:gdLst/>
            <a:ahLst/>
            <a:cxnLst/>
            <a:rect r="r" b="b" t="t" l="l"/>
            <a:pathLst>
              <a:path h="1798269" w="1924218">
                <a:moveTo>
                  <a:pt x="0" y="0"/>
                </a:moveTo>
                <a:lnTo>
                  <a:pt x="1924217" y="0"/>
                </a:lnTo>
                <a:lnTo>
                  <a:pt x="1924217" y="1798268"/>
                </a:lnTo>
                <a:lnTo>
                  <a:pt x="0" y="179826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 id="15"/>
          <p:cNvSpPr/>
          <p:nvPr/>
        </p:nvSpPr>
        <p:spPr>
          <a:xfrm flipH="false" flipV="false" rot="0">
            <a:off x="12114981" y="3764968"/>
            <a:ext cx="508069" cy="778378"/>
          </a:xfrm>
          <a:custGeom>
            <a:avLst/>
            <a:gdLst/>
            <a:ahLst/>
            <a:cxnLst/>
            <a:rect r="r" b="b" t="t" l="l"/>
            <a:pathLst>
              <a:path h="778378" w="508069">
                <a:moveTo>
                  <a:pt x="0" y="0"/>
                </a:moveTo>
                <a:lnTo>
                  <a:pt x="508069" y="0"/>
                </a:lnTo>
                <a:lnTo>
                  <a:pt x="508069" y="778378"/>
                </a:lnTo>
                <a:lnTo>
                  <a:pt x="0" y="77837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6" id="16"/>
          <p:cNvSpPr txBox="true"/>
          <p:nvPr/>
        </p:nvSpPr>
        <p:spPr>
          <a:xfrm rot="0">
            <a:off x="922350" y="4495800"/>
            <a:ext cx="5501342" cy="1114425"/>
          </a:xfrm>
          <a:prstGeom prst="rect">
            <a:avLst/>
          </a:prstGeom>
        </p:spPr>
        <p:txBody>
          <a:bodyPr anchor="t" rtlCol="false" tIns="0" lIns="0" bIns="0" rIns="0">
            <a:spAutoFit/>
          </a:bodyPr>
          <a:lstStyle/>
          <a:p>
            <a:pPr algn="ctr" marL="0" indent="0" lvl="0">
              <a:lnSpc>
                <a:spcPts val="7409"/>
              </a:lnSpc>
              <a:spcBef>
                <a:spcPct val="0"/>
              </a:spcBef>
            </a:pPr>
            <a:r>
              <a:rPr lang="en-US" sz="6174">
                <a:solidFill>
                  <a:srgbClr val="2B2B2B"/>
                </a:solidFill>
                <a:latin typeface="Agrandir"/>
                <a:ea typeface="Agrandir"/>
                <a:cs typeface="Agrandir"/>
                <a:sym typeface="Agrandir"/>
              </a:rPr>
              <a:t>SINIR KOYMA,</a:t>
            </a:r>
          </a:p>
        </p:txBody>
      </p:sp>
      <p:sp>
        <p:nvSpPr>
          <p:cNvPr name="TextBox 17" id="17"/>
          <p:cNvSpPr txBox="true"/>
          <p:nvPr/>
        </p:nvSpPr>
        <p:spPr>
          <a:xfrm rot="0">
            <a:off x="7679216" y="2543391"/>
            <a:ext cx="3318539" cy="1016634"/>
          </a:xfrm>
          <a:prstGeom prst="rect">
            <a:avLst/>
          </a:prstGeom>
        </p:spPr>
        <p:txBody>
          <a:bodyPr anchor="t" rtlCol="false" tIns="0" lIns="0" bIns="0" rIns="0">
            <a:spAutoFit/>
          </a:bodyPr>
          <a:lstStyle/>
          <a:p>
            <a:pPr algn="ctr" marL="0" indent="0" lvl="0">
              <a:lnSpc>
                <a:spcPts val="3815"/>
              </a:lnSpc>
              <a:spcBef>
                <a:spcPct val="0"/>
              </a:spcBef>
            </a:pPr>
            <a:r>
              <a:rPr lang="en-US" b="true" sz="2725">
                <a:solidFill>
                  <a:srgbClr val="2B2B2B"/>
                </a:solidFill>
                <a:latin typeface="Agrandir Bold"/>
                <a:ea typeface="Agrandir Bold"/>
                <a:cs typeface="Agrandir Bold"/>
                <a:sym typeface="Agrandir Bold"/>
              </a:rPr>
              <a:t>OTOKONTROL SAĞLAR</a:t>
            </a:r>
          </a:p>
        </p:txBody>
      </p:sp>
      <p:sp>
        <p:nvSpPr>
          <p:cNvPr name="TextBox 18" id="18"/>
          <p:cNvSpPr txBox="true"/>
          <p:nvPr/>
        </p:nvSpPr>
        <p:spPr>
          <a:xfrm rot="0">
            <a:off x="7983544" y="8107038"/>
            <a:ext cx="3318539" cy="1016634"/>
          </a:xfrm>
          <a:prstGeom prst="rect">
            <a:avLst/>
          </a:prstGeom>
        </p:spPr>
        <p:txBody>
          <a:bodyPr anchor="t" rtlCol="false" tIns="0" lIns="0" bIns="0" rIns="0">
            <a:spAutoFit/>
          </a:bodyPr>
          <a:lstStyle/>
          <a:p>
            <a:pPr algn="ctr" marL="0" indent="0" lvl="0">
              <a:lnSpc>
                <a:spcPts val="3815"/>
              </a:lnSpc>
              <a:spcBef>
                <a:spcPct val="0"/>
              </a:spcBef>
            </a:pPr>
            <a:r>
              <a:rPr lang="en-US" b="true" sz="2725">
                <a:solidFill>
                  <a:srgbClr val="2B2B2B"/>
                </a:solidFill>
                <a:latin typeface="Agrandir Bold"/>
                <a:ea typeface="Agrandir Bold"/>
                <a:cs typeface="Agrandir Bold"/>
                <a:sym typeface="Agrandir Bold"/>
              </a:rPr>
              <a:t>ÖZGÜR HISSETTIRIR</a:t>
            </a:r>
          </a:p>
        </p:txBody>
      </p:sp>
      <p:sp>
        <p:nvSpPr>
          <p:cNvPr name="TextBox 19" id="19"/>
          <p:cNvSpPr txBox="true"/>
          <p:nvPr/>
        </p:nvSpPr>
        <p:spPr>
          <a:xfrm rot="0">
            <a:off x="14196035" y="7964488"/>
            <a:ext cx="3318539" cy="1492884"/>
          </a:xfrm>
          <a:prstGeom prst="rect">
            <a:avLst/>
          </a:prstGeom>
        </p:spPr>
        <p:txBody>
          <a:bodyPr anchor="t" rtlCol="false" tIns="0" lIns="0" bIns="0" rIns="0">
            <a:spAutoFit/>
          </a:bodyPr>
          <a:lstStyle/>
          <a:p>
            <a:pPr algn="ctr" marL="0" indent="0" lvl="0">
              <a:lnSpc>
                <a:spcPts val="3815"/>
              </a:lnSpc>
              <a:spcBef>
                <a:spcPct val="0"/>
              </a:spcBef>
            </a:pPr>
            <a:r>
              <a:rPr lang="en-US" b="true" sz="2725">
                <a:solidFill>
                  <a:srgbClr val="2B2B2B"/>
                </a:solidFill>
                <a:latin typeface="Agrandir Bold"/>
                <a:ea typeface="Agrandir Bold"/>
                <a:cs typeface="Agrandir Bold"/>
                <a:sym typeface="Agrandir Bold"/>
              </a:rPr>
              <a:t>SORUMLULUK BILINCINI GELIŞTIRIR</a:t>
            </a:r>
          </a:p>
        </p:txBody>
      </p:sp>
      <p:sp>
        <p:nvSpPr>
          <p:cNvPr name="TextBox 20" id="20"/>
          <p:cNvSpPr txBox="true"/>
          <p:nvPr/>
        </p:nvSpPr>
        <p:spPr>
          <a:xfrm rot="0">
            <a:off x="14196035" y="2748333"/>
            <a:ext cx="3318539" cy="1016634"/>
          </a:xfrm>
          <a:prstGeom prst="rect">
            <a:avLst/>
          </a:prstGeom>
        </p:spPr>
        <p:txBody>
          <a:bodyPr anchor="t" rtlCol="false" tIns="0" lIns="0" bIns="0" rIns="0">
            <a:spAutoFit/>
          </a:bodyPr>
          <a:lstStyle/>
          <a:p>
            <a:pPr algn="ctr" marL="0" indent="0" lvl="0">
              <a:lnSpc>
                <a:spcPts val="3815"/>
              </a:lnSpc>
              <a:spcBef>
                <a:spcPct val="0"/>
              </a:spcBef>
            </a:pPr>
            <a:r>
              <a:rPr lang="en-US" b="true" sz="2725">
                <a:solidFill>
                  <a:srgbClr val="2B2B2B"/>
                </a:solidFill>
                <a:latin typeface="Agrandir Bold"/>
                <a:ea typeface="Agrandir Bold"/>
                <a:cs typeface="Agrandir Bold"/>
                <a:sym typeface="Agrandir Bold"/>
              </a:rPr>
              <a:t>KENDINI GÜVENDE HISSETTIRIR</a:t>
            </a:r>
          </a:p>
        </p:txBody>
      </p:sp>
      <p:sp>
        <p:nvSpPr>
          <p:cNvPr name="TextBox 21" id="21"/>
          <p:cNvSpPr txBox="true"/>
          <p:nvPr/>
        </p:nvSpPr>
        <p:spPr>
          <a:xfrm rot="0">
            <a:off x="10709746" y="5025435"/>
            <a:ext cx="3318539" cy="1492884"/>
          </a:xfrm>
          <a:prstGeom prst="rect">
            <a:avLst/>
          </a:prstGeom>
        </p:spPr>
        <p:txBody>
          <a:bodyPr anchor="t" rtlCol="false" tIns="0" lIns="0" bIns="0" rIns="0">
            <a:spAutoFit/>
          </a:bodyPr>
          <a:lstStyle/>
          <a:p>
            <a:pPr algn="ctr" marL="0" indent="0" lvl="0">
              <a:lnSpc>
                <a:spcPts val="3815"/>
              </a:lnSpc>
              <a:spcBef>
                <a:spcPct val="0"/>
              </a:spcBef>
            </a:pPr>
            <a:r>
              <a:rPr lang="en-US" b="true" sz="2725">
                <a:solidFill>
                  <a:srgbClr val="2B2B2B"/>
                </a:solidFill>
                <a:latin typeface="Agrandir Bold"/>
                <a:ea typeface="Agrandir Bold"/>
                <a:cs typeface="Agrandir Bold"/>
                <a:sym typeface="Agrandir Bold"/>
              </a:rPr>
              <a:t>YAŞAMA HAZIRLAYICI ROL OYNAR</a:t>
            </a:r>
          </a:p>
        </p:txBody>
      </p:sp>
      <p:sp>
        <p:nvSpPr>
          <p:cNvPr name="AutoShape 22" id="22"/>
          <p:cNvSpPr/>
          <p:nvPr/>
        </p:nvSpPr>
        <p:spPr>
          <a:xfrm>
            <a:off x="6975184" y="567986"/>
            <a:ext cx="0" cy="9501720"/>
          </a:xfrm>
          <a:prstGeom prst="line">
            <a:avLst/>
          </a:prstGeom>
          <a:ln cap="flat" w="9525">
            <a:solidFill>
              <a:srgbClr val="2B2B2B"/>
            </a:solidFill>
            <a:prstDash val="solid"/>
            <a:headEnd type="none" len="sm" w="sm"/>
            <a:tailEnd type="none" len="sm" w="sm"/>
          </a:ln>
        </p:spPr>
      </p:sp>
      <p:sp>
        <p:nvSpPr>
          <p:cNvPr name="Freeform 23" id="23"/>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2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9F1EA"/>
        </a:solidFill>
      </p:bgPr>
    </p:bg>
    <p:spTree>
      <p:nvGrpSpPr>
        <p:cNvPr id="1" name=""/>
        <p:cNvGrpSpPr/>
        <p:nvPr/>
      </p:nvGrpSpPr>
      <p:grpSpPr>
        <a:xfrm>
          <a:off x="0" y="0"/>
          <a:ext cx="0" cy="0"/>
          <a:chOff x="0" y="0"/>
          <a:chExt cx="0" cy="0"/>
        </a:xfrm>
      </p:grpSpPr>
      <p:grpSp>
        <p:nvGrpSpPr>
          <p:cNvPr name="Group 2" id="2"/>
          <p:cNvGrpSpPr/>
          <p:nvPr/>
        </p:nvGrpSpPr>
        <p:grpSpPr>
          <a:xfrm rot="0">
            <a:off x="9576161" y="2264955"/>
            <a:ext cx="3360114" cy="2935190"/>
            <a:chOff x="0" y="0"/>
            <a:chExt cx="5975350" cy="5219700"/>
          </a:xfrm>
        </p:grpSpPr>
        <p:sp>
          <p:nvSpPr>
            <p:cNvPr name="Freeform 3" id="3"/>
            <p:cNvSpPr/>
            <p:nvPr/>
          </p:nvSpPr>
          <p:spPr>
            <a:xfrm flipH="false" flipV="false" rot="0">
              <a:off x="-519430" y="-910590"/>
              <a:ext cx="7381240" cy="6188710"/>
            </a:xfrm>
            <a:custGeom>
              <a:avLst/>
              <a:gdLst/>
              <a:ahLst/>
              <a:cxnLst/>
              <a:rect r="r" b="b" t="t" l="l"/>
              <a:pathLst>
                <a:path h="6188710" w="738124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blipFill>
              <a:blip r:embed="rId2"/>
              <a:stretch>
                <a:fillRect l="0" t="-36792" r="0" b="-36792"/>
              </a:stretch>
            </a:blipFill>
          </p:spPr>
        </p:sp>
      </p:grpSp>
      <p:grpSp>
        <p:nvGrpSpPr>
          <p:cNvPr name="Group 4" id="4"/>
          <p:cNvGrpSpPr/>
          <p:nvPr/>
        </p:nvGrpSpPr>
        <p:grpSpPr>
          <a:xfrm rot="0">
            <a:off x="5522482" y="2151666"/>
            <a:ext cx="3621518" cy="3027161"/>
            <a:chOff x="0" y="0"/>
            <a:chExt cx="4983480" cy="4165600"/>
          </a:xfrm>
        </p:grpSpPr>
        <p:sp>
          <p:nvSpPr>
            <p:cNvPr name="Freeform 5" id="5"/>
            <p:cNvSpPr/>
            <p:nvPr/>
          </p:nvSpPr>
          <p:spPr>
            <a:xfrm flipH="false" flipV="false" rot="0">
              <a:off x="0" y="0"/>
              <a:ext cx="4983480" cy="4165600"/>
            </a:xfrm>
            <a:custGeom>
              <a:avLst/>
              <a:gdLst/>
              <a:ahLst/>
              <a:cxnLst/>
              <a:rect r="r" b="b" t="t" l="l"/>
              <a:pathLst>
                <a:path h="4165600" w="4983480">
                  <a:moveTo>
                    <a:pt x="4537710" y="1230630"/>
                  </a:moveTo>
                  <a:cubicBezTo>
                    <a:pt x="4786630" y="1244600"/>
                    <a:pt x="4983480" y="1416050"/>
                    <a:pt x="4980940" y="1680210"/>
                  </a:cubicBezTo>
                  <a:cubicBezTo>
                    <a:pt x="4978400" y="1931670"/>
                    <a:pt x="4773930" y="2134870"/>
                    <a:pt x="4521200" y="2134870"/>
                  </a:cubicBezTo>
                  <a:cubicBezTo>
                    <a:pt x="4309110" y="2160270"/>
                    <a:pt x="3896360" y="2302510"/>
                    <a:pt x="4067810" y="2602230"/>
                  </a:cubicBezTo>
                  <a:cubicBezTo>
                    <a:pt x="4150360" y="2747010"/>
                    <a:pt x="4258310" y="2820670"/>
                    <a:pt x="4262120" y="3002280"/>
                  </a:cubicBezTo>
                  <a:cubicBezTo>
                    <a:pt x="4268470" y="3300730"/>
                    <a:pt x="3977640" y="3577590"/>
                    <a:pt x="3675380" y="3503930"/>
                  </a:cubicBezTo>
                  <a:cubicBezTo>
                    <a:pt x="3590290" y="3483610"/>
                    <a:pt x="3510280" y="3441700"/>
                    <a:pt x="3430270" y="3408680"/>
                  </a:cubicBezTo>
                  <a:cubicBezTo>
                    <a:pt x="3075940" y="3260090"/>
                    <a:pt x="2683510" y="3318510"/>
                    <a:pt x="2367280" y="3531870"/>
                  </a:cubicBezTo>
                  <a:cubicBezTo>
                    <a:pt x="2100580" y="3710940"/>
                    <a:pt x="1905000" y="3990340"/>
                    <a:pt x="1581150" y="4075430"/>
                  </a:cubicBezTo>
                  <a:cubicBezTo>
                    <a:pt x="1236980" y="4165600"/>
                    <a:pt x="855980" y="4089400"/>
                    <a:pt x="582930" y="3858260"/>
                  </a:cubicBezTo>
                  <a:cubicBezTo>
                    <a:pt x="349250" y="3657600"/>
                    <a:pt x="199390" y="3355340"/>
                    <a:pt x="201930" y="3048000"/>
                  </a:cubicBezTo>
                  <a:cubicBezTo>
                    <a:pt x="204470" y="2724150"/>
                    <a:pt x="365760" y="2429510"/>
                    <a:pt x="425450" y="2115820"/>
                  </a:cubicBezTo>
                  <a:cubicBezTo>
                    <a:pt x="459740" y="1931670"/>
                    <a:pt x="459740" y="1732280"/>
                    <a:pt x="393700" y="1554480"/>
                  </a:cubicBezTo>
                  <a:cubicBezTo>
                    <a:pt x="326390" y="1377950"/>
                    <a:pt x="177800" y="1267460"/>
                    <a:pt x="90170" y="1104900"/>
                  </a:cubicBezTo>
                  <a:cubicBezTo>
                    <a:pt x="33020" y="999490"/>
                    <a:pt x="0" y="877570"/>
                    <a:pt x="0" y="749300"/>
                  </a:cubicBezTo>
                  <a:cubicBezTo>
                    <a:pt x="0" y="335280"/>
                    <a:pt x="335280" y="0"/>
                    <a:pt x="749300" y="0"/>
                  </a:cubicBezTo>
                  <a:cubicBezTo>
                    <a:pt x="866140" y="0"/>
                    <a:pt x="982980" y="27940"/>
                    <a:pt x="1087120" y="80010"/>
                  </a:cubicBezTo>
                  <a:cubicBezTo>
                    <a:pt x="1272540" y="173990"/>
                    <a:pt x="1386840" y="354330"/>
                    <a:pt x="1570990" y="452120"/>
                  </a:cubicBezTo>
                  <a:cubicBezTo>
                    <a:pt x="1879600" y="615950"/>
                    <a:pt x="2148840" y="523240"/>
                    <a:pt x="2468880" y="466090"/>
                  </a:cubicBezTo>
                  <a:cubicBezTo>
                    <a:pt x="2672080" y="429260"/>
                    <a:pt x="2931160" y="431800"/>
                    <a:pt x="3117850" y="532130"/>
                  </a:cubicBezTo>
                  <a:cubicBezTo>
                    <a:pt x="3272790" y="614680"/>
                    <a:pt x="3361690" y="786130"/>
                    <a:pt x="3441700" y="934720"/>
                  </a:cubicBezTo>
                  <a:cubicBezTo>
                    <a:pt x="3662680" y="1341120"/>
                    <a:pt x="4132580" y="1210310"/>
                    <a:pt x="4523740" y="1229360"/>
                  </a:cubicBezTo>
                  <a:cubicBezTo>
                    <a:pt x="4530090" y="1229360"/>
                    <a:pt x="4533900" y="1230630"/>
                    <a:pt x="4537710" y="1230630"/>
                  </a:cubicBezTo>
                  <a:close/>
                </a:path>
              </a:pathLst>
            </a:custGeom>
            <a:blipFill>
              <a:blip r:embed="rId3"/>
              <a:stretch>
                <a:fillRect l="-13470" t="0" r="-13470" b="0"/>
              </a:stretch>
            </a:blipFill>
          </p:spPr>
        </p:sp>
      </p:grpSp>
      <p:grpSp>
        <p:nvGrpSpPr>
          <p:cNvPr name="Group 6" id="6"/>
          <p:cNvGrpSpPr/>
          <p:nvPr/>
        </p:nvGrpSpPr>
        <p:grpSpPr>
          <a:xfrm rot="0">
            <a:off x="768058" y="2130348"/>
            <a:ext cx="3367274" cy="3048479"/>
            <a:chOff x="0" y="0"/>
            <a:chExt cx="5580380" cy="5052060"/>
          </a:xfrm>
        </p:grpSpPr>
        <p:sp>
          <p:nvSpPr>
            <p:cNvPr name="Freeform 7" id="7"/>
            <p:cNvSpPr/>
            <p:nvPr/>
          </p:nvSpPr>
          <p:spPr>
            <a:xfrm flipH="false" flipV="false" rot="0">
              <a:off x="-635000" y="-673100"/>
              <a:ext cx="6488430" cy="6027420"/>
            </a:xfrm>
            <a:custGeom>
              <a:avLst/>
              <a:gdLst/>
              <a:ahLst/>
              <a:cxnLst/>
              <a:rect r="r" b="b" t="t" l="l"/>
              <a:pathLst>
                <a:path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4"/>
              <a:stretch>
                <a:fillRect l="0" t="-5227" r="0" b="-5227"/>
              </a:stretch>
            </a:blipFill>
          </p:spPr>
        </p:sp>
      </p:grpSp>
      <p:grpSp>
        <p:nvGrpSpPr>
          <p:cNvPr name="Group 8" id="8"/>
          <p:cNvGrpSpPr/>
          <p:nvPr/>
        </p:nvGrpSpPr>
        <p:grpSpPr>
          <a:xfrm rot="0">
            <a:off x="14164425" y="2151666"/>
            <a:ext cx="3367274" cy="3048479"/>
            <a:chOff x="0" y="0"/>
            <a:chExt cx="5580380" cy="5052060"/>
          </a:xfrm>
        </p:grpSpPr>
        <p:sp>
          <p:nvSpPr>
            <p:cNvPr name="Freeform 9" id="9"/>
            <p:cNvSpPr/>
            <p:nvPr/>
          </p:nvSpPr>
          <p:spPr>
            <a:xfrm flipH="false" flipV="false" rot="0">
              <a:off x="-635000" y="-673100"/>
              <a:ext cx="6488430" cy="6027420"/>
            </a:xfrm>
            <a:custGeom>
              <a:avLst/>
              <a:gdLst/>
              <a:ahLst/>
              <a:cxnLst/>
              <a:rect r="r" b="b" t="t" l="l"/>
              <a:pathLst>
                <a:path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5"/>
              <a:stretch>
                <a:fillRect l="-30572" t="0" r="-30572" b="0"/>
              </a:stretch>
            </a:blipFill>
          </p:spPr>
        </p:sp>
      </p:grpSp>
      <p:grpSp>
        <p:nvGrpSpPr>
          <p:cNvPr name="Group 10" id="10"/>
          <p:cNvGrpSpPr/>
          <p:nvPr/>
        </p:nvGrpSpPr>
        <p:grpSpPr>
          <a:xfrm rot="0">
            <a:off x="527706" y="5517611"/>
            <a:ext cx="4275716" cy="3430808"/>
            <a:chOff x="0" y="0"/>
            <a:chExt cx="5700955" cy="4574411"/>
          </a:xfrm>
        </p:grpSpPr>
        <p:sp>
          <p:nvSpPr>
            <p:cNvPr name="TextBox 11" id="11"/>
            <p:cNvSpPr txBox="true"/>
            <p:nvPr/>
          </p:nvSpPr>
          <p:spPr>
            <a:xfrm rot="0">
              <a:off x="0" y="-123825"/>
              <a:ext cx="5700955" cy="689398"/>
            </a:xfrm>
            <a:prstGeom prst="rect">
              <a:avLst/>
            </a:prstGeom>
          </p:spPr>
          <p:txBody>
            <a:bodyPr anchor="t" rtlCol="false" tIns="0" lIns="0" bIns="0" rIns="0">
              <a:spAutoFit/>
            </a:bodyPr>
            <a:lstStyle/>
            <a:p>
              <a:pPr algn="ctr" marL="0" indent="0" lvl="0">
                <a:lnSpc>
                  <a:spcPts val="3920"/>
                </a:lnSpc>
                <a:spcBef>
                  <a:spcPct val="0"/>
                </a:spcBef>
              </a:pPr>
              <a:r>
                <a:rPr lang="en-US" b="true" sz="2800">
                  <a:solidFill>
                    <a:srgbClr val="2B2B2B"/>
                  </a:solidFill>
                  <a:latin typeface="Agrandir Bold"/>
                  <a:ea typeface="Agrandir Bold"/>
                  <a:cs typeface="Agrandir Bold"/>
                  <a:sym typeface="Agrandir Bold"/>
                </a:rPr>
                <a:t>Kişisel/Fiziksel Sınırlar</a:t>
              </a:r>
            </a:p>
          </p:txBody>
        </p:sp>
        <p:sp>
          <p:nvSpPr>
            <p:cNvPr name="TextBox 12" id="12"/>
            <p:cNvSpPr txBox="true"/>
            <p:nvPr/>
          </p:nvSpPr>
          <p:spPr>
            <a:xfrm rot="0">
              <a:off x="0" y="899243"/>
              <a:ext cx="5700955" cy="3675168"/>
            </a:xfrm>
            <a:prstGeom prst="rect">
              <a:avLst/>
            </a:prstGeom>
          </p:spPr>
          <p:txBody>
            <a:bodyPr anchor="t" rtlCol="false" tIns="0" lIns="0" bIns="0" rIns="0">
              <a:spAutoFit/>
            </a:bodyPr>
            <a:lstStyle/>
            <a:p>
              <a:pPr algn="ctr">
                <a:lnSpc>
                  <a:spcPts val="3080"/>
                </a:lnSpc>
              </a:pPr>
              <a:r>
                <a:rPr lang="en-US" sz="2200">
                  <a:solidFill>
                    <a:srgbClr val="2B2B2B"/>
                  </a:solidFill>
                  <a:latin typeface="Agrandir"/>
                  <a:ea typeface="Agrandir"/>
                  <a:cs typeface="Agrandir"/>
                  <a:sym typeface="Agrandir"/>
                </a:rPr>
                <a:t>– Kişisel alan koruması (fiziksel mesafe koyma).</a:t>
              </a:r>
            </a:p>
            <a:p>
              <a:pPr algn="ctr">
                <a:lnSpc>
                  <a:spcPts val="3080"/>
                </a:lnSpc>
              </a:pPr>
              <a:r>
                <a:rPr lang="en-US" sz="2200">
                  <a:solidFill>
                    <a:srgbClr val="2B2B2B"/>
                  </a:solidFill>
                  <a:latin typeface="Agrandir"/>
                  <a:ea typeface="Agrandir"/>
                  <a:cs typeface="Agrandir"/>
                  <a:sym typeface="Agrandir"/>
                </a:rPr>
                <a:t>– Dokunma ve fiziksel temas davranışlarının belirlenmesi.</a:t>
              </a:r>
            </a:p>
            <a:p>
              <a:pPr algn="ctr">
                <a:lnSpc>
                  <a:spcPts val="3080"/>
                </a:lnSpc>
              </a:pPr>
              <a:r>
                <a:rPr lang="en-US" sz="2200">
                  <a:solidFill>
                    <a:srgbClr val="2B2B2B"/>
                  </a:solidFill>
                  <a:latin typeface="Agrandir"/>
                  <a:ea typeface="Agrandir"/>
                  <a:cs typeface="Agrandir"/>
                  <a:sym typeface="Agrandir"/>
                </a:rPr>
                <a:t>– Kişisel eşyaların kullanımı.</a:t>
              </a:r>
            </a:p>
            <a:p>
              <a:pPr algn="ctr" marL="0" indent="0" lvl="0">
                <a:lnSpc>
                  <a:spcPts val="3080"/>
                </a:lnSpc>
              </a:pPr>
              <a:r>
                <a:rPr lang="en-US" sz="2200">
                  <a:solidFill>
                    <a:srgbClr val="2B2B2B"/>
                  </a:solidFill>
                  <a:latin typeface="Agrandir"/>
                  <a:ea typeface="Agrandir"/>
                  <a:cs typeface="Agrandir"/>
                  <a:sym typeface="Agrandir"/>
                </a:rPr>
                <a:t>– Kişisel Değerler (Ahlaki veya etik sınırlar)</a:t>
              </a:r>
            </a:p>
          </p:txBody>
        </p:sp>
      </p:grpSp>
      <p:grpSp>
        <p:nvGrpSpPr>
          <p:cNvPr name="Group 13" id="13"/>
          <p:cNvGrpSpPr/>
          <p:nvPr/>
        </p:nvGrpSpPr>
        <p:grpSpPr>
          <a:xfrm rot="0">
            <a:off x="5342725" y="5517611"/>
            <a:ext cx="3801275" cy="3040283"/>
            <a:chOff x="0" y="0"/>
            <a:chExt cx="5068367" cy="4053711"/>
          </a:xfrm>
        </p:grpSpPr>
        <p:sp>
          <p:nvSpPr>
            <p:cNvPr name="TextBox 14" id="14"/>
            <p:cNvSpPr txBox="true"/>
            <p:nvPr/>
          </p:nvSpPr>
          <p:spPr>
            <a:xfrm rot="0">
              <a:off x="0" y="-123825"/>
              <a:ext cx="5068367" cy="689398"/>
            </a:xfrm>
            <a:prstGeom prst="rect">
              <a:avLst/>
            </a:prstGeom>
          </p:spPr>
          <p:txBody>
            <a:bodyPr anchor="t" rtlCol="false" tIns="0" lIns="0" bIns="0" rIns="0">
              <a:spAutoFit/>
            </a:bodyPr>
            <a:lstStyle/>
            <a:p>
              <a:pPr algn="ctr" marL="0" indent="0" lvl="0">
                <a:lnSpc>
                  <a:spcPts val="3920"/>
                </a:lnSpc>
                <a:spcBef>
                  <a:spcPct val="0"/>
                </a:spcBef>
              </a:pPr>
              <a:r>
                <a:rPr lang="en-US" b="true" sz="2800">
                  <a:solidFill>
                    <a:srgbClr val="2B2B2B"/>
                  </a:solidFill>
                  <a:latin typeface="Agrandir Bold"/>
                  <a:ea typeface="Agrandir Bold"/>
                  <a:cs typeface="Agrandir Bold"/>
                  <a:sym typeface="Agrandir Bold"/>
                </a:rPr>
                <a:t>Duygusal Sınırlar</a:t>
              </a:r>
            </a:p>
          </p:txBody>
        </p:sp>
        <p:sp>
          <p:nvSpPr>
            <p:cNvPr name="TextBox 15" id="15"/>
            <p:cNvSpPr txBox="true"/>
            <p:nvPr/>
          </p:nvSpPr>
          <p:spPr>
            <a:xfrm rot="0">
              <a:off x="0" y="899243"/>
              <a:ext cx="5068367" cy="3154468"/>
            </a:xfrm>
            <a:prstGeom prst="rect">
              <a:avLst/>
            </a:prstGeom>
          </p:spPr>
          <p:txBody>
            <a:bodyPr anchor="t" rtlCol="false" tIns="0" lIns="0" bIns="0" rIns="0">
              <a:spAutoFit/>
            </a:bodyPr>
            <a:lstStyle/>
            <a:p>
              <a:pPr algn="ctr">
                <a:lnSpc>
                  <a:spcPts val="3080"/>
                </a:lnSpc>
              </a:pPr>
              <a:r>
                <a:rPr lang="en-US" sz="2200">
                  <a:solidFill>
                    <a:srgbClr val="2B2B2B"/>
                  </a:solidFill>
                  <a:latin typeface="Agrandir"/>
                  <a:ea typeface="Agrandir"/>
                  <a:cs typeface="Agrandir"/>
                  <a:sym typeface="Agrandir"/>
                </a:rPr>
                <a:t>– Kendi duygusal ihtiyaçlarınızı ifade etme ve koruma.</a:t>
              </a:r>
            </a:p>
            <a:p>
              <a:pPr algn="ctr" marL="0" indent="0" lvl="0">
                <a:lnSpc>
                  <a:spcPts val="3080"/>
                </a:lnSpc>
              </a:pPr>
              <a:r>
                <a:rPr lang="en-US" sz="2200">
                  <a:solidFill>
                    <a:srgbClr val="2B2B2B"/>
                  </a:solidFill>
                  <a:latin typeface="Agrandir"/>
                  <a:ea typeface="Agrandir"/>
                  <a:cs typeface="Agrandir"/>
                  <a:sym typeface="Agrandir"/>
                </a:rPr>
                <a:t>– Saldırgan dil ve davranışlara karşı sonuçların belirlenmesi.</a:t>
              </a:r>
            </a:p>
          </p:txBody>
        </p:sp>
      </p:grpSp>
      <p:sp>
        <p:nvSpPr>
          <p:cNvPr name="TextBox 16" id="16"/>
          <p:cNvSpPr txBox="true"/>
          <p:nvPr/>
        </p:nvSpPr>
        <p:spPr>
          <a:xfrm rot="0">
            <a:off x="9144000" y="5323341"/>
            <a:ext cx="4057650" cy="548004"/>
          </a:xfrm>
          <a:prstGeom prst="rect">
            <a:avLst/>
          </a:prstGeom>
        </p:spPr>
        <p:txBody>
          <a:bodyPr anchor="t" rtlCol="false" tIns="0" lIns="0" bIns="0" rIns="0">
            <a:spAutoFit/>
          </a:bodyPr>
          <a:lstStyle/>
          <a:p>
            <a:pPr algn="ctr" marL="0" indent="0" lvl="0">
              <a:lnSpc>
                <a:spcPts val="3920"/>
              </a:lnSpc>
              <a:spcBef>
                <a:spcPct val="0"/>
              </a:spcBef>
            </a:pPr>
            <a:r>
              <a:rPr lang="en-US" b="true" sz="2800">
                <a:solidFill>
                  <a:srgbClr val="2B2B2B"/>
                </a:solidFill>
                <a:latin typeface="Agrandir Bold"/>
                <a:ea typeface="Agrandir Bold"/>
                <a:cs typeface="Agrandir Bold"/>
                <a:sym typeface="Agrandir Bold"/>
              </a:rPr>
              <a:t>Sosyal/Online Sınırlar</a:t>
            </a:r>
          </a:p>
        </p:txBody>
      </p:sp>
      <p:sp>
        <p:nvSpPr>
          <p:cNvPr name="TextBox 17" id="17"/>
          <p:cNvSpPr txBox="true"/>
          <p:nvPr/>
        </p:nvSpPr>
        <p:spPr>
          <a:xfrm rot="0">
            <a:off x="9385541" y="6147570"/>
            <a:ext cx="3741355" cy="2001519"/>
          </a:xfrm>
          <a:prstGeom prst="rect">
            <a:avLst/>
          </a:prstGeom>
        </p:spPr>
        <p:txBody>
          <a:bodyPr anchor="t" rtlCol="false" tIns="0" lIns="0" bIns="0" rIns="0">
            <a:spAutoFit/>
          </a:bodyPr>
          <a:lstStyle/>
          <a:p>
            <a:pPr algn="ctr">
              <a:lnSpc>
                <a:spcPts val="3080"/>
              </a:lnSpc>
            </a:pPr>
            <a:r>
              <a:rPr lang="en-US" sz="2200">
                <a:solidFill>
                  <a:srgbClr val="2B2B2B"/>
                </a:solidFill>
                <a:latin typeface="Agrandir"/>
                <a:ea typeface="Agrandir"/>
                <a:cs typeface="Agrandir"/>
                <a:sym typeface="Agrandir"/>
              </a:rPr>
              <a:t>– Sosyal etkinliklere katılma veya katılmama sınırı.</a:t>
            </a:r>
          </a:p>
          <a:p>
            <a:pPr algn="ctr" marL="0" indent="0" lvl="0">
              <a:lnSpc>
                <a:spcPts val="3080"/>
              </a:lnSpc>
            </a:pPr>
            <a:r>
              <a:rPr lang="en-US" sz="2200">
                <a:solidFill>
                  <a:srgbClr val="2B2B2B"/>
                </a:solidFill>
                <a:latin typeface="Agrandir"/>
                <a:ea typeface="Agrandir"/>
                <a:cs typeface="Agrandir"/>
                <a:sym typeface="Agrandir"/>
              </a:rPr>
              <a:t>– Sosyal medya kullanımı ve paylaşımlar sınırı (online sınırlar)</a:t>
            </a:r>
          </a:p>
        </p:txBody>
      </p:sp>
      <p:sp>
        <p:nvSpPr>
          <p:cNvPr name="TextBox 18" id="18"/>
          <p:cNvSpPr txBox="true"/>
          <p:nvPr/>
        </p:nvSpPr>
        <p:spPr>
          <a:xfrm rot="0">
            <a:off x="1930182" y="633096"/>
            <a:ext cx="14427636" cy="1247775"/>
          </a:xfrm>
          <a:prstGeom prst="rect">
            <a:avLst/>
          </a:prstGeom>
        </p:spPr>
        <p:txBody>
          <a:bodyPr anchor="t" rtlCol="false" tIns="0" lIns="0" bIns="0" rIns="0">
            <a:spAutoFit/>
          </a:bodyPr>
          <a:lstStyle/>
          <a:p>
            <a:pPr algn="ctr" marL="0" indent="0" lvl="0">
              <a:lnSpc>
                <a:spcPts val="8399"/>
              </a:lnSpc>
              <a:spcBef>
                <a:spcPct val="0"/>
              </a:spcBef>
            </a:pPr>
            <a:r>
              <a:rPr lang="en-US" b="true" sz="6999">
                <a:solidFill>
                  <a:srgbClr val="2B2B2B"/>
                </a:solidFill>
                <a:latin typeface="Agrandir Bold"/>
                <a:ea typeface="Agrandir Bold"/>
                <a:cs typeface="Agrandir Bold"/>
                <a:sym typeface="Agrandir Bold"/>
              </a:rPr>
              <a:t>SINIR TÜRLERİ</a:t>
            </a:r>
          </a:p>
        </p:txBody>
      </p:sp>
      <p:sp>
        <p:nvSpPr>
          <p:cNvPr name="TextBox 19" id="19"/>
          <p:cNvSpPr txBox="true"/>
          <p:nvPr/>
        </p:nvSpPr>
        <p:spPr>
          <a:xfrm rot="0">
            <a:off x="13201650" y="5323341"/>
            <a:ext cx="4902811" cy="548004"/>
          </a:xfrm>
          <a:prstGeom prst="rect">
            <a:avLst/>
          </a:prstGeom>
        </p:spPr>
        <p:txBody>
          <a:bodyPr anchor="t" rtlCol="false" tIns="0" lIns="0" bIns="0" rIns="0">
            <a:spAutoFit/>
          </a:bodyPr>
          <a:lstStyle/>
          <a:p>
            <a:pPr algn="ctr" marL="0" indent="0" lvl="0">
              <a:lnSpc>
                <a:spcPts val="3920"/>
              </a:lnSpc>
              <a:spcBef>
                <a:spcPct val="0"/>
              </a:spcBef>
            </a:pPr>
            <a:r>
              <a:rPr lang="en-US" b="true" sz="2800">
                <a:solidFill>
                  <a:srgbClr val="2B2B2B"/>
                </a:solidFill>
                <a:latin typeface="Agrandir Bold"/>
                <a:ea typeface="Agrandir Bold"/>
                <a:cs typeface="Agrandir Bold"/>
                <a:sym typeface="Agrandir Bold"/>
              </a:rPr>
              <a:t>Mali Sınırlar/Zaman Sınırları</a:t>
            </a:r>
          </a:p>
        </p:txBody>
      </p:sp>
      <p:sp>
        <p:nvSpPr>
          <p:cNvPr name="TextBox 20" id="20"/>
          <p:cNvSpPr txBox="true"/>
          <p:nvPr/>
        </p:nvSpPr>
        <p:spPr>
          <a:xfrm rot="0">
            <a:off x="13365021" y="6147570"/>
            <a:ext cx="4739441" cy="2782569"/>
          </a:xfrm>
          <a:prstGeom prst="rect">
            <a:avLst/>
          </a:prstGeom>
        </p:spPr>
        <p:txBody>
          <a:bodyPr anchor="t" rtlCol="false" tIns="0" lIns="0" bIns="0" rIns="0">
            <a:spAutoFit/>
          </a:bodyPr>
          <a:lstStyle/>
          <a:p>
            <a:pPr algn="ctr">
              <a:lnSpc>
                <a:spcPts val="3080"/>
              </a:lnSpc>
            </a:pPr>
            <a:r>
              <a:rPr lang="en-US" sz="2200">
                <a:solidFill>
                  <a:srgbClr val="2B2B2B"/>
                </a:solidFill>
                <a:latin typeface="Agrandir"/>
                <a:ea typeface="Agrandir"/>
                <a:cs typeface="Agrandir"/>
                <a:sym typeface="Agrandir"/>
              </a:rPr>
              <a:t>– Para verme veya alma sınırları.</a:t>
            </a:r>
          </a:p>
          <a:p>
            <a:pPr algn="ctr">
              <a:lnSpc>
                <a:spcPts val="3080"/>
              </a:lnSpc>
            </a:pPr>
            <a:r>
              <a:rPr lang="en-US" sz="2200">
                <a:solidFill>
                  <a:srgbClr val="2B2B2B"/>
                </a:solidFill>
                <a:latin typeface="Agrandir"/>
                <a:ea typeface="Agrandir"/>
                <a:cs typeface="Agrandir"/>
                <a:sym typeface="Agrandir"/>
              </a:rPr>
              <a:t>– Mali yardım istememe veya kabul etme limiti.</a:t>
            </a:r>
          </a:p>
          <a:p>
            <a:pPr algn="ctr">
              <a:lnSpc>
                <a:spcPts val="3080"/>
              </a:lnSpc>
            </a:pPr>
            <a:r>
              <a:rPr lang="en-US" sz="2200">
                <a:solidFill>
                  <a:srgbClr val="2B2B2B"/>
                </a:solidFill>
                <a:latin typeface="Agrandir"/>
                <a:ea typeface="Agrandir"/>
                <a:cs typeface="Agrandir"/>
                <a:sym typeface="Agrandir"/>
              </a:rPr>
              <a:t>-Buluşmalara geç kalınması.</a:t>
            </a:r>
          </a:p>
          <a:p>
            <a:pPr algn="ctr" marL="0" indent="0" lvl="0">
              <a:lnSpc>
                <a:spcPts val="3080"/>
              </a:lnSpc>
            </a:pPr>
            <a:r>
              <a:rPr lang="en-US" sz="2200">
                <a:solidFill>
                  <a:srgbClr val="2B2B2B"/>
                </a:solidFill>
                <a:latin typeface="Agrandir"/>
                <a:ea typeface="Agrandir"/>
                <a:cs typeface="Agrandir"/>
                <a:sym typeface="Agrandir"/>
              </a:rPr>
              <a:t>-Belirlenen sürede ayrılma isteğine karşı çıkılması gibi zamanınızın değer,ini göz ardı eden durumlar</a:t>
            </a:r>
          </a:p>
        </p:txBody>
      </p:sp>
      <p:sp>
        <p:nvSpPr>
          <p:cNvPr name="Freeform 21" id="21"/>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F1EA"/>
        </a:solidFill>
      </p:bgPr>
    </p:bg>
    <p:spTree>
      <p:nvGrpSpPr>
        <p:cNvPr id="1" name=""/>
        <p:cNvGrpSpPr/>
        <p:nvPr/>
      </p:nvGrpSpPr>
      <p:grpSpPr>
        <a:xfrm>
          <a:off x="0" y="0"/>
          <a:ext cx="0" cy="0"/>
          <a:chOff x="0" y="0"/>
          <a:chExt cx="0" cy="0"/>
        </a:xfrm>
      </p:grpSpPr>
      <p:sp>
        <p:nvSpPr>
          <p:cNvPr name="AutoShape 2" id="2"/>
          <p:cNvSpPr/>
          <p:nvPr/>
        </p:nvSpPr>
        <p:spPr>
          <a:xfrm>
            <a:off x="12988079" y="392640"/>
            <a:ext cx="0" cy="9501720"/>
          </a:xfrm>
          <a:prstGeom prst="line">
            <a:avLst/>
          </a:prstGeom>
          <a:ln cap="flat" w="9525">
            <a:solidFill>
              <a:srgbClr val="2B2B2B"/>
            </a:solidFill>
            <a:prstDash val="solid"/>
            <a:headEnd type="none" len="sm" w="sm"/>
            <a:tailEnd type="none" len="sm" w="sm"/>
          </a:ln>
        </p:spPr>
      </p:sp>
      <p:sp>
        <p:nvSpPr>
          <p:cNvPr name="AutoShape 3" id="3"/>
          <p:cNvSpPr/>
          <p:nvPr/>
        </p:nvSpPr>
        <p:spPr>
          <a:xfrm flipV="true">
            <a:off x="1703692" y="2147648"/>
            <a:ext cx="9501722" cy="0"/>
          </a:xfrm>
          <a:prstGeom prst="line">
            <a:avLst/>
          </a:prstGeom>
          <a:ln cap="flat" w="9525">
            <a:solidFill>
              <a:srgbClr val="2B2B2B"/>
            </a:solidFill>
            <a:prstDash val="solid"/>
            <a:headEnd type="none" len="sm" w="sm"/>
            <a:tailEnd type="none" len="sm" w="sm"/>
          </a:ln>
        </p:spPr>
      </p:sp>
      <p:sp>
        <p:nvSpPr>
          <p:cNvPr name="AutoShape 4" id="4"/>
          <p:cNvSpPr/>
          <p:nvPr/>
        </p:nvSpPr>
        <p:spPr>
          <a:xfrm>
            <a:off x="1683865" y="4408102"/>
            <a:ext cx="9501720" cy="0"/>
          </a:xfrm>
          <a:prstGeom prst="line">
            <a:avLst/>
          </a:prstGeom>
          <a:ln cap="flat" w="9525">
            <a:solidFill>
              <a:srgbClr val="2B2B2B"/>
            </a:solidFill>
            <a:prstDash val="solid"/>
            <a:headEnd type="none" len="sm" w="sm"/>
            <a:tailEnd type="none" len="sm" w="sm"/>
          </a:ln>
        </p:spPr>
      </p:sp>
      <p:sp>
        <p:nvSpPr>
          <p:cNvPr name="AutoShape 5" id="5"/>
          <p:cNvSpPr/>
          <p:nvPr/>
        </p:nvSpPr>
        <p:spPr>
          <a:xfrm>
            <a:off x="1683865" y="6401131"/>
            <a:ext cx="9501720" cy="0"/>
          </a:xfrm>
          <a:prstGeom prst="line">
            <a:avLst/>
          </a:prstGeom>
          <a:ln cap="flat" w="9525">
            <a:solidFill>
              <a:srgbClr val="2B2B2B"/>
            </a:solidFill>
            <a:prstDash val="solid"/>
            <a:headEnd type="none" len="sm" w="sm"/>
            <a:tailEnd type="none" len="sm" w="sm"/>
          </a:ln>
        </p:spPr>
      </p:sp>
      <p:sp>
        <p:nvSpPr>
          <p:cNvPr name="AutoShape 6" id="6"/>
          <p:cNvSpPr/>
          <p:nvPr/>
        </p:nvSpPr>
        <p:spPr>
          <a:xfrm>
            <a:off x="1683865" y="7949925"/>
            <a:ext cx="9501720" cy="0"/>
          </a:xfrm>
          <a:prstGeom prst="line">
            <a:avLst/>
          </a:prstGeom>
          <a:ln cap="flat" w="9525">
            <a:solidFill>
              <a:srgbClr val="2B2B2B"/>
            </a:solidFill>
            <a:prstDash val="solid"/>
            <a:headEnd type="none" len="sm" w="sm"/>
            <a:tailEnd type="none" len="sm" w="sm"/>
          </a:ln>
        </p:spPr>
      </p:sp>
      <p:sp>
        <p:nvSpPr>
          <p:cNvPr name="Freeform 7" id="7"/>
          <p:cNvSpPr/>
          <p:nvPr/>
        </p:nvSpPr>
        <p:spPr>
          <a:xfrm flipH="false" flipV="false" rot="0">
            <a:off x="12983316" y="0"/>
            <a:ext cx="5304684" cy="5606344"/>
          </a:xfrm>
          <a:custGeom>
            <a:avLst/>
            <a:gdLst/>
            <a:ahLst/>
            <a:cxnLst/>
            <a:rect r="r" b="b" t="t" l="l"/>
            <a:pathLst>
              <a:path h="5606344" w="5304684">
                <a:moveTo>
                  <a:pt x="0" y="0"/>
                </a:moveTo>
                <a:lnTo>
                  <a:pt x="5304684" y="0"/>
                </a:lnTo>
                <a:lnTo>
                  <a:pt x="5304684" y="5606344"/>
                </a:lnTo>
                <a:lnTo>
                  <a:pt x="0" y="5606344"/>
                </a:lnTo>
                <a:lnTo>
                  <a:pt x="0" y="0"/>
                </a:lnTo>
                <a:close/>
              </a:path>
            </a:pathLst>
          </a:custGeom>
          <a:blipFill>
            <a:blip r:embed="rId2"/>
            <a:stretch>
              <a:fillRect l="-10522" t="0" r="-77016" b="0"/>
            </a:stretch>
          </a:blipFill>
        </p:spPr>
      </p:sp>
      <p:sp>
        <p:nvSpPr>
          <p:cNvPr name="TextBox 8" id="8"/>
          <p:cNvSpPr txBox="true"/>
          <p:nvPr/>
        </p:nvSpPr>
        <p:spPr>
          <a:xfrm rot="0">
            <a:off x="13185517" y="5882019"/>
            <a:ext cx="4900283" cy="3952875"/>
          </a:xfrm>
          <a:prstGeom prst="rect">
            <a:avLst/>
          </a:prstGeom>
        </p:spPr>
        <p:txBody>
          <a:bodyPr anchor="t" rtlCol="false" tIns="0" lIns="0" bIns="0" rIns="0">
            <a:spAutoFit/>
          </a:bodyPr>
          <a:lstStyle/>
          <a:p>
            <a:pPr algn="ctr" marL="0" indent="0" lvl="0">
              <a:lnSpc>
                <a:spcPts val="6000"/>
              </a:lnSpc>
              <a:spcBef>
                <a:spcPct val="0"/>
              </a:spcBef>
            </a:pPr>
            <a:r>
              <a:rPr lang="en-US" sz="5000">
                <a:solidFill>
                  <a:srgbClr val="4E5FAE"/>
                </a:solidFill>
                <a:latin typeface="Agrandir"/>
                <a:ea typeface="Agrandir"/>
                <a:cs typeface="Agrandir"/>
                <a:sym typeface="Agrandir"/>
              </a:rPr>
              <a:t>SINIR KOYMAKTA SORUN YAŞIYOR OLABİLİRSİNİZ.</a:t>
            </a:r>
          </a:p>
        </p:txBody>
      </p:sp>
      <p:sp>
        <p:nvSpPr>
          <p:cNvPr name="TextBox 9" id="9"/>
          <p:cNvSpPr txBox="true"/>
          <p:nvPr/>
        </p:nvSpPr>
        <p:spPr>
          <a:xfrm rot="0">
            <a:off x="483986" y="536970"/>
            <a:ext cx="11941134" cy="1320165"/>
          </a:xfrm>
          <a:prstGeom prst="rect">
            <a:avLst/>
          </a:prstGeom>
        </p:spPr>
        <p:txBody>
          <a:bodyPr anchor="t" rtlCol="false" tIns="0" lIns="0" bIns="0" rIns="0">
            <a:spAutoFit/>
          </a:bodyPr>
          <a:lstStyle/>
          <a:p>
            <a:pPr algn="ctr">
              <a:lnSpc>
                <a:spcPts val="3359"/>
              </a:lnSpc>
              <a:spcBef>
                <a:spcPct val="0"/>
              </a:spcBef>
            </a:pPr>
            <a:r>
              <a:rPr lang="en-US" b="true" sz="2399">
                <a:solidFill>
                  <a:srgbClr val="2B2B2B"/>
                </a:solidFill>
                <a:latin typeface="Agrandir Bold"/>
                <a:ea typeface="Agrandir Bold"/>
                <a:cs typeface="Agrandir Bold"/>
                <a:sym typeface="Agrandir Bold"/>
              </a:rPr>
              <a:t>Başkalarını hayal kırıklığına uğratmaktan veya üzmekten çekiniyorsanız....</a:t>
            </a:r>
          </a:p>
          <a:p>
            <a:pPr algn="ctr">
              <a:lnSpc>
                <a:spcPts val="3359"/>
              </a:lnSpc>
              <a:spcBef>
                <a:spcPct val="0"/>
              </a:spcBef>
            </a:pPr>
            <a:r>
              <a:rPr lang="en-US" sz="2399">
                <a:solidFill>
                  <a:srgbClr val="2B2B2B"/>
                </a:solidFill>
                <a:latin typeface="Agrandir"/>
                <a:ea typeface="Agrandir"/>
                <a:cs typeface="Agrandir"/>
                <a:sym typeface="Agrandir"/>
              </a:rPr>
              <a:t>(Sık sık diğer insanların planlarına uyuyor ve genellikle yapmayı tercih etmeyeceğiniz ve muhtemelen yapmak istemediğiniz şeylere ''evet'' diyorsanız.)</a:t>
            </a:r>
          </a:p>
        </p:txBody>
      </p:sp>
      <p:sp>
        <p:nvSpPr>
          <p:cNvPr name="TextBox 10" id="10"/>
          <p:cNvSpPr txBox="true"/>
          <p:nvPr/>
        </p:nvSpPr>
        <p:spPr>
          <a:xfrm rot="0">
            <a:off x="3821" y="2314319"/>
            <a:ext cx="12901462" cy="1739265"/>
          </a:xfrm>
          <a:prstGeom prst="rect">
            <a:avLst/>
          </a:prstGeom>
        </p:spPr>
        <p:txBody>
          <a:bodyPr anchor="t" rtlCol="false" tIns="0" lIns="0" bIns="0" rIns="0">
            <a:spAutoFit/>
          </a:bodyPr>
          <a:lstStyle/>
          <a:p>
            <a:pPr algn="ctr">
              <a:lnSpc>
                <a:spcPts val="3359"/>
              </a:lnSpc>
              <a:spcBef>
                <a:spcPct val="0"/>
              </a:spcBef>
            </a:pPr>
            <a:r>
              <a:rPr lang="en-US" b="true" sz="2399">
                <a:solidFill>
                  <a:srgbClr val="2B2B2B"/>
                </a:solidFill>
                <a:latin typeface="Agrandir Bold"/>
                <a:ea typeface="Agrandir Bold"/>
                <a:cs typeface="Agrandir Bold"/>
                <a:sym typeface="Agrandir Bold"/>
              </a:rPr>
              <a:t>Başkalarının nasıl hissettiğinin size bağlı olduğunu hissediyorsanız...</a:t>
            </a:r>
          </a:p>
          <a:p>
            <a:pPr algn="ctr">
              <a:lnSpc>
                <a:spcPts val="3359"/>
              </a:lnSpc>
              <a:spcBef>
                <a:spcPct val="0"/>
              </a:spcBef>
            </a:pPr>
            <a:r>
              <a:rPr lang="en-US" sz="2399">
                <a:solidFill>
                  <a:srgbClr val="2B2B2B"/>
                </a:solidFill>
                <a:latin typeface="Agrandir"/>
                <a:ea typeface="Agrandir"/>
                <a:cs typeface="Agrandir"/>
                <a:sym typeface="Agrandir"/>
              </a:rPr>
              <a:t>Çevrenizdeki insanları iyi vakit geçirip geçirmedikleri ve kendilerini iyi hissedip hissetmedikleri konusunda endişeleniyor ve onları memnun etmek için sürekli kendi yolunuzdan çıkıyorsanız)</a:t>
            </a:r>
          </a:p>
        </p:txBody>
      </p:sp>
      <p:sp>
        <p:nvSpPr>
          <p:cNvPr name="TextBox 11" id="11"/>
          <p:cNvSpPr txBox="true"/>
          <p:nvPr/>
        </p:nvSpPr>
        <p:spPr>
          <a:xfrm rot="0">
            <a:off x="350294" y="4704728"/>
            <a:ext cx="12633022" cy="1320165"/>
          </a:xfrm>
          <a:prstGeom prst="rect">
            <a:avLst/>
          </a:prstGeom>
        </p:spPr>
        <p:txBody>
          <a:bodyPr anchor="t" rtlCol="false" tIns="0" lIns="0" bIns="0" rIns="0">
            <a:spAutoFit/>
          </a:bodyPr>
          <a:lstStyle/>
          <a:p>
            <a:pPr algn="ctr">
              <a:lnSpc>
                <a:spcPts val="3359"/>
              </a:lnSpc>
              <a:spcBef>
                <a:spcPct val="0"/>
              </a:spcBef>
            </a:pPr>
            <a:r>
              <a:rPr lang="en-US" b="true" sz="2399">
                <a:solidFill>
                  <a:srgbClr val="2B2B2B"/>
                </a:solidFill>
                <a:latin typeface="Agrandir Bold"/>
                <a:ea typeface="Agrandir Bold"/>
                <a:cs typeface="Agrandir Bold"/>
                <a:sym typeface="Agrandir Bold"/>
              </a:rPr>
              <a:t>Ç</a:t>
            </a:r>
            <a:r>
              <a:rPr lang="en-US" b="true" sz="2399">
                <a:solidFill>
                  <a:srgbClr val="2B2B2B"/>
                </a:solidFill>
                <a:latin typeface="Agrandir Bold"/>
                <a:ea typeface="Agrandir Bold"/>
                <a:cs typeface="Agrandir Bold"/>
                <a:sym typeface="Agrandir Bold"/>
              </a:rPr>
              <a:t>evrenizdeki insanların sürekli size ihtiyaç duyduklarını hissediyor ve sorunlarıyla meşgul oluyorsanız... </a:t>
            </a:r>
          </a:p>
          <a:p>
            <a:pPr algn="ctr">
              <a:lnSpc>
                <a:spcPts val="3359"/>
              </a:lnSpc>
              <a:spcBef>
                <a:spcPct val="0"/>
              </a:spcBef>
            </a:pPr>
            <a:r>
              <a:rPr lang="en-US" b="true" sz="2399">
                <a:solidFill>
                  <a:srgbClr val="2B2B2B"/>
                </a:solidFill>
                <a:latin typeface="Agrandir Bold"/>
                <a:ea typeface="Agrandir Bold"/>
                <a:cs typeface="Agrandir Bold"/>
                <a:sym typeface="Agrandir Bold"/>
              </a:rPr>
              <a:t>(</a:t>
            </a:r>
            <a:r>
              <a:rPr lang="en-US" sz="2399">
                <a:solidFill>
                  <a:srgbClr val="2B2B2B"/>
                </a:solidFill>
                <a:latin typeface="Agrandir"/>
                <a:ea typeface="Agrandir"/>
                <a:cs typeface="Agrandir"/>
                <a:sym typeface="Agrandir"/>
              </a:rPr>
              <a:t>Kendi ihtiyaçlarınızı sürekli başkaları için ikinci plana itiyorsunuz.)</a:t>
            </a:r>
          </a:p>
        </p:txBody>
      </p:sp>
      <p:sp>
        <p:nvSpPr>
          <p:cNvPr name="TextBox 12" id="12"/>
          <p:cNvSpPr txBox="true"/>
          <p:nvPr/>
        </p:nvSpPr>
        <p:spPr>
          <a:xfrm rot="0">
            <a:off x="570549" y="6672622"/>
            <a:ext cx="11760364" cy="901065"/>
          </a:xfrm>
          <a:prstGeom prst="rect">
            <a:avLst/>
          </a:prstGeom>
        </p:spPr>
        <p:txBody>
          <a:bodyPr anchor="t" rtlCol="false" tIns="0" lIns="0" bIns="0" rIns="0">
            <a:spAutoFit/>
          </a:bodyPr>
          <a:lstStyle/>
          <a:p>
            <a:pPr algn="ctr">
              <a:lnSpc>
                <a:spcPts val="3359"/>
              </a:lnSpc>
              <a:spcBef>
                <a:spcPct val="0"/>
              </a:spcBef>
            </a:pPr>
            <a:r>
              <a:rPr lang="en-US" b="true" sz="2399">
                <a:solidFill>
                  <a:srgbClr val="2B2B2B"/>
                </a:solidFill>
                <a:latin typeface="Agrandir Bold"/>
                <a:ea typeface="Agrandir Bold"/>
                <a:cs typeface="Agrandir Bold"/>
                <a:sym typeface="Agrandir Bold"/>
              </a:rPr>
              <a:t> Yapmak istediğiniz şeyleri sürekli erteliyor ve hoşunuza gidecek şeyleri yapmak için zaman bulamıyorsanız. </a:t>
            </a:r>
          </a:p>
        </p:txBody>
      </p:sp>
      <p:sp>
        <p:nvSpPr>
          <p:cNvPr name="TextBox 13" id="13"/>
          <p:cNvSpPr txBox="true"/>
          <p:nvPr/>
        </p:nvSpPr>
        <p:spPr>
          <a:xfrm rot="0">
            <a:off x="237296" y="8199989"/>
            <a:ext cx="12746020" cy="1320165"/>
          </a:xfrm>
          <a:prstGeom prst="rect">
            <a:avLst/>
          </a:prstGeom>
        </p:spPr>
        <p:txBody>
          <a:bodyPr anchor="t" rtlCol="false" tIns="0" lIns="0" bIns="0" rIns="0">
            <a:spAutoFit/>
          </a:bodyPr>
          <a:lstStyle/>
          <a:p>
            <a:pPr algn="ctr">
              <a:lnSpc>
                <a:spcPts val="3359"/>
              </a:lnSpc>
              <a:spcBef>
                <a:spcPct val="0"/>
              </a:spcBef>
            </a:pPr>
            <a:r>
              <a:rPr lang="en-US" b="true" sz="2399">
                <a:solidFill>
                  <a:srgbClr val="2B2B2B"/>
                </a:solidFill>
                <a:latin typeface="Agrandir Bold"/>
                <a:ea typeface="Agrandir Bold"/>
                <a:cs typeface="Agrandir Bold"/>
                <a:sym typeface="Agrandir Bold"/>
              </a:rPr>
              <a:t>Her zaman başkalarının ne istediğini düşündüğünüz için ne</a:t>
            </a:r>
            <a:r>
              <a:rPr lang="en-US" b="true" sz="2399">
                <a:solidFill>
                  <a:srgbClr val="2B2B2B"/>
                </a:solidFill>
                <a:latin typeface="Agrandir Bold"/>
                <a:ea typeface="Agrandir Bold"/>
                <a:cs typeface="Agrandir Bold"/>
                <a:sym typeface="Agrandir Bold"/>
              </a:rPr>
              <a:t> istediğinize karar vermekte zorlanıyorsanız... </a:t>
            </a:r>
          </a:p>
          <a:p>
            <a:pPr algn="ctr">
              <a:lnSpc>
                <a:spcPts val="3359"/>
              </a:lnSpc>
              <a:spcBef>
                <a:spcPct val="0"/>
              </a:spcBef>
            </a:pPr>
            <a:r>
              <a:rPr lang="en-US" sz="2399">
                <a:solidFill>
                  <a:srgbClr val="2B2B2B"/>
                </a:solidFill>
                <a:latin typeface="Agrandir"/>
                <a:ea typeface="Agrandir"/>
                <a:cs typeface="Agrandir"/>
                <a:sym typeface="Agrandir"/>
              </a:rPr>
              <a:t>(Kendiniz için karar vermeniz gerektiğinde kararsızsınızdır ve bu durum sizi oldukça yorar.)</a:t>
            </a:r>
          </a:p>
        </p:txBody>
      </p:sp>
      <p:sp>
        <p:nvSpPr>
          <p:cNvPr name="Freeform 14" id="14"/>
          <p:cNvSpPr/>
          <p:nvPr/>
        </p:nvSpPr>
        <p:spPr>
          <a:xfrm flipH="false" flipV="false" rot="0">
            <a:off x="68054" y="102885"/>
            <a:ext cx="831862" cy="829783"/>
          </a:xfrm>
          <a:custGeom>
            <a:avLst/>
            <a:gdLst/>
            <a:ahLst/>
            <a:cxnLst/>
            <a:rect r="r" b="b" t="t" l="l"/>
            <a:pathLst>
              <a:path h="829783" w="831862">
                <a:moveTo>
                  <a:pt x="0" y="0"/>
                </a:moveTo>
                <a:lnTo>
                  <a:pt x="831863" y="0"/>
                </a:lnTo>
                <a:lnTo>
                  <a:pt x="831863" y="829782"/>
                </a:lnTo>
                <a:lnTo>
                  <a:pt x="0" y="829782"/>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9F1EA"/>
        </a:solidFill>
      </p:bgPr>
    </p:bg>
    <p:spTree>
      <p:nvGrpSpPr>
        <p:cNvPr id="1" name=""/>
        <p:cNvGrpSpPr/>
        <p:nvPr/>
      </p:nvGrpSpPr>
      <p:grpSpPr>
        <a:xfrm>
          <a:off x="0" y="0"/>
          <a:ext cx="0" cy="0"/>
          <a:chOff x="0" y="0"/>
          <a:chExt cx="0" cy="0"/>
        </a:xfrm>
      </p:grpSpPr>
      <p:sp>
        <p:nvSpPr>
          <p:cNvPr name="Freeform 2" id="2"/>
          <p:cNvSpPr/>
          <p:nvPr/>
        </p:nvSpPr>
        <p:spPr>
          <a:xfrm flipH="false" flipV="false" rot="0">
            <a:off x="6834551" y="1489832"/>
            <a:ext cx="843176" cy="868440"/>
          </a:xfrm>
          <a:custGeom>
            <a:avLst/>
            <a:gdLst/>
            <a:ahLst/>
            <a:cxnLst/>
            <a:rect r="r" b="b" t="t" l="l"/>
            <a:pathLst>
              <a:path h="868440" w="843176">
                <a:moveTo>
                  <a:pt x="0" y="0"/>
                </a:moveTo>
                <a:lnTo>
                  <a:pt x="843176" y="0"/>
                </a:lnTo>
                <a:lnTo>
                  <a:pt x="843176" y="868439"/>
                </a:lnTo>
                <a:lnTo>
                  <a:pt x="0" y="8684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834551" y="6104907"/>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a:off x="6496414" y="607936"/>
            <a:ext cx="0" cy="9501720"/>
          </a:xfrm>
          <a:prstGeom prst="line">
            <a:avLst/>
          </a:prstGeom>
          <a:ln cap="flat" w="9525">
            <a:solidFill>
              <a:srgbClr val="2B2B2B"/>
            </a:solidFill>
            <a:prstDash val="solid"/>
            <a:headEnd type="none" len="sm" w="sm"/>
            <a:tailEnd type="none" len="sm" w="sm"/>
          </a:ln>
        </p:spPr>
      </p:sp>
      <p:sp>
        <p:nvSpPr>
          <p:cNvPr name="TextBox 5" id="5"/>
          <p:cNvSpPr txBox="true"/>
          <p:nvPr/>
        </p:nvSpPr>
        <p:spPr>
          <a:xfrm rot="0">
            <a:off x="7014257" y="1566864"/>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1</a:t>
            </a:r>
          </a:p>
        </p:txBody>
      </p:sp>
      <p:sp>
        <p:nvSpPr>
          <p:cNvPr name="TextBox 6" id="6"/>
          <p:cNvSpPr txBox="true"/>
          <p:nvPr/>
        </p:nvSpPr>
        <p:spPr>
          <a:xfrm rot="0">
            <a:off x="7804460" y="1346957"/>
            <a:ext cx="10208480" cy="40341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SINIRLARIN TANIMLANMASI: </a:t>
            </a:r>
          </a:p>
          <a:p>
            <a:pPr algn="l">
              <a:lnSpc>
                <a:spcPts val="3919"/>
              </a:lnSpc>
            </a:pPr>
            <a:r>
              <a:rPr lang="en-US" sz="2799">
                <a:solidFill>
                  <a:srgbClr val="2B2B2B"/>
                </a:solidFill>
                <a:latin typeface="Agrandir"/>
                <a:ea typeface="Agrandir"/>
                <a:cs typeface="Agrandir"/>
                <a:sym typeface="Agrandir"/>
              </a:rPr>
              <a:t>Sınır koyma becerileri, kişinin kendi sınırlarını tanımlaması ile başlar. Bu, bireyin fiziksel sınırlarını (örneğin, kişisel alanın korunması) ve duygusal sınırlarını (örneğin, olumsuz ilişkiyi sonlandırma) tanımasını içerir. Sınırların ne olduğunu anlamak, daha sonra bu sınırları korumak için temel bir adımdır. Bireyin kendi sınırlarını tanıması ve saygı göstermesi diğer insanların da saygı göstermesine yol açar.</a:t>
            </a:r>
          </a:p>
        </p:txBody>
      </p:sp>
      <p:sp>
        <p:nvSpPr>
          <p:cNvPr name="TextBox 7" id="7"/>
          <p:cNvSpPr txBox="true"/>
          <p:nvPr/>
        </p:nvSpPr>
        <p:spPr>
          <a:xfrm rot="0">
            <a:off x="7014257" y="6181939"/>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2</a:t>
            </a:r>
          </a:p>
        </p:txBody>
      </p:sp>
      <p:sp>
        <p:nvSpPr>
          <p:cNvPr name="TextBox 8" id="8"/>
          <p:cNvSpPr txBox="true"/>
          <p:nvPr/>
        </p:nvSpPr>
        <p:spPr>
          <a:xfrm rot="0">
            <a:off x="7783253" y="6059269"/>
            <a:ext cx="10229686" cy="20529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İFADE YETENEĞININ GELIŞTIRILMESI (NET VE AÇIK IFADE):</a:t>
            </a:r>
          </a:p>
          <a:p>
            <a:pPr algn="l">
              <a:lnSpc>
                <a:spcPts val="3919"/>
              </a:lnSpc>
            </a:pPr>
            <a:r>
              <a:rPr lang="en-US" sz="2799">
                <a:solidFill>
                  <a:srgbClr val="2B2B2B"/>
                </a:solidFill>
                <a:latin typeface="Agrandir"/>
                <a:ea typeface="Agrandir"/>
                <a:cs typeface="Agrandir"/>
                <a:sym typeface="Agrandir"/>
              </a:rPr>
              <a:t>Sınırları başkalarına net ve nazikçe ifade etme yeteneği, bu sınırları </a:t>
            </a:r>
            <a:r>
              <a:rPr lang="en-US" sz="2799">
                <a:solidFill>
                  <a:srgbClr val="2B2B2B"/>
                </a:solidFill>
                <a:latin typeface="Agrandir"/>
                <a:ea typeface="Agrandir"/>
                <a:cs typeface="Agrandir"/>
                <a:sym typeface="Agrandir"/>
              </a:rPr>
              <a:t>korumanın anahtarıdır. İfade yeteneğini geliştirmek için açık ve etkili iletişim stratejileri öğrenmek önemlidir. </a:t>
            </a:r>
          </a:p>
        </p:txBody>
      </p:sp>
      <p:grpSp>
        <p:nvGrpSpPr>
          <p:cNvPr name="Group 9" id="9"/>
          <p:cNvGrpSpPr/>
          <p:nvPr/>
        </p:nvGrpSpPr>
        <p:grpSpPr>
          <a:xfrm rot="0">
            <a:off x="465974" y="2841144"/>
            <a:ext cx="5692302" cy="4860854"/>
            <a:chOff x="0" y="0"/>
            <a:chExt cx="7589736" cy="6481139"/>
          </a:xfrm>
        </p:grpSpPr>
        <p:sp>
          <p:nvSpPr>
            <p:cNvPr name="TextBox 10" id="10"/>
            <p:cNvSpPr txBox="true"/>
            <p:nvPr/>
          </p:nvSpPr>
          <p:spPr>
            <a:xfrm rot="0">
              <a:off x="0" y="-190500"/>
              <a:ext cx="7589736" cy="5829300"/>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ea typeface="Agrandir"/>
                  <a:cs typeface="Agrandir"/>
                  <a:sym typeface="Agrandir"/>
                </a:rPr>
                <a:t>SINIR KOYMA BECERİLERİ NASIL GELİŞTİRİLİR?</a:t>
              </a:r>
            </a:p>
          </p:txBody>
        </p:sp>
        <p:sp>
          <p:nvSpPr>
            <p:cNvPr name="TextBox 11" id="11"/>
            <p:cNvSpPr txBox="true"/>
            <p:nvPr/>
          </p:nvSpPr>
          <p:spPr>
            <a:xfrm rot="0">
              <a:off x="0" y="6190521"/>
              <a:ext cx="7589736" cy="550968"/>
            </a:xfrm>
            <a:prstGeom prst="rect">
              <a:avLst/>
            </a:prstGeom>
          </p:spPr>
          <p:txBody>
            <a:bodyPr anchor="t" rtlCol="false" tIns="0" lIns="0" bIns="0" rIns="0">
              <a:spAutoFit/>
            </a:bodyPr>
            <a:lstStyle/>
            <a:p>
              <a:pPr algn="l" marL="0" indent="0" lvl="0">
                <a:lnSpc>
                  <a:spcPts val="3080"/>
                </a:lnSpc>
              </a:pPr>
            </a:p>
          </p:txBody>
        </p:sp>
      </p:grpSp>
      <p:sp>
        <p:nvSpPr>
          <p:cNvPr name="Freeform 12" id="12"/>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6E4E3"/>
        </a:solidFill>
      </p:bgPr>
    </p:bg>
    <p:spTree>
      <p:nvGrpSpPr>
        <p:cNvPr id="1" name=""/>
        <p:cNvGrpSpPr/>
        <p:nvPr/>
      </p:nvGrpSpPr>
      <p:grpSpPr>
        <a:xfrm>
          <a:off x="0" y="0"/>
          <a:ext cx="0" cy="0"/>
          <a:chOff x="0" y="0"/>
          <a:chExt cx="0" cy="0"/>
        </a:xfrm>
      </p:grpSpPr>
      <p:sp>
        <p:nvSpPr>
          <p:cNvPr name="Freeform 2" id="2"/>
          <p:cNvSpPr/>
          <p:nvPr/>
        </p:nvSpPr>
        <p:spPr>
          <a:xfrm flipH="false" flipV="false" rot="0">
            <a:off x="6811355" y="899367"/>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991061" y="976399"/>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3</a:t>
            </a:r>
          </a:p>
        </p:txBody>
      </p:sp>
      <p:sp>
        <p:nvSpPr>
          <p:cNvPr name="TextBox 4" id="4"/>
          <p:cNvSpPr txBox="true"/>
          <p:nvPr/>
        </p:nvSpPr>
        <p:spPr>
          <a:xfrm rot="0">
            <a:off x="7968856" y="756492"/>
            <a:ext cx="9771147" cy="30435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HAYIR DEMEYİ ÖĞRENME</a:t>
            </a:r>
            <a:r>
              <a:rPr lang="en-US" sz="2799">
                <a:solidFill>
                  <a:srgbClr val="2B2B2B"/>
                </a:solidFill>
                <a:latin typeface="Agrandir"/>
                <a:ea typeface="Agrandir"/>
                <a:cs typeface="Agrandir"/>
                <a:sym typeface="Agrandir"/>
              </a:rPr>
              <a:t>: </a:t>
            </a:r>
          </a:p>
          <a:p>
            <a:pPr algn="l">
              <a:lnSpc>
                <a:spcPts val="3919"/>
              </a:lnSpc>
            </a:pPr>
            <a:r>
              <a:rPr lang="en-US" sz="2799">
                <a:solidFill>
                  <a:srgbClr val="2B2B2B"/>
                </a:solidFill>
                <a:latin typeface="Agrandir"/>
                <a:ea typeface="Agrandir"/>
                <a:cs typeface="Agrandir"/>
                <a:sym typeface="Agrandir"/>
              </a:rPr>
              <a:t>Sınır koyma, gerektiğinde "hayır" demeyi içerir. Bireyin kendi ihtiyaçlarına ve sınırlarına aykırı olsa da bir isteği reddetmesi zor olabilir, ancak bu beceriyi öğrenmek önemlidir. Hayır demenin saygılı ve samimi bir şekilde yapılması, ilişkileri güçlendirebilir.</a:t>
            </a:r>
          </a:p>
        </p:txBody>
      </p:sp>
      <p:sp>
        <p:nvSpPr>
          <p:cNvPr name="Freeform 5" id="5"/>
          <p:cNvSpPr/>
          <p:nvPr/>
        </p:nvSpPr>
        <p:spPr>
          <a:xfrm flipH="false" flipV="false" rot="0">
            <a:off x="6811355" y="4085181"/>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991061" y="4162213"/>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4</a:t>
            </a:r>
          </a:p>
        </p:txBody>
      </p:sp>
      <p:sp>
        <p:nvSpPr>
          <p:cNvPr name="TextBox 7" id="7"/>
          <p:cNvSpPr txBox="true"/>
          <p:nvPr/>
        </p:nvSpPr>
        <p:spPr>
          <a:xfrm rot="0">
            <a:off x="7968856" y="4152688"/>
            <a:ext cx="10065421" cy="25482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EMPA</a:t>
            </a:r>
            <a:r>
              <a:rPr lang="en-US" b="true" sz="2799" u="none">
                <a:solidFill>
                  <a:srgbClr val="2B2B2B"/>
                </a:solidFill>
                <a:latin typeface="Agrandir Bold"/>
                <a:ea typeface="Agrandir Bold"/>
                <a:cs typeface="Agrandir Bold"/>
                <a:sym typeface="Agrandir Bold"/>
              </a:rPr>
              <a:t>TIYI DENGEDE TUTMA:</a:t>
            </a:r>
          </a:p>
          <a:p>
            <a:pPr algn="l">
              <a:lnSpc>
                <a:spcPts val="3919"/>
              </a:lnSpc>
            </a:pPr>
            <a:r>
              <a:rPr lang="en-US" sz="2799" u="none">
                <a:solidFill>
                  <a:srgbClr val="2B2B2B"/>
                </a:solidFill>
                <a:latin typeface="Agrandir"/>
                <a:ea typeface="Agrandir"/>
                <a:cs typeface="Agrandir"/>
                <a:sym typeface="Agrandir"/>
              </a:rPr>
              <a:t>Empati önemlidir, ancak aşırı empati sınırların ihlal edilmesine yol açabilir. Başkalarının ihtiyaçlarına saygı gösterirken bireyin kendi sınırlarını da korumayı öğrenmesi önemlidir.</a:t>
            </a:r>
          </a:p>
          <a:p>
            <a:pPr algn="l">
              <a:lnSpc>
                <a:spcPts val="3919"/>
              </a:lnSpc>
            </a:pPr>
          </a:p>
        </p:txBody>
      </p:sp>
      <p:sp>
        <p:nvSpPr>
          <p:cNvPr name="TextBox 8" id="8"/>
          <p:cNvSpPr txBox="true"/>
          <p:nvPr/>
        </p:nvSpPr>
        <p:spPr>
          <a:xfrm rot="0">
            <a:off x="740018" y="2322851"/>
            <a:ext cx="5756396" cy="4419600"/>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ea typeface="Agrandir"/>
                <a:cs typeface="Agrandir"/>
                <a:sym typeface="Agrandir"/>
              </a:rPr>
              <a:t>SINIR KOYMA BECERİLERİ NASIL GELİŞTİRİLİR?</a:t>
            </a:r>
          </a:p>
        </p:txBody>
      </p:sp>
      <p:sp>
        <p:nvSpPr>
          <p:cNvPr name="AutoShape 9" id="9"/>
          <p:cNvSpPr/>
          <p:nvPr/>
        </p:nvSpPr>
        <p:spPr>
          <a:xfrm>
            <a:off x="6496414" y="392640"/>
            <a:ext cx="0" cy="9501720"/>
          </a:xfrm>
          <a:prstGeom prst="line">
            <a:avLst/>
          </a:prstGeom>
          <a:ln cap="flat" w="9525">
            <a:solidFill>
              <a:srgbClr val="2B2B2B"/>
            </a:solidFill>
            <a:prstDash val="solid"/>
            <a:headEnd type="none" len="sm" w="sm"/>
            <a:tailEnd type="none" len="sm" w="sm"/>
          </a:ln>
        </p:spPr>
      </p:sp>
      <p:sp>
        <p:nvSpPr>
          <p:cNvPr name="TextBox 10" id="10"/>
          <p:cNvSpPr txBox="true"/>
          <p:nvPr/>
        </p:nvSpPr>
        <p:spPr>
          <a:xfrm rot="0">
            <a:off x="7968856" y="6599576"/>
            <a:ext cx="9231050" cy="20529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ÖZSAYGIYI GELIŞTIRMEK:</a:t>
            </a:r>
          </a:p>
          <a:p>
            <a:pPr algn="l">
              <a:lnSpc>
                <a:spcPts val="3919"/>
              </a:lnSpc>
            </a:pPr>
            <a:r>
              <a:rPr lang="en-US" sz="2799">
                <a:solidFill>
                  <a:srgbClr val="2B2B2B"/>
                </a:solidFill>
                <a:latin typeface="Agrandir"/>
                <a:ea typeface="Agrandir"/>
                <a:cs typeface="Agrandir"/>
                <a:sym typeface="Agrandir"/>
              </a:rPr>
              <a:t>Özsaygı, sınır koyma </a:t>
            </a:r>
            <a:r>
              <a:rPr lang="en-US" sz="2799" u="none">
                <a:solidFill>
                  <a:srgbClr val="2B2B2B"/>
                </a:solidFill>
                <a:latin typeface="Agrandir"/>
                <a:ea typeface="Agrandir"/>
                <a:cs typeface="Agrandir"/>
                <a:sym typeface="Agrandir"/>
              </a:rPr>
              <a:t>becerileri ile yakından ilişkilidir. Bireyin kendine değer vermesinin başkalarıyla olan ilişkilerinde de etkili bir rolü olacağı açıktır.</a:t>
            </a:r>
          </a:p>
        </p:txBody>
      </p:sp>
      <p:sp>
        <p:nvSpPr>
          <p:cNvPr name="Freeform 11" id="11"/>
          <p:cNvSpPr/>
          <p:nvPr/>
        </p:nvSpPr>
        <p:spPr>
          <a:xfrm flipH="false" flipV="false" rot="0">
            <a:off x="6811355" y="6742451"/>
            <a:ext cx="843176" cy="868440"/>
          </a:xfrm>
          <a:custGeom>
            <a:avLst/>
            <a:gdLst/>
            <a:ahLst/>
            <a:cxnLst/>
            <a:rect r="r" b="b" t="t" l="l"/>
            <a:pathLst>
              <a:path h="868440" w="843176">
                <a:moveTo>
                  <a:pt x="0" y="0"/>
                </a:moveTo>
                <a:lnTo>
                  <a:pt x="843176" y="0"/>
                </a:lnTo>
                <a:lnTo>
                  <a:pt x="843176" y="868439"/>
                </a:lnTo>
                <a:lnTo>
                  <a:pt x="0" y="8684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991061" y="6819483"/>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5</a:t>
            </a:r>
          </a:p>
        </p:txBody>
      </p:sp>
      <p:sp>
        <p:nvSpPr>
          <p:cNvPr name="Freeform 13" id="13"/>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EFE5"/>
        </a:solidFill>
      </p:bgPr>
    </p:bg>
    <p:spTree>
      <p:nvGrpSpPr>
        <p:cNvPr id="1" name=""/>
        <p:cNvGrpSpPr/>
        <p:nvPr/>
      </p:nvGrpSpPr>
      <p:grpSpPr>
        <a:xfrm>
          <a:off x="0" y="0"/>
          <a:ext cx="0" cy="0"/>
          <a:chOff x="0" y="0"/>
          <a:chExt cx="0" cy="0"/>
        </a:xfrm>
      </p:grpSpPr>
      <p:sp>
        <p:nvSpPr>
          <p:cNvPr name="Freeform 2" id="2"/>
          <p:cNvSpPr/>
          <p:nvPr/>
        </p:nvSpPr>
        <p:spPr>
          <a:xfrm flipH="false" flipV="false" rot="0">
            <a:off x="7319126" y="1037274"/>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7498832" y="1054925"/>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6</a:t>
            </a:r>
          </a:p>
        </p:txBody>
      </p:sp>
      <p:sp>
        <p:nvSpPr>
          <p:cNvPr name="TextBox 4" id="4"/>
          <p:cNvSpPr txBox="true"/>
          <p:nvPr/>
        </p:nvSpPr>
        <p:spPr>
          <a:xfrm rot="0">
            <a:off x="8429002" y="885825"/>
            <a:ext cx="8917292" cy="25482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ESNEKLIK VE UYUM: </a:t>
            </a:r>
          </a:p>
          <a:p>
            <a:pPr algn="l">
              <a:lnSpc>
                <a:spcPts val="3919"/>
              </a:lnSpc>
            </a:pPr>
            <a:r>
              <a:rPr lang="en-US" sz="2799">
                <a:solidFill>
                  <a:srgbClr val="2B2B2B"/>
                </a:solidFill>
                <a:latin typeface="Agrandir"/>
                <a:ea typeface="Agrandir"/>
                <a:cs typeface="Agrandir"/>
                <a:sym typeface="Agrandir"/>
              </a:rPr>
              <a:t>Sınırlarınızı belirlerken esnek olmak da önemlidir. Duruma göre sınırlarınızı ayarlayabilmek, uyumluluk sağlamak sağlıklıdır.</a:t>
            </a:r>
          </a:p>
          <a:p>
            <a:pPr algn="l">
              <a:lnSpc>
                <a:spcPts val="3919"/>
              </a:lnSpc>
            </a:pPr>
          </a:p>
        </p:txBody>
      </p:sp>
      <p:sp>
        <p:nvSpPr>
          <p:cNvPr name="Freeform 5" id="5"/>
          <p:cNvSpPr/>
          <p:nvPr/>
        </p:nvSpPr>
        <p:spPr>
          <a:xfrm flipH="false" flipV="false" rot="0">
            <a:off x="7319126" y="3607626"/>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498832" y="3684658"/>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7</a:t>
            </a:r>
          </a:p>
        </p:txBody>
      </p:sp>
      <p:sp>
        <p:nvSpPr>
          <p:cNvPr name="TextBox 7" id="7"/>
          <p:cNvSpPr txBox="true"/>
          <p:nvPr/>
        </p:nvSpPr>
        <p:spPr>
          <a:xfrm rot="0">
            <a:off x="612091" y="2023982"/>
            <a:ext cx="5916630" cy="4419600"/>
          </a:xfrm>
          <a:prstGeom prst="rect">
            <a:avLst/>
          </a:prstGeom>
        </p:spPr>
        <p:txBody>
          <a:bodyPr anchor="t" rtlCol="false" tIns="0" lIns="0" bIns="0" rIns="0">
            <a:spAutoFit/>
          </a:bodyPr>
          <a:lstStyle/>
          <a:p>
            <a:pPr algn="l" marL="0" indent="0" lvl="0">
              <a:lnSpc>
                <a:spcPts val="8399"/>
              </a:lnSpc>
              <a:spcBef>
                <a:spcPct val="0"/>
              </a:spcBef>
            </a:pPr>
            <a:r>
              <a:rPr lang="en-US" sz="6999">
                <a:solidFill>
                  <a:srgbClr val="2B2B2B"/>
                </a:solidFill>
                <a:latin typeface="Agrandir"/>
                <a:ea typeface="Agrandir"/>
                <a:cs typeface="Agrandir"/>
                <a:sym typeface="Agrandir"/>
              </a:rPr>
              <a:t>SINIR KOYMA BECERİLERİ NASIL GELİŞTİRİLİR?</a:t>
            </a:r>
          </a:p>
        </p:txBody>
      </p:sp>
      <p:sp>
        <p:nvSpPr>
          <p:cNvPr name="Freeform 8" id="8"/>
          <p:cNvSpPr/>
          <p:nvPr/>
        </p:nvSpPr>
        <p:spPr>
          <a:xfrm flipH="false" flipV="false" rot="0">
            <a:off x="7319126" y="6443582"/>
            <a:ext cx="843176" cy="868440"/>
          </a:xfrm>
          <a:custGeom>
            <a:avLst/>
            <a:gdLst/>
            <a:ahLst/>
            <a:cxnLst/>
            <a:rect r="r" b="b" t="t" l="l"/>
            <a:pathLst>
              <a:path h="868440" w="843176">
                <a:moveTo>
                  <a:pt x="0" y="0"/>
                </a:moveTo>
                <a:lnTo>
                  <a:pt x="843176" y="0"/>
                </a:lnTo>
                <a:lnTo>
                  <a:pt x="843176" y="868440"/>
                </a:lnTo>
                <a:lnTo>
                  <a:pt x="0" y="8684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498832" y="6520614"/>
            <a:ext cx="483765" cy="581026"/>
          </a:xfrm>
          <a:prstGeom prst="rect">
            <a:avLst/>
          </a:prstGeom>
        </p:spPr>
        <p:txBody>
          <a:bodyPr anchor="t" rtlCol="false" tIns="0" lIns="0" bIns="0" rIns="0">
            <a:spAutoFit/>
          </a:bodyPr>
          <a:lstStyle/>
          <a:p>
            <a:pPr algn="ctr">
              <a:lnSpc>
                <a:spcPts val="4199"/>
              </a:lnSpc>
            </a:pPr>
            <a:r>
              <a:rPr lang="en-US" b="true" sz="2999">
                <a:solidFill>
                  <a:srgbClr val="2B2B2B"/>
                </a:solidFill>
                <a:latin typeface="Agrandir Bold"/>
                <a:ea typeface="Agrandir Bold"/>
                <a:cs typeface="Agrandir Bold"/>
                <a:sym typeface="Agrandir Bold"/>
              </a:rPr>
              <a:t>8</a:t>
            </a:r>
          </a:p>
        </p:txBody>
      </p:sp>
      <p:sp>
        <p:nvSpPr>
          <p:cNvPr name="TextBox 10" id="10"/>
          <p:cNvSpPr txBox="true"/>
          <p:nvPr/>
        </p:nvSpPr>
        <p:spPr>
          <a:xfrm rot="0">
            <a:off x="8429002" y="3516028"/>
            <a:ext cx="9622323" cy="2548256"/>
          </a:xfrm>
          <a:prstGeom prst="rect">
            <a:avLst/>
          </a:prstGeom>
        </p:spPr>
        <p:txBody>
          <a:bodyPr anchor="t" rtlCol="false" tIns="0" lIns="0" bIns="0" rIns="0">
            <a:spAutoFit/>
          </a:bodyPr>
          <a:lstStyle/>
          <a:p>
            <a:pPr algn="l">
              <a:lnSpc>
                <a:spcPts val="3919"/>
              </a:lnSpc>
            </a:pPr>
            <a:r>
              <a:rPr lang="en-US" sz="2799" b="true">
                <a:solidFill>
                  <a:srgbClr val="2B2B2B"/>
                </a:solidFill>
                <a:latin typeface="Agrandir Bold"/>
                <a:ea typeface="Agrandir Bold"/>
                <a:cs typeface="Agrandir Bold"/>
                <a:sym typeface="Agrandir Bold"/>
              </a:rPr>
              <a:t>KARARLILIK: </a:t>
            </a:r>
          </a:p>
          <a:p>
            <a:pPr algn="l">
              <a:lnSpc>
                <a:spcPts val="3919"/>
              </a:lnSpc>
            </a:pPr>
            <a:r>
              <a:rPr lang="en-US" sz="2799">
                <a:solidFill>
                  <a:srgbClr val="2B2B2B"/>
                </a:solidFill>
                <a:latin typeface="Agrandir"/>
                <a:ea typeface="Agrandir"/>
                <a:cs typeface="Agrandir"/>
                <a:sym typeface="Agrandir"/>
              </a:rPr>
              <a:t>Sınırlarınıza sadık kalmak ve bu sınırların savunulması için kararlı olmak önemlidir. Başkalarının baskılarına karşı dayanıklılık göstermek gerekir.</a:t>
            </a:r>
          </a:p>
          <a:p>
            <a:pPr algn="l">
              <a:lnSpc>
                <a:spcPts val="3919"/>
              </a:lnSpc>
            </a:pPr>
          </a:p>
        </p:txBody>
      </p:sp>
      <p:sp>
        <p:nvSpPr>
          <p:cNvPr name="AutoShape 11" id="11"/>
          <p:cNvSpPr/>
          <p:nvPr/>
        </p:nvSpPr>
        <p:spPr>
          <a:xfrm>
            <a:off x="6800859" y="392640"/>
            <a:ext cx="0" cy="9501720"/>
          </a:xfrm>
          <a:prstGeom prst="line">
            <a:avLst/>
          </a:prstGeom>
          <a:ln cap="flat" w="9525">
            <a:solidFill>
              <a:srgbClr val="2B2B2B"/>
            </a:solidFill>
            <a:prstDash val="solid"/>
            <a:headEnd type="none" len="sm" w="sm"/>
            <a:tailEnd type="none" len="sm" w="sm"/>
          </a:ln>
        </p:spPr>
      </p:sp>
      <p:sp>
        <p:nvSpPr>
          <p:cNvPr name="TextBox 12" id="12"/>
          <p:cNvSpPr txBox="true"/>
          <p:nvPr/>
        </p:nvSpPr>
        <p:spPr>
          <a:xfrm rot="0">
            <a:off x="8523865" y="6422311"/>
            <a:ext cx="8822429" cy="2033812"/>
          </a:xfrm>
          <a:prstGeom prst="rect">
            <a:avLst/>
          </a:prstGeom>
        </p:spPr>
        <p:txBody>
          <a:bodyPr anchor="t" rtlCol="false" tIns="0" lIns="0" bIns="0" rIns="0">
            <a:spAutoFit/>
          </a:bodyPr>
          <a:lstStyle/>
          <a:p>
            <a:pPr algn="l">
              <a:lnSpc>
                <a:spcPts val="3925"/>
              </a:lnSpc>
            </a:pPr>
            <a:r>
              <a:rPr lang="en-US" sz="2803" b="true">
                <a:solidFill>
                  <a:srgbClr val="2B2B2B"/>
                </a:solidFill>
                <a:latin typeface="Agrandir Bold"/>
                <a:ea typeface="Agrandir Bold"/>
                <a:cs typeface="Agrandir Bold"/>
                <a:sym typeface="Agrandir Bold"/>
              </a:rPr>
              <a:t>GÜVEN: </a:t>
            </a:r>
          </a:p>
          <a:p>
            <a:pPr algn="l">
              <a:lnSpc>
                <a:spcPts val="3925"/>
              </a:lnSpc>
            </a:pPr>
            <a:r>
              <a:rPr lang="en-US" sz="2803">
                <a:solidFill>
                  <a:srgbClr val="2B2B2B"/>
                </a:solidFill>
                <a:latin typeface="Agrandir"/>
                <a:ea typeface="Agrandir"/>
                <a:cs typeface="Agrandir"/>
                <a:sym typeface="Agrandir"/>
              </a:rPr>
              <a:t>Sınırlarınıza güvenmek ve bu sınırları diğerlerine  karşı en iyi şekilde korumak önemlidir.</a:t>
            </a:r>
          </a:p>
          <a:p>
            <a:pPr algn="l">
              <a:lnSpc>
                <a:spcPts val="3925"/>
              </a:lnSpc>
            </a:pPr>
          </a:p>
        </p:txBody>
      </p:sp>
      <p:sp>
        <p:nvSpPr>
          <p:cNvPr name="Freeform 13" id="13"/>
          <p:cNvSpPr/>
          <p:nvPr/>
        </p:nvSpPr>
        <p:spPr>
          <a:xfrm flipH="false" flipV="false" rot="0">
            <a:off x="300748" y="207492"/>
            <a:ext cx="831862" cy="829783"/>
          </a:xfrm>
          <a:custGeom>
            <a:avLst/>
            <a:gdLst/>
            <a:ahLst/>
            <a:cxnLst/>
            <a:rect r="r" b="b" t="t" l="l"/>
            <a:pathLst>
              <a:path h="829783" w="831862">
                <a:moveTo>
                  <a:pt x="0" y="0"/>
                </a:moveTo>
                <a:lnTo>
                  <a:pt x="831862" y="0"/>
                </a:lnTo>
                <a:lnTo>
                  <a:pt x="831862" y="829782"/>
                </a:lnTo>
                <a:lnTo>
                  <a:pt x="0" y="829782"/>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DAGQWFn9TYk</dc:identifier>
  <dcterms:modified xsi:type="dcterms:W3CDTF">2011-08-01T06:04:30Z</dcterms:modified>
  <cp:revision>1</cp:revision>
  <dc:title>Sınır Koyma Lise-Öğrenci Sunu</dc:title>
</cp:coreProperties>
</file>