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8288000" cy="10287000"/>
  <p:notesSz cx="6858000" cy="9144000"/>
  <p:embeddedFontLst>
    <p:embeddedFont>
      <p:font typeface="Calibri" panose="020F0502020204030204" pitchFamily="34" charset="0"/>
      <p:regular r:id="rId21"/>
      <p:bold r:id="rId22"/>
      <p:italic r:id="rId23"/>
      <p:boldItalic r:id="rId24"/>
    </p:embeddedFont>
    <p:embeddedFont>
      <p:font typeface="Agrandir" panose="020B0604020202020204" charset="-94"/>
      <p:regular r:id="rId25"/>
    </p:embeddedFont>
    <p:embeddedFont>
      <p:font typeface="Agrandir Bold" panose="020B0604020202020204" charset="-94"/>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2" d="100"/>
          <a:sy n="72" d="100"/>
        </p:scale>
        <p:origin x="65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2.svg"/><Relationship Id="rId4" Type="http://schemas.openxmlformats.org/officeDocument/2006/relationships/image" Target="../media/image29.png"/><Relationship Id="rId9" Type="http://schemas.openxmlformats.org/officeDocument/2006/relationships/image" Target="../media/image36.sv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8.svg"/><Relationship Id="rId3" Type="http://schemas.openxmlformats.org/officeDocument/2006/relationships/image" Target="../media/image38.svg"/><Relationship Id="rId7" Type="http://schemas.openxmlformats.org/officeDocument/2006/relationships/image" Target="../media/image42.svg"/><Relationship Id="rId12" Type="http://schemas.openxmlformats.org/officeDocument/2006/relationships/image" Target="../media/image37.png"/><Relationship Id="rId2" Type="http://schemas.openxmlformats.org/officeDocument/2006/relationships/image" Target="../media/image32.png"/><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46.svg"/><Relationship Id="rId5" Type="http://schemas.openxmlformats.org/officeDocument/2006/relationships/image" Target="../media/image40.svg"/><Relationship Id="rId15" Type="http://schemas.openxmlformats.org/officeDocument/2006/relationships/image" Target="../media/image50.svg"/><Relationship Id="rId10" Type="http://schemas.openxmlformats.org/officeDocument/2006/relationships/image" Target="../media/image36.png"/><Relationship Id="rId4" Type="http://schemas.openxmlformats.org/officeDocument/2006/relationships/image" Target="../media/image33.png"/><Relationship Id="rId9" Type="http://schemas.openxmlformats.org/officeDocument/2006/relationships/image" Target="../media/image44.svg"/><Relationship Id="rId14"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2.svg"/><Relationship Id="rId4" Type="http://schemas.openxmlformats.org/officeDocument/2006/relationships/image" Target="../media/image29.png"/><Relationship Id="rId9" Type="http://schemas.openxmlformats.org/officeDocument/2006/relationships/image" Target="../media/image36.svg"/></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2.svg"/><Relationship Id="rId4" Type="http://schemas.openxmlformats.org/officeDocument/2006/relationships/image" Target="../media/image29.png"/><Relationship Id="rId9" Type="http://schemas.openxmlformats.org/officeDocument/2006/relationships/image" Target="../media/image36.sv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3.gif"/><Relationship Id="rId13" Type="http://schemas.openxmlformats.org/officeDocument/2006/relationships/image" Target="../media/image8.gif"/><Relationship Id="rId3" Type="http://schemas.openxmlformats.org/officeDocument/2006/relationships/image" Target="../media/image19.gif"/><Relationship Id="rId7" Type="http://schemas.openxmlformats.org/officeDocument/2006/relationships/image" Target="../media/image22.gif"/><Relationship Id="rId12" Type="http://schemas.openxmlformats.org/officeDocument/2006/relationships/image" Target="../media/image10.gif"/><Relationship Id="rId2" Type="http://schemas.openxmlformats.org/officeDocument/2006/relationships/image" Target="../media/image18.gif"/><Relationship Id="rId1" Type="http://schemas.openxmlformats.org/officeDocument/2006/relationships/slideLayout" Target="../slideLayouts/slideLayout7.xml"/><Relationship Id="rId6" Type="http://schemas.openxmlformats.org/officeDocument/2006/relationships/image" Target="../media/image21.gif"/><Relationship Id="rId11" Type="http://schemas.openxmlformats.org/officeDocument/2006/relationships/image" Target="../media/image25.gif"/><Relationship Id="rId5" Type="http://schemas.openxmlformats.org/officeDocument/2006/relationships/image" Target="../media/image20.gif"/><Relationship Id="rId10" Type="http://schemas.openxmlformats.org/officeDocument/2006/relationships/image" Target="../media/image7.gif"/><Relationship Id="rId4" Type="http://schemas.openxmlformats.org/officeDocument/2006/relationships/image" Target="../media/image1.gif"/><Relationship Id="rId9" Type="http://schemas.openxmlformats.org/officeDocument/2006/relationships/image" Target="../media/image24.gif"/><Relationship Id="rId14" Type="http://schemas.openxmlformats.org/officeDocument/2006/relationships/image" Target="../media/image26.gif"/></Relationships>
</file>

<file path=ppt/slides/_rels/slide1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1.gif"/><Relationship Id="rId1" Type="http://schemas.openxmlformats.org/officeDocument/2006/relationships/slideLayout" Target="../slideLayouts/slideLayout7.xml"/><Relationship Id="rId5" Type="http://schemas.openxmlformats.org/officeDocument/2006/relationships/image" Target="../media/image9.gif"/><Relationship Id="rId4" Type="http://schemas.openxmlformats.org/officeDocument/2006/relationships/image" Target="../media/image11.gif"/></Relationships>
</file>

<file path=ppt/slides/_rels/slide1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1.gif"/><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gif"/><Relationship Id="rId4" Type="http://schemas.openxmlformats.org/officeDocument/2006/relationships/image" Target="../media/image11.gif"/></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7.xml"/><Relationship Id="rId4" Type="http://schemas.openxmlformats.org/officeDocument/2006/relationships/image" Target="../media/image9.gif"/></Relationships>
</file>

<file path=ppt/slides/_rels/slide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8" Type="http://schemas.openxmlformats.org/officeDocument/2006/relationships/image" Target="../media/image23.gif"/><Relationship Id="rId13" Type="http://schemas.openxmlformats.org/officeDocument/2006/relationships/image" Target="../media/image8.gif"/><Relationship Id="rId3" Type="http://schemas.openxmlformats.org/officeDocument/2006/relationships/image" Target="../media/image19.gif"/><Relationship Id="rId7" Type="http://schemas.openxmlformats.org/officeDocument/2006/relationships/image" Target="../media/image22.gif"/><Relationship Id="rId12" Type="http://schemas.openxmlformats.org/officeDocument/2006/relationships/image" Target="../media/image10.gif"/><Relationship Id="rId2" Type="http://schemas.openxmlformats.org/officeDocument/2006/relationships/image" Target="../media/image18.gif"/><Relationship Id="rId1" Type="http://schemas.openxmlformats.org/officeDocument/2006/relationships/slideLayout" Target="../slideLayouts/slideLayout7.xml"/><Relationship Id="rId6" Type="http://schemas.openxmlformats.org/officeDocument/2006/relationships/image" Target="../media/image21.gif"/><Relationship Id="rId11" Type="http://schemas.openxmlformats.org/officeDocument/2006/relationships/image" Target="../media/image25.gif"/><Relationship Id="rId5" Type="http://schemas.openxmlformats.org/officeDocument/2006/relationships/image" Target="../media/image20.gif"/><Relationship Id="rId10" Type="http://schemas.openxmlformats.org/officeDocument/2006/relationships/image" Target="../media/image7.gif"/><Relationship Id="rId4" Type="http://schemas.openxmlformats.org/officeDocument/2006/relationships/image" Target="../media/image1.gif"/><Relationship Id="rId9" Type="http://schemas.openxmlformats.org/officeDocument/2006/relationships/image" Target="../media/image24.gif"/><Relationship Id="rId14" Type="http://schemas.openxmlformats.org/officeDocument/2006/relationships/image" Target="../media/image26.gif"/></Relationships>
</file>

<file path=ppt/slides/_rels/slide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2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C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blip>
          <a:srcRect/>
          <a:stretch>
            <a:fillRect/>
          </a:stretch>
        </p:blipFill>
        <p:spPr>
          <a:xfrm rot="-10800000">
            <a:off x="6333452" y="-1797179"/>
            <a:ext cx="15735219" cy="13881357"/>
          </a:xfrm>
          <a:prstGeom prst="rect">
            <a:avLst/>
          </a:prstGeom>
        </p:spPr>
      </p:pic>
      <p:pic>
        <p:nvPicPr>
          <p:cNvPr id="3" name="Picture 3"/>
          <p:cNvPicPr>
            <a:picLocks noChangeAspect="1"/>
          </p:cNvPicPr>
          <p:nvPr/>
        </p:nvPicPr>
        <p:blipFill>
          <a:blip r:embed="rId3">
            <a:alphaModFix amt="50000"/>
          </a:blip>
          <a:srcRect/>
          <a:stretch>
            <a:fillRect/>
          </a:stretch>
        </p:blipFill>
        <p:spPr>
          <a:xfrm>
            <a:off x="-2318726" y="-376453"/>
            <a:ext cx="9743013" cy="1709948"/>
          </a:xfrm>
          <a:prstGeom prst="rect">
            <a:avLst/>
          </a:prstGeom>
        </p:spPr>
      </p:pic>
      <p:pic>
        <p:nvPicPr>
          <p:cNvPr id="4" name="Picture 4"/>
          <p:cNvPicPr>
            <a:picLocks noChangeAspect="1"/>
          </p:cNvPicPr>
          <p:nvPr/>
        </p:nvPicPr>
        <p:blipFill>
          <a:blip r:embed="rId4">
            <a:alphaModFix amt="25000"/>
          </a:blip>
          <a:srcRect/>
          <a:stretch>
            <a:fillRect/>
          </a:stretch>
        </p:blipFill>
        <p:spPr>
          <a:xfrm rot="-7199120">
            <a:off x="-2896988" y="-1002021"/>
            <a:ext cx="5793977" cy="5895448"/>
          </a:xfrm>
          <a:prstGeom prst="rect">
            <a:avLst/>
          </a:prstGeom>
        </p:spPr>
      </p:pic>
      <p:sp>
        <p:nvSpPr>
          <p:cNvPr id="5" name="Freeform 5"/>
          <p:cNvSpPr/>
          <p:nvPr/>
        </p:nvSpPr>
        <p:spPr>
          <a:xfrm>
            <a:off x="8041926" y="7438510"/>
            <a:ext cx="2204149" cy="2198638"/>
          </a:xfrm>
          <a:custGeom>
            <a:avLst/>
            <a:gdLst/>
            <a:ahLst/>
            <a:cxnLst/>
            <a:rect l="l" t="t" r="r" b="b"/>
            <a:pathLst>
              <a:path w="2204149" h="2198638">
                <a:moveTo>
                  <a:pt x="0" y="0"/>
                </a:moveTo>
                <a:lnTo>
                  <a:pt x="2204148" y="0"/>
                </a:lnTo>
                <a:lnTo>
                  <a:pt x="2204148" y="2198638"/>
                </a:lnTo>
                <a:lnTo>
                  <a:pt x="0" y="2198638"/>
                </a:lnTo>
                <a:lnTo>
                  <a:pt x="0" y="0"/>
                </a:lnTo>
                <a:close/>
              </a:path>
            </a:pathLst>
          </a:custGeom>
          <a:blipFill>
            <a:blip r:embed="rId5"/>
            <a:stretch>
              <a:fillRect/>
            </a:stretch>
          </a:blipFill>
        </p:spPr>
      </p:sp>
      <p:grpSp>
        <p:nvGrpSpPr>
          <p:cNvPr id="6" name="Group 6"/>
          <p:cNvGrpSpPr/>
          <p:nvPr/>
        </p:nvGrpSpPr>
        <p:grpSpPr>
          <a:xfrm>
            <a:off x="3000871" y="3783471"/>
            <a:ext cx="12286259" cy="2720058"/>
            <a:chOff x="0" y="0"/>
            <a:chExt cx="16381678" cy="3626745"/>
          </a:xfrm>
        </p:grpSpPr>
        <p:sp>
          <p:nvSpPr>
            <p:cNvPr id="7" name="TextBox 7"/>
            <p:cNvSpPr txBox="1"/>
            <p:nvPr/>
          </p:nvSpPr>
          <p:spPr>
            <a:xfrm>
              <a:off x="0" y="-238125"/>
              <a:ext cx="16381678" cy="2773892"/>
            </a:xfrm>
            <a:prstGeom prst="rect">
              <a:avLst/>
            </a:prstGeom>
          </p:spPr>
          <p:txBody>
            <a:bodyPr lIns="0" tIns="0" rIns="0" bIns="0" rtlCol="0" anchor="t">
              <a:spAutoFit/>
            </a:bodyPr>
            <a:lstStyle/>
            <a:p>
              <a:pPr algn="ctr">
                <a:lnSpc>
                  <a:spcPts val="13750"/>
                </a:lnSpc>
              </a:pPr>
              <a:r>
                <a:rPr lang="en-US" sz="12500">
                  <a:solidFill>
                    <a:srgbClr val="2B2B2B"/>
                  </a:solidFill>
                  <a:latin typeface="Agrandir"/>
                  <a:ea typeface="Agrandir"/>
                  <a:cs typeface="Agrandir"/>
                  <a:sym typeface="Agrandir"/>
                </a:rPr>
                <a:t>sınır koyma</a:t>
              </a:r>
            </a:p>
          </p:txBody>
        </p:sp>
        <p:sp>
          <p:nvSpPr>
            <p:cNvPr id="8" name="TextBox 8"/>
            <p:cNvSpPr txBox="1"/>
            <p:nvPr/>
          </p:nvSpPr>
          <p:spPr>
            <a:xfrm>
              <a:off x="0" y="2864904"/>
              <a:ext cx="16381678" cy="761841"/>
            </a:xfrm>
            <a:prstGeom prst="rect">
              <a:avLst/>
            </a:prstGeom>
          </p:spPr>
          <p:txBody>
            <a:bodyPr lIns="0" tIns="0" rIns="0" bIns="0" rtlCol="0" anchor="t">
              <a:spAutoFit/>
            </a:bodyPr>
            <a:lstStyle/>
            <a:p>
              <a:pPr algn="ctr">
                <a:lnSpc>
                  <a:spcPts val="4206"/>
                </a:lnSpc>
                <a:spcBef>
                  <a:spcPct val="0"/>
                </a:spcBef>
              </a:pPr>
              <a:r>
                <a:rPr lang="en-US" sz="3004">
                  <a:solidFill>
                    <a:srgbClr val="2B2B2B"/>
                  </a:solidFill>
                  <a:latin typeface="Agrandir"/>
                  <a:ea typeface="Agrandir"/>
                  <a:cs typeface="Agrandir"/>
                  <a:sym typeface="Agrandir"/>
                </a:rPr>
                <a:t>ortaokul</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CF7"/>
        </a:solidFill>
        <a:effectLst/>
      </p:bgPr>
    </p:bg>
    <p:spTree>
      <p:nvGrpSpPr>
        <p:cNvPr id="1" name=""/>
        <p:cNvGrpSpPr/>
        <p:nvPr/>
      </p:nvGrpSpPr>
      <p:grpSpPr>
        <a:xfrm>
          <a:off x="0" y="0"/>
          <a:ext cx="0" cy="0"/>
          <a:chOff x="0" y="0"/>
          <a:chExt cx="0" cy="0"/>
        </a:xfrm>
      </p:grpSpPr>
      <p:sp>
        <p:nvSpPr>
          <p:cNvPr id="2" name="AutoShape 2"/>
          <p:cNvSpPr/>
          <p:nvPr/>
        </p:nvSpPr>
        <p:spPr>
          <a:xfrm rot="5399999">
            <a:off x="5623226" y="5881824"/>
            <a:ext cx="9501720" cy="0"/>
          </a:xfrm>
          <a:prstGeom prst="line">
            <a:avLst/>
          </a:prstGeom>
          <a:ln w="9525" cap="flat">
            <a:solidFill>
              <a:srgbClr val="2B2B2B"/>
            </a:solidFill>
            <a:prstDash val="solid"/>
            <a:headEnd type="none" w="sm" len="sm"/>
            <a:tailEnd type="none" w="sm" len="sm"/>
          </a:ln>
        </p:spPr>
      </p:sp>
      <p:sp>
        <p:nvSpPr>
          <p:cNvPr id="3" name="TextBox 3"/>
          <p:cNvSpPr txBox="1"/>
          <p:nvPr/>
        </p:nvSpPr>
        <p:spPr>
          <a:xfrm>
            <a:off x="2617636" y="1492176"/>
            <a:ext cx="5228957" cy="3362325"/>
          </a:xfrm>
          <a:prstGeom prst="rect">
            <a:avLst/>
          </a:prstGeom>
        </p:spPr>
        <p:txBody>
          <a:bodyPr lIns="0" tIns="0" rIns="0" bIns="0" rtlCol="0" anchor="t">
            <a:spAutoFit/>
          </a:bodyPr>
          <a:lstStyle/>
          <a:p>
            <a:pPr marL="0" lvl="0" indent="0" algn="ctr">
              <a:lnSpc>
                <a:spcPts val="8399"/>
              </a:lnSpc>
              <a:spcBef>
                <a:spcPct val="0"/>
              </a:spcBef>
            </a:pPr>
            <a:r>
              <a:rPr lang="en-US" sz="6999">
                <a:solidFill>
                  <a:srgbClr val="2B2B2B"/>
                </a:solidFill>
                <a:latin typeface="Agrandir"/>
                <a:ea typeface="Agrandir"/>
                <a:cs typeface="Agrandir"/>
                <a:sym typeface="Agrandir"/>
              </a:rPr>
              <a:t>sınır koymanın önemi</a:t>
            </a:r>
          </a:p>
        </p:txBody>
      </p:sp>
      <p:sp>
        <p:nvSpPr>
          <p:cNvPr id="4" name="TextBox 4"/>
          <p:cNvSpPr txBox="1"/>
          <p:nvPr/>
        </p:nvSpPr>
        <p:spPr>
          <a:xfrm>
            <a:off x="1880557" y="5793709"/>
            <a:ext cx="6719959" cy="1557655"/>
          </a:xfrm>
          <a:prstGeom prst="rect">
            <a:avLst/>
          </a:prstGeom>
        </p:spPr>
        <p:txBody>
          <a:bodyPr lIns="0" tIns="0" rIns="0" bIns="0" rtlCol="0" anchor="t">
            <a:spAutoFit/>
          </a:bodyPr>
          <a:lstStyle/>
          <a:p>
            <a:pPr marL="0" lvl="0" indent="0" algn="l">
              <a:lnSpc>
                <a:spcPts val="3919"/>
              </a:lnSpc>
            </a:pPr>
            <a:r>
              <a:rPr lang="en-US" sz="2799">
                <a:solidFill>
                  <a:srgbClr val="2B2B2B"/>
                </a:solidFill>
                <a:latin typeface="Agrandir"/>
                <a:ea typeface="Agrandir"/>
                <a:cs typeface="Agrandir"/>
                <a:sym typeface="Agrandir"/>
              </a:rPr>
              <a:t>Sınır koymak, sağlıklı ve mutlu bir yaşam sürdürmek için temel bir gerekliliktir. Sınırların belirlenmesi:</a:t>
            </a:r>
          </a:p>
        </p:txBody>
      </p:sp>
      <p:sp>
        <p:nvSpPr>
          <p:cNvPr id="5" name="Freeform 5"/>
          <p:cNvSpPr/>
          <p:nvPr/>
        </p:nvSpPr>
        <p:spPr>
          <a:xfrm>
            <a:off x="10111339" y="921673"/>
            <a:ext cx="535018" cy="428106"/>
          </a:xfrm>
          <a:custGeom>
            <a:avLst/>
            <a:gdLst/>
            <a:ahLst/>
            <a:cxnLst/>
            <a:rect l="l" t="t" r="r" b="b"/>
            <a:pathLst>
              <a:path w="535018" h="428106">
                <a:moveTo>
                  <a:pt x="0" y="0"/>
                </a:moveTo>
                <a:lnTo>
                  <a:pt x="535018" y="0"/>
                </a:lnTo>
                <a:lnTo>
                  <a:pt x="535018" y="428107"/>
                </a:lnTo>
                <a:lnTo>
                  <a:pt x="0" y="428107"/>
                </a:lnTo>
                <a:lnTo>
                  <a:pt x="0" y="0"/>
                </a:lnTo>
                <a:close/>
              </a:path>
            </a:pathLst>
          </a:custGeom>
          <a:blipFill>
            <a:blip r:embed="rId2">
              <a:extLst>
                <a:ext uri="{96DAC541-7B7A-43D3-8B79-37D633B846F1}">
                  <asvg:svgBlip xmlns:asvg="http://schemas.microsoft.com/office/drawing/2016/SVG/main" xmlns="" r:embed="rId3"/>
                </a:ext>
              </a:extLst>
            </a:blip>
            <a:stretch>
              <a:fillRect l="-83" r="-83"/>
            </a:stretch>
          </a:blipFill>
        </p:spPr>
      </p:sp>
      <p:grpSp>
        <p:nvGrpSpPr>
          <p:cNvPr id="6" name="Group 6"/>
          <p:cNvGrpSpPr/>
          <p:nvPr/>
        </p:nvGrpSpPr>
        <p:grpSpPr>
          <a:xfrm>
            <a:off x="11620500" y="1025231"/>
            <a:ext cx="4957381" cy="1509933"/>
            <a:chOff x="0" y="0"/>
            <a:chExt cx="6609841" cy="2013244"/>
          </a:xfrm>
        </p:grpSpPr>
        <p:sp>
          <p:nvSpPr>
            <p:cNvPr id="7" name="TextBox 7"/>
            <p:cNvSpPr txBox="1"/>
            <p:nvPr/>
          </p:nvSpPr>
          <p:spPr>
            <a:xfrm>
              <a:off x="0" y="-123825"/>
              <a:ext cx="6609841" cy="689398"/>
            </a:xfrm>
            <a:prstGeom prst="rect">
              <a:avLst/>
            </a:prstGeom>
          </p:spPr>
          <p:txBody>
            <a:bodyPr lIns="0" tIns="0" rIns="0" bIns="0" rtlCol="0" anchor="t">
              <a:spAutoFit/>
            </a:bodyPr>
            <a:lstStyle/>
            <a:p>
              <a:pPr marL="0" lvl="0" indent="0" algn="l">
                <a:lnSpc>
                  <a:spcPts val="3920"/>
                </a:lnSpc>
                <a:spcBef>
                  <a:spcPct val="0"/>
                </a:spcBef>
              </a:pPr>
              <a:r>
                <a:rPr lang="en-US" sz="2800">
                  <a:solidFill>
                    <a:srgbClr val="2B2B2B"/>
                  </a:solidFill>
                  <a:latin typeface="Agrandir"/>
                  <a:ea typeface="Agrandir"/>
                  <a:cs typeface="Agrandir"/>
                  <a:sym typeface="Agrandir"/>
                </a:rPr>
                <a:t>Kişisel Hakları Korur</a:t>
              </a:r>
            </a:p>
          </p:txBody>
        </p:sp>
        <p:sp>
          <p:nvSpPr>
            <p:cNvPr id="8" name="TextBox 8"/>
            <p:cNvSpPr txBox="1"/>
            <p:nvPr/>
          </p:nvSpPr>
          <p:spPr>
            <a:xfrm>
              <a:off x="0" y="941577"/>
              <a:ext cx="6609841" cy="1071668"/>
            </a:xfrm>
            <a:prstGeom prst="rect">
              <a:avLst/>
            </a:prstGeom>
          </p:spPr>
          <p:txBody>
            <a:bodyPr lIns="0" tIns="0" rIns="0" bIns="0" rtlCol="0" anchor="t">
              <a:spAutoFit/>
            </a:bodyPr>
            <a:lstStyle/>
            <a:p>
              <a:pPr marL="0" lvl="0" indent="0" algn="l">
                <a:lnSpc>
                  <a:spcPts val="3080"/>
                </a:lnSpc>
              </a:pPr>
              <a:r>
                <a:rPr lang="en-US" sz="2200">
                  <a:solidFill>
                    <a:srgbClr val="2B2B2B"/>
                  </a:solidFill>
                  <a:latin typeface="Agrandir"/>
                  <a:ea typeface="Agrandir"/>
                  <a:cs typeface="Agrandir"/>
                  <a:sym typeface="Agrandir"/>
                </a:rPr>
                <a:t>Bireylerin kendilerini rahat ve güvende hissetmelerine yardımcı olur.</a:t>
              </a:r>
            </a:p>
          </p:txBody>
        </p:sp>
      </p:grpSp>
      <p:grpSp>
        <p:nvGrpSpPr>
          <p:cNvPr id="9" name="Group 9"/>
          <p:cNvGrpSpPr/>
          <p:nvPr/>
        </p:nvGrpSpPr>
        <p:grpSpPr>
          <a:xfrm>
            <a:off x="11620500" y="3268589"/>
            <a:ext cx="4957381" cy="1509933"/>
            <a:chOff x="0" y="0"/>
            <a:chExt cx="6609841" cy="2013244"/>
          </a:xfrm>
        </p:grpSpPr>
        <p:sp>
          <p:nvSpPr>
            <p:cNvPr id="10" name="TextBox 10"/>
            <p:cNvSpPr txBox="1"/>
            <p:nvPr/>
          </p:nvSpPr>
          <p:spPr>
            <a:xfrm>
              <a:off x="0" y="-123825"/>
              <a:ext cx="6609841" cy="689398"/>
            </a:xfrm>
            <a:prstGeom prst="rect">
              <a:avLst/>
            </a:prstGeom>
          </p:spPr>
          <p:txBody>
            <a:bodyPr lIns="0" tIns="0" rIns="0" bIns="0" rtlCol="0" anchor="t">
              <a:spAutoFit/>
            </a:bodyPr>
            <a:lstStyle/>
            <a:p>
              <a:pPr marL="0" lvl="0" indent="0" algn="l">
                <a:lnSpc>
                  <a:spcPts val="3920"/>
                </a:lnSpc>
                <a:spcBef>
                  <a:spcPct val="0"/>
                </a:spcBef>
              </a:pPr>
              <a:r>
                <a:rPr lang="en-US" sz="2800">
                  <a:solidFill>
                    <a:srgbClr val="2B2B2B"/>
                  </a:solidFill>
                  <a:latin typeface="Agrandir"/>
                  <a:ea typeface="Agrandir"/>
                  <a:cs typeface="Agrandir"/>
                  <a:sym typeface="Agrandir"/>
                </a:rPr>
                <a:t>Duygusal Sağlığı Korur</a:t>
              </a:r>
            </a:p>
          </p:txBody>
        </p:sp>
        <p:sp>
          <p:nvSpPr>
            <p:cNvPr id="11" name="TextBox 11"/>
            <p:cNvSpPr txBox="1"/>
            <p:nvPr/>
          </p:nvSpPr>
          <p:spPr>
            <a:xfrm>
              <a:off x="0" y="941577"/>
              <a:ext cx="6609841" cy="1071668"/>
            </a:xfrm>
            <a:prstGeom prst="rect">
              <a:avLst/>
            </a:prstGeom>
          </p:spPr>
          <p:txBody>
            <a:bodyPr lIns="0" tIns="0" rIns="0" bIns="0" rtlCol="0" anchor="t">
              <a:spAutoFit/>
            </a:bodyPr>
            <a:lstStyle/>
            <a:p>
              <a:pPr marL="0" lvl="0" indent="0" algn="l">
                <a:lnSpc>
                  <a:spcPts val="3080"/>
                </a:lnSpc>
              </a:pPr>
              <a:r>
                <a:rPr lang="en-US" sz="2200">
                  <a:solidFill>
                    <a:srgbClr val="2B2B2B"/>
                  </a:solidFill>
                  <a:latin typeface="Agrandir"/>
                  <a:ea typeface="Agrandir"/>
                  <a:cs typeface="Agrandir"/>
                  <a:sym typeface="Agrandir"/>
                </a:rPr>
                <a:t>Kişinin stres ve tükenmişlikten korunmasına yardımcı olur.</a:t>
              </a:r>
            </a:p>
          </p:txBody>
        </p:sp>
      </p:grpSp>
      <p:grpSp>
        <p:nvGrpSpPr>
          <p:cNvPr id="12" name="Group 12"/>
          <p:cNvGrpSpPr/>
          <p:nvPr/>
        </p:nvGrpSpPr>
        <p:grpSpPr>
          <a:xfrm>
            <a:off x="11620500" y="5508478"/>
            <a:ext cx="4957381" cy="1509933"/>
            <a:chOff x="0" y="0"/>
            <a:chExt cx="6609841" cy="2013244"/>
          </a:xfrm>
        </p:grpSpPr>
        <p:sp>
          <p:nvSpPr>
            <p:cNvPr id="13" name="TextBox 13"/>
            <p:cNvSpPr txBox="1"/>
            <p:nvPr/>
          </p:nvSpPr>
          <p:spPr>
            <a:xfrm>
              <a:off x="0" y="-123825"/>
              <a:ext cx="6609841" cy="689398"/>
            </a:xfrm>
            <a:prstGeom prst="rect">
              <a:avLst/>
            </a:prstGeom>
          </p:spPr>
          <p:txBody>
            <a:bodyPr lIns="0" tIns="0" rIns="0" bIns="0" rtlCol="0" anchor="t">
              <a:spAutoFit/>
            </a:bodyPr>
            <a:lstStyle/>
            <a:p>
              <a:pPr marL="0" lvl="0" indent="0" algn="l">
                <a:lnSpc>
                  <a:spcPts val="3920"/>
                </a:lnSpc>
                <a:spcBef>
                  <a:spcPct val="0"/>
                </a:spcBef>
              </a:pPr>
              <a:r>
                <a:rPr lang="en-US" sz="2800">
                  <a:solidFill>
                    <a:srgbClr val="2B2B2B"/>
                  </a:solidFill>
                  <a:latin typeface="Agrandir"/>
                  <a:ea typeface="Agrandir"/>
                  <a:cs typeface="Agrandir"/>
                  <a:sym typeface="Agrandir"/>
                </a:rPr>
                <a:t>Zaman Yönetimini İyileştirir</a:t>
              </a:r>
            </a:p>
          </p:txBody>
        </p:sp>
        <p:sp>
          <p:nvSpPr>
            <p:cNvPr id="14" name="TextBox 14"/>
            <p:cNvSpPr txBox="1"/>
            <p:nvPr/>
          </p:nvSpPr>
          <p:spPr>
            <a:xfrm>
              <a:off x="0" y="941577"/>
              <a:ext cx="6609841" cy="1071668"/>
            </a:xfrm>
            <a:prstGeom prst="rect">
              <a:avLst/>
            </a:prstGeom>
          </p:spPr>
          <p:txBody>
            <a:bodyPr lIns="0" tIns="0" rIns="0" bIns="0" rtlCol="0" anchor="t">
              <a:spAutoFit/>
            </a:bodyPr>
            <a:lstStyle/>
            <a:p>
              <a:pPr marL="0" lvl="0" indent="0" algn="l">
                <a:lnSpc>
                  <a:spcPts val="3080"/>
                </a:lnSpc>
              </a:pPr>
              <a:r>
                <a:rPr lang="en-US" sz="2200">
                  <a:solidFill>
                    <a:srgbClr val="2B2B2B"/>
                  </a:solidFill>
                  <a:latin typeface="Agrandir"/>
                  <a:ea typeface="Agrandir"/>
                  <a:cs typeface="Agrandir"/>
                  <a:sym typeface="Agrandir"/>
                </a:rPr>
                <a:t>Zamanınızı ve enerjinizi daha etkili bir şekilde yönetmenize olanak tanır.</a:t>
              </a:r>
            </a:p>
          </p:txBody>
        </p:sp>
      </p:grpSp>
      <p:sp>
        <p:nvSpPr>
          <p:cNvPr id="15" name="Freeform 15"/>
          <p:cNvSpPr/>
          <p:nvPr/>
        </p:nvSpPr>
        <p:spPr>
          <a:xfrm>
            <a:off x="10111339" y="3268589"/>
            <a:ext cx="535018" cy="428106"/>
          </a:xfrm>
          <a:custGeom>
            <a:avLst/>
            <a:gdLst/>
            <a:ahLst/>
            <a:cxnLst/>
            <a:rect l="l" t="t" r="r" b="b"/>
            <a:pathLst>
              <a:path w="535018" h="428106">
                <a:moveTo>
                  <a:pt x="0" y="0"/>
                </a:moveTo>
                <a:lnTo>
                  <a:pt x="535018" y="0"/>
                </a:lnTo>
                <a:lnTo>
                  <a:pt x="535018" y="428106"/>
                </a:lnTo>
                <a:lnTo>
                  <a:pt x="0" y="428106"/>
                </a:lnTo>
                <a:lnTo>
                  <a:pt x="0" y="0"/>
                </a:lnTo>
                <a:close/>
              </a:path>
            </a:pathLst>
          </a:custGeom>
          <a:blipFill>
            <a:blip r:embed="rId4">
              <a:extLst>
                <a:ext uri="{96DAC541-7B7A-43D3-8B79-37D633B846F1}">
                  <asvg:svgBlip xmlns:asvg="http://schemas.microsoft.com/office/drawing/2016/SVG/main" xmlns="" r:embed="rId5"/>
                </a:ext>
              </a:extLst>
            </a:blip>
            <a:stretch>
              <a:fillRect l="-83" r="-83"/>
            </a:stretch>
          </a:blipFill>
        </p:spPr>
      </p:sp>
      <p:sp>
        <p:nvSpPr>
          <p:cNvPr id="16" name="Freeform 16"/>
          <p:cNvSpPr/>
          <p:nvPr/>
        </p:nvSpPr>
        <p:spPr>
          <a:xfrm>
            <a:off x="10111339" y="5508478"/>
            <a:ext cx="535018" cy="428106"/>
          </a:xfrm>
          <a:custGeom>
            <a:avLst/>
            <a:gdLst/>
            <a:ahLst/>
            <a:cxnLst/>
            <a:rect l="l" t="t" r="r" b="b"/>
            <a:pathLst>
              <a:path w="535018" h="428106">
                <a:moveTo>
                  <a:pt x="0" y="0"/>
                </a:moveTo>
                <a:lnTo>
                  <a:pt x="535018" y="0"/>
                </a:lnTo>
                <a:lnTo>
                  <a:pt x="535018" y="428106"/>
                </a:lnTo>
                <a:lnTo>
                  <a:pt x="0" y="428106"/>
                </a:lnTo>
                <a:lnTo>
                  <a:pt x="0" y="0"/>
                </a:lnTo>
                <a:close/>
              </a:path>
            </a:pathLst>
          </a:custGeom>
          <a:blipFill>
            <a:blip r:embed="rId6">
              <a:extLst>
                <a:ext uri="{96DAC541-7B7A-43D3-8B79-37D633B846F1}">
                  <asvg:svgBlip xmlns:asvg="http://schemas.microsoft.com/office/drawing/2016/SVG/main" xmlns="" r:embed="rId7"/>
                </a:ext>
              </a:extLst>
            </a:blip>
            <a:stretch>
              <a:fillRect l="-83" r="-83"/>
            </a:stretch>
          </a:blipFill>
        </p:spPr>
      </p:sp>
      <p:sp>
        <p:nvSpPr>
          <p:cNvPr id="17" name="Freeform 17"/>
          <p:cNvSpPr/>
          <p:nvPr/>
        </p:nvSpPr>
        <p:spPr>
          <a:xfrm>
            <a:off x="10111339" y="7855393"/>
            <a:ext cx="535018" cy="428106"/>
          </a:xfrm>
          <a:custGeom>
            <a:avLst/>
            <a:gdLst/>
            <a:ahLst/>
            <a:cxnLst/>
            <a:rect l="l" t="t" r="r" b="b"/>
            <a:pathLst>
              <a:path w="535018" h="428106">
                <a:moveTo>
                  <a:pt x="0" y="0"/>
                </a:moveTo>
                <a:lnTo>
                  <a:pt x="535018" y="0"/>
                </a:lnTo>
                <a:lnTo>
                  <a:pt x="535018" y="428107"/>
                </a:lnTo>
                <a:lnTo>
                  <a:pt x="0" y="428107"/>
                </a:lnTo>
                <a:lnTo>
                  <a:pt x="0" y="0"/>
                </a:lnTo>
                <a:close/>
              </a:path>
            </a:pathLst>
          </a:custGeom>
          <a:blipFill>
            <a:blip r:embed="rId8">
              <a:extLst>
                <a:ext uri="{96DAC541-7B7A-43D3-8B79-37D633B846F1}">
                  <asvg:svgBlip xmlns:asvg="http://schemas.microsoft.com/office/drawing/2016/SVG/main" xmlns="" r:embed="rId9"/>
                </a:ext>
              </a:extLst>
            </a:blip>
            <a:stretch>
              <a:fillRect l="-83" r="-83"/>
            </a:stretch>
          </a:blipFill>
        </p:spPr>
      </p:sp>
      <p:grpSp>
        <p:nvGrpSpPr>
          <p:cNvPr id="18" name="Group 18"/>
          <p:cNvGrpSpPr/>
          <p:nvPr/>
        </p:nvGrpSpPr>
        <p:grpSpPr>
          <a:xfrm>
            <a:off x="11620500" y="7744988"/>
            <a:ext cx="4957381" cy="1509933"/>
            <a:chOff x="0" y="0"/>
            <a:chExt cx="6609841" cy="2013244"/>
          </a:xfrm>
        </p:grpSpPr>
        <p:sp>
          <p:nvSpPr>
            <p:cNvPr id="19" name="TextBox 19"/>
            <p:cNvSpPr txBox="1"/>
            <p:nvPr/>
          </p:nvSpPr>
          <p:spPr>
            <a:xfrm>
              <a:off x="0" y="-123825"/>
              <a:ext cx="6609841" cy="689398"/>
            </a:xfrm>
            <a:prstGeom prst="rect">
              <a:avLst/>
            </a:prstGeom>
          </p:spPr>
          <p:txBody>
            <a:bodyPr lIns="0" tIns="0" rIns="0" bIns="0" rtlCol="0" anchor="t">
              <a:spAutoFit/>
            </a:bodyPr>
            <a:lstStyle/>
            <a:p>
              <a:pPr marL="0" lvl="0" indent="0" algn="l">
                <a:lnSpc>
                  <a:spcPts val="3920"/>
                </a:lnSpc>
                <a:spcBef>
                  <a:spcPct val="0"/>
                </a:spcBef>
              </a:pPr>
              <a:r>
                <a:rPr lang="en-US" sz="2800">
                  <a:solidFill>
                    <a:srgbClr val="2B2B2B"/>
                  </a:solidFill>
                  <a:latin typeface="Agrandir"/>
                  <a:ea typeface="Agrandir"/>
                  <a:cs typeface="Agrandir"/>
                  <a:sym typeface="Agrandir"/>
                </a:rPr>
                <a:t>Öz Saygıyı Artırır</a:t>
              </a:r>
            </a:p>
          </p:txBody>
        </p:sp>
        <p:sp>
          <p:nvSpPr>
            <p:cNvPr id="20" name="TextBox 20"/>
            <p:cNvSpPr txBox="1"/>
            <p:nvPr/>
          </p:nvSpPr>
          <p:spPr>
            <a:xfrm>
              <a:off x="0" y="941577"/>
              <a:ext cx="6609841" cy="1071668"/>
            </a:xfrm>
            <a:prstGeom prst="rect">
              <a:avLst/>
            </a:prstGeom>
          </p:spPr>
          <p:txBody>
            <a:bodyPr lIns="0" tIns="0" rIns="0" bIns="0" rtlCol="0" anchor="t">
              <a:spAutoFit/>
            </a:bodyPr>
            <a:lstStyle/>
            <a:p>
              <a:pPr marL="0" lvl="0" indent="0" algn="l">
                <a:lnSpc>
                  <a:spcPts val="3080"/>
                </a:lnSpc>
              </a:pPr>
              <a:r>
                <a:rPr lang="en-US" sz="2200">
                  <a:solidFill>
                    <a:srgbClr val="2B2B2B"/>
                  </a:solidFill>
                  <a:latin typeface="Agrandir"/>
                  <a:ea typeface="Agrandir"/>
                  <a:cs typeface="Agrandir"/>
                  <a:sym typeface="Agrandir"/>
                </a:rPr>
                <a:t>Kendi ihtiyaçlarınıza ve değerlerinize saygı göstermeyi teşvik eder.</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CF7"/>
        </a:solidFill>
        <a:effectLst/>
      </p:bgPr>
    </p:bg>
    <p:spTree>
      <p:nvGrpSpPr>
        <p:cNvPr id="1" name=""/>
        <p:cNvGrpSpPr/>
        <p:nvPr/>
      </p:nvGrpSpPr>
      <p:grpSpPr>
        <a:xfrm>
          <a:off x="0" y="0"/>
          <a:ext cx="0" cy="0"/>
          <a:chOff x="0" y="0"/>
          <a:chExt cx="0" cy="0"/>
        </a:xfrm>
      </p:grpSpPr>
      <p:sp>
        <p:nvSpPr>
          <p:cNvPr id="2" name="Freeform 2"/>
          <p:cNvSpPr/>
          <p:nvPr/>
        </p:nvSpPr>
        <p:spPr>
          <a:xfrm>
            <a:off x="9465034" y="878304"/>
            <a:ext cx="1797669" cy="1851531"/>
          </a:xfrm>
          <a:custGeom>
            <a:avLst/>
            <a:gdLst/>
            <a:ahLst/>
            <a:cxnLst/>
            <a:rect l="l" t="t" r="r" b="b"/>
            <a:pathLst>
              <a:path w="1797669" h="1851531">
                <a:moveTo>
                  <a:pt x="0" y="0"/>
                </a:moveTo>
                <a:lnTo>
                  <a:pt x="1797669" y="0"/>
                </a:lnTo>
                <a:lnTo>
                  <a:pt x="1797669" y="1851531"/>
                </a:lnTo>
                <a:lnTo>
                  <a:pt x="0" y="185153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9401760" y="5288968"/>
            <a:ext cx="1924218" cy="1798269"/>
          </a:xfrm>
          <a:custGeom>
            <a:avLst/>
            <a:gdLst/>
            <a:ahLst/>
            <a:cxnLst/>
            <a:rect l="l" t="t" r="r" b="b"/>
            <a:pathLst>
              <a:path w="1924218" h="1798269">
                <a:moveTo>
                  <a:pt x="0" y="0"/>
                </a:moveTo>
                <a:lnTo>
                  <a:pt x="1924218" y="0"/>
                </a:lnTo>
                <a:lnTo>
                  <a:pt x="1924218" y="1798269"/>
                </a:lnTo>
                <a:lnTo>
                  <a:pt x="0" y="179826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4036620" y="931567"/>
            <a:ext cx="1924218" cy="1798269"/>
          </a:xfrm>
          <a:custGeom>
            <a:avLst/>
            <a:gdLst/>
            <a:ahLst/>
            <a:cxnLst/>
            <a:rect l="l" t="t" r="r" b="b"/>
            <a:pathLst>
              <a:path w="1924218" h="1798269">
                <a:moveTo>
                  <a:pt x="0" y="0"/>
                </a:moveTo>
                <a:lnTo>
                  <a:pt x="1924217" y="0"/>
                </a:lnTo>
                <a:lnTo>
                  <a:pt x="1924217" y="1798268"/>
                </a:lnTo>
                <a:lnTo>
                  <a:pt x="0" y="179826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4099894" y="5235705"/>
            <a:ext cx="1797669" cy="1851531"/>
          </a:xfrm>
          <a:custGeom>
            <a:avLst/>
            <a:gdLst/>
            <a:ahLst/>
            <a:cxnLst/>
            <a:rect l="l" t="t" r="r" b="b"/>
            <a:pathLst>
              <a:path w="1797669" h="1851531">
                <a:moveTo>
                  <a:pt x="0" y="0"/>
                </a:moveTo>
                <a:lnTo>
                  <a:pt x="1797669" y="0"/>
                </a:lnTo>
                <a:lnTo>
                  <a:pt x="1797669" y="1851532"/>
                </a:lnTo>
                <a:lnTo>
                  <a:pt x="0" y="185153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10043400" y="1385304"/>
            <a:ext cx="837531" cy="837531"/>
          </a:xfrm>
          <a:custGeom>
            <a:avLst/>
            <a:gdLst/>
            <a:ahLst/>
            <a:cxnLst/>
            <a:rect l="l" t="t" r="r" b="b"/>
            <a:pathLst>
              <a:path w="837531" h="837531">
                <a:moveTo>
                  <a:pt x="0" y="0"/>
                </a:moveTo>
                <a:lnTo>
                  <a:pt x="837531" y="0"/>
                </a:lnTo>
                <a:lnTo>
                  <a:pt x="837531" y="837531"/>
                </a:lnTo>
                <a:lnTo>
                  <a:pt x="0" y="83753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14653682" y="1273016"/>
            <a:ext cx="738164" cy="1062107"/>
          </a:xfrm>
          <a:custGeom>
            <a:avLst/>
            <a:gdLst/>
            <a:ahLst/>
            <a:cxnLst/>
            <a:rect l="l" t="t" r="r" b="b"/>
            <a:pathLst>
              <a:path w="738164" h="1062107">
                <a:moveTo>
                  <a:pt x="0" y="0"/>
                </a:moveTo>
                <a:lnTo>
                  <a:pt x="738164" y="0"/>
                </a:lnTo>
                <a:lnTo>
                  <a:pt x="738164" y="1062107"/>
                </a:lnTo>
                <a:lnTo>
                  <a:pt x="0" y="10621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 name="Freeform 8"/>
          <p:cNvSpPr/>
          <p:nvPr/>
        </p:nvSpPr>
        <p:spPr>
          <a:xfrm>
            <a:off x="9945103" y="5742705"/>
            <a:ext cx="837531" cy="837531"/>
          </a:xfrm>
          <a:custGeom>
            <a:avLst/>
            <a:gdLst/>
            <a:ahLst/>
            <a:cxnLst/>
            <a:rect l="l" t="t" r="r" b="b"/>
            <a:pathLst>
              <a:path w="837531" h="837531">
                <a:moveTo>
                  <a:pt x="0" y="0"/>
                </a:moveTo>
                <a:lnTo>
                  <a:pt x="837531" y="0"/>
                </a:lnTo>
                <a:lnTo>
                  <a:pt x="837531" y="837531"/>
                </a:lnTo>
                <a:lnTo>
                  <a:pt x="0" y="83753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9" name="Freeform 9"/>
          <p:cNvSpPr/>
          <p:nvPr/>
        </p:nvSpPr>
        <p:spPr>
          <a:xfrm>
            <a:off x="14352537" y="5573992"/>
            <a:ext cx="1340454" cy="1094146"/>
          </a:xfrm>
          <a:custGeom>
            <a:avLst/>
            <a:gdLst/>
            <a:ahLst/>
            <a:cxnLst/>
            <a:rect l="l" t="t" r="r" b="b"/>
            <a:pathLst>
              <a:path w="1340454" h="1094146">
                <a:moveTo>
                  <a:pt x="0" y="0"/>
                </a:moveTo>
                <a:lnTo>
                  <a:pt x="1340454" y="0"/>
                </a:lnTo>
                <a:lnTo>
                  <a:pt x="1340454" y="1094145"/>
                </a:lnTo>
                <a:lnTo>
                  <a:pt x="0" y="1094145"/>
                </a:lnTo>
                <a:lnTo>
                  <a:pt x="0" y="0"/>
                </a:lnTo>
                <a:close/>
              </a:path>
            </a:pathLst>
          </a:custGeom>
          <a:blipFill>
            <a:blip r:embed="rId16"/>
            <a:stretch>
              <a:fillRect/>
            </a:stretch>
          </a:blipFill>
        </p:spPr>
      </p:sp>
      <p:sp>
        <p:nvSpPr>
          <p:cNvPr id="10" name="TextBox 10"/>
          <p:cNvSpPr txBox="1"/>
          <p:nvPr/>
        </p:nvSpPr>
        <p:spPr>
          <a:xfrm>
            <a:off x="1403053" y="2539335"/>
            <a:ext cx="5501342" cy="2305050"/>
          </a:xfrm>
          <a:prstGeom prst="rect">
            <a:avLst/>
          </a:prstGeom>
        </p:spPr>
        <p:txBody>
          <a:bodyPr lIns="0" tIns="0" rIns="0" bIns="0" rtlCol="0" anchor="t">
            <a:spAutoFit/>
          </a:bodyPr>
          <a:lstStyle/>
          <a:p>
            <a:pPr marL="0" lvl="0" indent="0" algn="ctr">
              <a:lnSpc>
                <a:spcPts val="8399"/>
              </a:lnSpc>
              <a:spcBef>
                <a:spcPct val="0"/>
              </a:spcBef>
            </a:pPr>
            <a:r>
              <a:rPr lang="en-US" sz="6999">
                <a:solidFill>
                  <a:srgbClr val="2B2B2B"/>
                </a:solidFill>
                <a:latin typeface="Agrandir"/>
                <a:ea typeface="Agrandir"/>
                <a:cs typeface="Agrandir"/>
                <a:sym typeface="Agrandir"/>
              </a:rPr>
              <a:t>sınır koyma sorunları</a:t>
            </a:r>
          </a:p>
        </p:txBody>
      </p:sp>
      <p:grpSp>
        <p:nvGrpSpPr>
          <p:cNvPr id="11" name="Group 11"/>
          <p:cNvGrpSpPr/>
          <p:nvPr/>
        </p:nvGrpSpPr>
        <p:grpSpPr>
          <a:xfrm>
            <a:off x="8704599" y="3246297"/>
            <a:ext cx="3318539" cy="1803819"/>
            <a:chOff x="0" y="0"/>
            <a:chExt cx="4424719" cy="2405092"/>
          </a:xfrm>
        </p:grpSpPr>
        <p:sp>
          <p:nvSpPr>
            <p:cNvPr id="12" name="TextBox 12"/>
            <p:cNvSpPr txBox="1"/>
            <p:nvPr/>
          </p:nvSpPr>
          <p:spPr>
            <a:xfrm>
              <a:off x="0" y="-123825"/>
              <a:ext cx="4424719" cy="689398"/>
            </a:xfrm>
            <a:prstGeom prst="rect">
              <a:avLst/>
            </a:prstGeom>
          </p:spPr>
          <p:txBody>
            <a:bodyPr lIns="0" tIns="0" rIns="0" bIns="0" rtlCol="0" anchor="t">
              <a:spAutoFit/>
            </a:bodyPr>
            <a:lstStyle/>
            <a:p>
              <a:pPr marL="0" lvl="0" indent="0" algn="ctr">
                <a:lnSpc>
                  <a:spcPts val="3920"/>
                </a:lnSpc>
                <a:spcBef>
                  <a:spcPct val="0"/>
                </a:spcBef>
              </a:pPr>
              <a:r>
                <a:rPr lang="en-US" sz="2800">
                  <a:solidFill>
                    <a:srgbClr val="2B2B2B"/>
                  </a:solidFill>
                  <a:latin typeface="Agrandir"/>
                  <a:ea typeface="Agrandir"/>
                  <a:cs typeface="Agrandir"/>
                  <a:sym typeface="Agrandir"/>
                </a:rPr>
                <a:t>Çatışma Korkusu</a:t>
              </a:r>
            </a:p>
          </p:txBody>
        </p:sp>
        <p:sp>
          <p:nvSpPr>
            <p:cNvPr id="13" name="TextBox 13"/>
            <p:cNvSpPr txBox="1"/>
            <p:nvPr/>
          </p:nvSpPr>
          <p:spPr>
            <a:xfrm>
              <a:off x="0" y="812725"/>
              <a:ext cx="4424719" cy="1592368"/>
            </a:xfrm>
            <a:prstGeom prst="rect">
              <a:avLst/>
            </a:prstGeom>
          </p:spPr>
          <p:txBody>
            <a:bodyPr lIns="0" tIns="0" rIns="0" bIns="0" rtlCol="0" anchor="t">
              <a:spAutoFit/>
            </a:bodyPr>
            <a:lstStyle/>
            <a:p>
              <a:pPr marL="0" lvl="0" indent="0" algn="ctr">
                <a:lnSpc>
                  <a:spcPts val="3080"/>
                </a:lnSpc>
              </a:pPr>
              <a:r>
                <a:rPr lang="en-US" sz="2200">
                  <a:solidFill>
                    <a:srgbClr val="2B2B2B"/>
                  </a:solidFill>
                  <a:latin typeface="Agrandir"/>
                  <a:ea typeface="Agrandir"/>
                  <a:cs typeface="Agrandir"/>
                  <a:sym typeface="Agrandir"/>
                </a:rPr>
                <a:t>Sınır koyma sürecinde çatışma yaşamaktan korkmak</a:t>
              </a:r>
            </a:p>
          </p:txBody>
        </p:sp>
      </p:grpSp>
      <p:grpSp>
        <p:nvGrpSpPr>
          <p:cNvPr id="14" name="Group 14"/>
          <p:cNvGrpSpPr/>
          <p:nvPr/>
        </p:nvGrpSpPr>
        <p:grpSpPr>
          <a:xfrm>
            <a:off x="8704599" y="7630330"/>
            <a:ext cx="3318539" cy="1413294"/>
            <a:chOff x="0" y="0"/>
            <a:chExt cx="4424719" cy="1884392"/>
          </a:xfrm>
        </p:grpSpPr>
        <p:sp>
          <p:nvSpPr>
            <p:cNvPr id="15" name="TextBox 15"/>
            <p:cNvSpPr txBox="1"/>
            <p:nvPr/>
          </p:nvSpPr>
          <p:spPr>
            <a:xfrm>
              <a:off x="0" y="-123825"/>
              <a:ext cx="4424719" cy="689398"/>
            </a:xfrm>
            <a:prstGeom prst="rect">
              <a:avLst/>
            </a:prstGeom>
          </p:spPr>
          <p:txBody>
            <a:bodyPr lIns="0" tIns="0" rIns="0" bIns="0" rtlCol="0" anchor="t">
              <a:spAutoFit/>
            </a:bodyPr>
            <a:lstStyle/>
            <a:p>
              <a:pPr marL="0" lvl="0" indent="0" algn="ctr">
                <a:lnSpc>
                  <a:spcPts val="3920"/>
                </a:lnSpc>
                <a:spcBef>
                  <a:spcPct val="0"/>
                </a:spcBef>
              </a:pPr>
              <a:r>
                <a:rPr lang="en-US" sz="2800">
                  <a:solidFill>
                    <a:srgbClr val="2B2B2B"/>
                  </a:solidFill>
                  <a:latin typeface="Agrandir"/>
                  <a:ea typeface="Agrandir"/>
                  <a:cs typeface="Agrandir"/>
                  <a:sym typeface="Agrandir"/>
                </a:rPr>
                <a:t>Belirsizlik</a:t>
              </a:r>
            </a:p>
          </p:txBody>
        </p:sp>
        <p:sp>
          <p:nvSpPr>
            <p:cNvPr id="16" name="TextBox 16"/>
            <p:cNvSpPr txBox="1"/>
            <p:nvPr/>
          </p:nvSpPr>
          <p:spPr>
            <a:xfrm>
              <a:off x="0" y="812725"/>
              <a:ext cx="4424719" cy="1071668"/>
            </a:xfrm>
            <a:prstGeom prst="rect">
              <a:avLst/>
            </a:prstGeom>
          </p:spPr>
          <p:txBody>
            <a:bodyPr lIns="0" tIns="0" rIns="0" bIns="0" rtlCol="0" anchor="t">
              <a:spAutoFit/>
            </a:bodyPr>
            <a:lstStyle/>
            <a:p>
              <a:pPr marL="0" lvl="0" indent="0" algn="ctr">
                <a:lnSpc>
                  <a:spcPts val="3080"/>
                </a:lnSpc>
              </a:pPr>
              <a:r>
                <a:rPr lang="en-US" sz="2200">
                  <a:solidFill>
                    <a:srgbClr val="2B2B2B"/>
                  </a:solidFill>
                  <a:latin typeface="Agrandir"/>
                  <a:ea typeface="Agrandir"/>
                  <a:cs typeface="Agrandir"/>
                  <a:sym typeface="Agrandir"/>
                </a:rPr>
                <a:t>Sınırların net bir şekilde tanımlanmaması</a:t>
              </a:r>
            </a:p>
          </p:txBody>
        </p:sp>
      </p:grpSp>
      <p:grpSp>
        <p:nvGrpSpPr>
          <p:cNvPr id="17" name="Group 17"/>
          <p:cNvGrpSpPr/>
          <p:nvPr/>
        </p:nvGrpSpPr>
        <p:grpSpPr>
          <a:xfrm>
            <a:off x="13339459" y="3246297"/>
            <a:ext cx="3318539" cy="1413294"/>
            <a:chOff x="0" y="0"/>
            <a:chExt cx="4424719" cy="1884392"/>
          </a:xfrm>
        </p:grpSpPr>
        <p:sp>
          <p:nvSpPr>
            <p:cNvPr id="18" name="TextBox 18"/>
            <p:cNvSpPr txBox="1"/>
            <p:nvPr/>
          </p:nvSpPr>
          <p:spPr>
            <a:xfrm>
              <a:off x="0" y="-123825"/>
              <a:ext cx="4424719" cy="689398"/>
            </a:xfrm>
            <a:prstGeom prst="rect">
              <a:avLst/>
            </a:prstGeom>
          </p:spPr>
          <p:txBody>
            <a:bodyPr lIns="0" tIns="0" rIns="0" bIns="0" rtlCol="0" anchor="t">
              <a:spAutoFit/>
            </a:bodyPr>
            <a:lstStyle/>
            <a:p>
              <a:pPr marL="0" lvl="0" indent="0" algn="ctr">
                <a:lnSpc>
                  <a:spcPts val="3920"/>
                </a:lnSpc>
                <a:spcBef>
                  <a:spcPct val="0"/>
                </a:spcBef>
              </a:pPr>
              <a:r>
                <a:rPr lang="en-US" sz="2800">
                  <a:solidFill>
                    <a:srgbClr val="2B2B2B"/>
                  </a:solidFill>
                  <a:latin typeface="Agrandir"/>
                  <a:ea typeface="Agrandir"/>
                  <a:cs typeface="Agrandir"/>
                  <a:sym typeface="Agrandir"/>
                </a:rPr>
                <a:t>Suçluluk Hissi</a:t>
              </a:r>
            </a:p>
          </p:txBody>
        </p:sp>
        <p:sp>
          <p:nvSpPr>
            <p:cNvPr id="19" name="TextBox 19"/>
            <p:cNvSpPr txBox="1"/>
            <p:nvPr/>
          </p:nvSpPr>
          <p:spPr>
            <a:xfrm>
              <a:off x="0" y="812725"/>
              <a:ext cx="4424719" cy="1071668"/>
            </a:xfrm>
            <a:prstGeom prst="rect">
              <a:avLst/>
            </a:prstGeom>
          </p:spPr>
          <p:txBody>
            <a:bodyPr lIns="0" tIns="0" rIns="0" bIns="0" rtlCol="0" anchor="t">
              <a:spAutoFit/>
            </a:bodyPr>
            <a:lstStyle/>
            <a:p>
              <a:pPr marL="0" lvl="0" indent="0" algn="ctr">
                <a:lnSpc>
                  <a:spcPts val="3080"/>
                </a:lnSpc>
              </a:pPr>
              <a:r>
                <a:rPr lang="en-US" sz="2200">
                  <a:solidFill>
                    <a:srgbClr val="2B2B2B"/>
                  </a:solidFill>
                  <a:latin typeface="Agrandir"/>
                  <a:ea typeface="Agrandir"/>
                  <a:cs typeface="Agrandir"/>
                  <a:sym typeface="Agrandir"/>
                </a:rPr>
                <a:t>Başkalarının ihtiyaçlarını karşılamama korkusu</a:t>
              </a:r>
            </a:p>
          </p:txBody>
        </p:sp>
      </p:grpSp>
      <p:grpSp>
        <p:nvGrpSpPr>
          <p:cNvPr id="20" name="Group 20"/>
          <p:cNvGrpSpPr/>
          <p:nvPr/>
        </p:nvGrpSpPr>
        <p:grpSpPr>
          <a:xfrm>
            <a:off x="13035014" y="7630330"/>
            <a:ext cx="3975500" cy="2194344"/>
            <a:chOff x="0" y="0"/>
            <a:chExt cx="5300667" cy="2925792"/>
          </a:xfrm>
        </p:grpSpPr>
        <p:sp>
          <p:nvSpPr>
            <p:cNvPr id="21" name="TextBox 21"/>
            <p:cNvSpPr txBox="1"/>
            <p:nvPr/>
          </p:nvSpPr>
          <p:spPr>
            <a:xfrm>
              <a:off x="0" y="-123825"/>
              <a:ext cx="5300667" cy="689398"/>
            </a:xfrm>
            <a:prstGeom prst="rect">
              <a:avLst/>
            </a:prstGeom>
          </p:spPr>
          <p:txBody>
            <a:bodyPr lIns="0" tIns="0" rIns="0" bIns="0" rtlCol="0" anchor="t">
              <a:spAutoFit/>
            </a:bodyPr>
            <a:lstStyle/>
            <a:p>
              <a:pPr marL="0" lvl="0" indent="0" algn="ctr">
                <a:lnSpc>
                  <a:spcPts val="3920"/>
                </a:lnSpc>
                <a:spcBef>
                  <a:spcPct val="0"/>
                </a:spcBef>
              </a:pPr>
              <a:r>
                <a:rPr lang="en-US" sz="2800">
                  <a:solidFill>
                    <a:srgbClr val="2B2B2B"/>
                  </a:solidFill>
                  <a:latin typeface="Agrandir"/>
                  <a:ea typeface="Agrandir"/>
                  <a:cs typeface="Agrandir"/>
                  <a:sym typeface="Agrandir"/>
                </a:rPr>
                <a:t>Duygusal Manipülasyon</a:t>
              </a:r>
            </a:p>
          </p:txBody>
        </p:sp>
        <p:sp>
          <p:nvSpPr>
            <p:cNvPr id="22" name="TextBox 22"/>
            <p:cNvSpPr txBox="1"/>
            <p:nvPr/>
          </p:nvSpPr>
          <p:spPr>
            <a:xfrm>
              <a:off x="0" y="812725"/>
              <a:ext cx="5300667" cy="2113068"/>
            </a:xfrm>
            <a:prstGeom prst="rect">
              <a:avLst/>
            </a:prstGeom>
          </p:spPr>
          <p:txBody>
            <a:bodyPr lIns="0" tIns="0" rIns="0" bIns="0" rtlCol="0" anchor="t">
              <a:spAutoFit/>
            </a:bodyPr>
            <a:lstStyle/>
            <a:p>
              <a:pPr marL="0" lvl="0" indent="0" algn="ctr">
                <a:lnSpc>
                  <a:spcPts val="3080"/>
                </a:lnSpc>
              </a:pPr>
              <a:r>
                <a:rPr lang="en-US" sz="2200">
                  <a:solidFill>
                    <a:srgbClr val="2B2B2B"/>
                  </a:solidFill>
                  <a:latin typeface="Agrandir"/>
                  <a:ea typeface="Agrandir"/>
                  <a:cs typeface="Agrandir"/>
                  <a:sym typeface="Agrandir"/>
                </a:rPr>
                <a:t>Başkalarının sınırları aşmak için duygularınızı kendi çıkarına uygun olarak yönlendirmeye çalışması</a:t>
              </a:r>
            </a:p>
          </p:txBody>
        </p:sp>
      </p:grpSp>
      <p:sp>
        <p:nvSpPr>
          <p:cNvPr id="23" name="TextBox 23"/>
          <p:cNvSpPr txBox="1"/>
          <p:nvPr/>
        </p:nvSpPr>
        <p:spPr>
          <a:xfrm>
            <a:off x="2494454" y="6008372"/>
            <a:ext cx="3318539" cy="2033904"/>
          </a:xfrm>
          <a:prstGeom prst="rect">
            <a:avLst/>
          </a:prstGeom>
        </p:spPr>
        <p:txBody>
          <a:bodyPr lIns="0" tIns="0" rIns="0" bIns="0" rtlCol="0" anchor="t">
            <a:spAutoFit/>
          </a:bodyPr>
          <a:lstStyle/>
          <a:p>
            <a:pPr marL="0" lvl="0" indent="0" algn="ctr">
              <a:lnSpc>
                <a:spcPts val="3920"/>
              </a:lnSpc>
              <a:spcBef>
                <a:spcPct val="0"/>
              </a:spcBef>
            </a:pPr>
            <a:r>
              <a:rPr lang="en-US" sz="2800">
                <a:solidFill>
                  <a:srgbClr val="2B2B2B"/>
                </a:solidFill>
                <a:latin typeface="Agrandir"/>
                <a:ea typeface="Agrandir"/>
                <a:cs typeface="Agrandir"/>
                <a:sym typeface="Agrandir"/>
              </a:rPr>
              <a:t>Sınır koyma konusunda karşılaşılabilecek zorluklar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CF7"/>
        </a:solidFill>
        <a:effectLst/>
      </p:bgPr>
    </p:bg>
    <p:spTree>
      <p:nvGrpSpPr>
        <p:cNvPr id="1" name=""/>
        <p:cNvGrpSpPr/>
        <p:nvPr/>
      </p:nvGrpSpPr>
      <p:grpSpPr>
        <a:xfrm>
          <a:off x="0" y="0"/>
          <a:ext cx="0" cy="0"/>
          <a:chOff x="0" y="0"/>
          <a:chExt cx="0" cy="0"/>
        </a:xfrm>
      </p:grpSpPr>
      <p:sp>
        <p:nvSpPr>
          <p:cNvPr id="2" name="AutoShape 2"/>
          <p:cNvSpPr/>
          <p:nvPr/>
        </p:nvSpPr>
        <p:spPr>
          <a:xfrm rot="5399999">
            <a:off x="5623226" y="5881824"/>
            <a:ext cx="9501720" cy="0"/>
          </a:xfrm>
          <a:prstGeom prst="line">
            <a:avLst/>
          </a:prstGeom>
          <a:ln w="9525" cap="flat">
            <a:solidFill>
              <a:srgbClr val="2B2B2B"/>
            </a:solidFill>
            <a:prstDash val="solid"/>
            <a:headEnd type="none" w="sm" len="sm"/>
            <a:tailEnd type="none" w="sm" len="sm"/>
          </a:ln>
        </p:spPr>
      </p:sp>
      <p:sp>
        <p:nvSpPr>
          <p:cNvPr id="3" name="TextBox 3"/>
          <p:cNvSpPr txBox="1"/>
          <p:nvPr/>
        </p:nvSpPr>
        <p:spPr>
          <a:xfrm>
            <a:off x="1845129" y="3895725"/>
            <a:ext cx="5956776" cy="2305050"/>
          </a:xfrm>
          <a:prstGeom prst="rect">
            <a:avLst/>
          </a:prstGeom>
        </p:spPr>
        <p:txBody>
          <a:bodyPr lIns="0" tIns="0" rIns="0" bIns="0" rtlCol="0" anchor="t">
            <a:spAutoFit/>
          </a:bodyPr>
          <a:lstStyle/>
          <a:p>
            <a:pPr marL="0" lvl="0" indent="0" algn="ctr">
              <a:lnSpc>
                <a:spcPts val="8399"/>
              </a:lnSpc>
              <a:spcBef>
                <a:spcPct val="0"/>
              </a:spcBef>
            </a:pPr>
            <a:r>
              <a:rPr lang="en-US" sz="6999">
                <a:solidFill>
                  <a:srgbClr val="2B2B2B"/>
                </a:solidFill>
                <a:latin typeface="Agrandir"/>
                <a:ea typeface="Agrandir"/>
                <a:cs typeface="Agrandir"/>
                <a:sym typeface="Agrandir"/>
              </a:rPr>
              <a:t>Sınır Koyma Yöntemleri</a:t>
            </a:r>
          </a:p>
        </p:txBody>
      </p:sp>
      <p:grpSp>
        <p:nvGrpSpPr>
          <p:cNvPr id="4" name="Group 4"/>
          <p:cNvGrpSpPr/>
          <p:nvPr/>
        </p:nvGrpSpPr>
        <p:grpSpPr>
          <a:xfrm>
            <a:off x="11620500" y="1028700"/>
            <a:ext cx="4076092" cy="1509933"/>
            <a:chOff x="0" y="0"/>
            <a:chExt cx="5434789" cy="2013244"/>
          </a:xfrm>
        </p:grpSpPr>
        <p:sp>
          <p:nvSpPr>
            <p:cNvPr id="5" name="TextBox 5"/>
            <p:cNvSpPr txBox="1"/>
            <p:nvPr/>
          </p:nvSpPr>
          <p:spPr>
            <a:xfrm>
              <a:off x="0" y="-123825"/>
              <a:ext cx="5434789" cy="689398"/>
            </a:xfrm>
            <a:prstGeom prst="rect">
              <a:avLst/>
            </a:prstGeom>
          </p:spPr>
          <p:txBody>
            <a:bodyPr lIns="0" tIns="0" rIns="0" bIns="0" rtlCol="0" anchor="t">
              <a:spAutoFit/>
            </a:bodyPr>
            <a:lstStyle/>
            <a:p>
              <a:pPr marL="0" lvl="0" indent="0" algn="l">
                <a:lnSpc>
                  <a:spcPts val="3920"/>
                </a:lnSpc>
                <a:spcBef>
                  <a:spcPct val="0"/>
                </a:spcBef>
              </a:pPr>
              <a:r>
                <a:rPr lang="en-US" sz="2800">
                  <a:solidFill>
                    <a:srgbClr val="2B2B2B"/>
                  </a:solidFill>
                  <a:latin typeface="Agrandir"/>
                  <a:ea typeface="Agrandir"/>
                  <a:cs typeface="Agrandir"/>
                  <a:sym typeface="Agrandir"/>
                </a:rPr>
                <a:t>Programlama Planlama</a:t>
              </a:r>
            </a:p>
          </p:txBody>
        </p:sp>
        <p:sp>
          <p:nvSpPr>
            <p:cNvPr id="6" name="TextBox 6"/>
            <p:cNvSpPr txBox="1"/>
            <p:nvPr/>
          </p:nvSpPr>
          <p:spPr>
            <a:xfrm>
              <a:off x="0" y="941577"/>
              <a:ext cx="5434789" cy="1071668"/>
            </a:xfrm>
            <a:prstGeom prst="rect">
              <a:avLst/>
            </a:prstGeom>
          </p:spPr>
          <p:txBody>
            <a:bodyPr lIns="0" tIns="0" rIns="0" bIns="0" rtlCol="0" anchor="t">
              <a:spAutoFit/>
            </a:bodyPr>
            <a:lstStyle/>
            <a:p>
              <a:pPr marL="0" lvl="0" indent="0" algn="l">
                <a:lnSpc>
                  <a:spcPts val="3080"/>
                </a:lnSpc>
              </a:pPr>
              <a:r>
                <a:rPr lang="en-US" sz="2200">
                  <a:solidFill>
                    <a:srgbClr val="2B2B2B"/>
                  </a:solidFill>
                  <a:latin typeface="Agrandir"/>
                  <a:ea typeface="Agrandir"/>
                  <a:cs typeface="Agrandir"/>
                  <a:sym typeface="Agrandir"/>
                </a:rPr>
                <a:t>Potansiyel sorunlara karşı plan yapma</a:t>
              </a:r>
            </a:p>
          </p:txBody>
        </p:sp>
      </p:grpSp>
      <p:sp>
        <p:nvSpPr>
          <p:cNvPr id="7" name="Freeform 7"/>
          <p:cNvSpPr/>
          <p:nvPr/>
        </p:nvSpPr>
        <p:spPr>
          <a:xfrm>
            <a:off x="10111339" y="921673"/>
            <a:ext cx="535018" cy="428106"/>
          </a:xfrm>
          <a:custGeom>
            <a:avLst/>
            <a:gdLst/>
            <a:ahLst/>
            <a:cxnLst/>
            <a:rect l="l" t="t" r="r" b="b"/>
            <a:pathLst>
              <a:path w="535018" h="428106">
                <a:moveTo>
                  <a:pt x="0" y="0"/>
                </a:moveTo>
                <a:lnTo>
                  <a:pt x="535018" y="0"/>
                </a:lnTo>
                <a:lnTo>
                  <a:pt x="535018" y="428107"/>
                </a:lnTo>
                <a:lnTo>
                  <a:pt x="0" y="428107"/>
                </a:lnTo>
                <a:lnTo>
                  <a:pt x="0" y="0"/>
                </a:lnTo>
                <a:close/>
              </a:path>
            </a:pathLst>
          </a:custGeom>
          <a:blipFill>
            <a:blip r:embed="rId2">
              <a:extLst>
                <a:ext uri="{96DAC541-7B7A-43D3-8B79-37D633B846F1}">
                  <asvg:svgBlip xmlns:asvg="http://schemas.microsoft.com/office/drawing/2016/SVG/main" xmlns="" r:embed="rId3"/>
                </a:ext>
              </a:extLst>
            </a:blip>
            <a:stretch>
              <a:fillRect l="-83" r="-83"/>
            </a:stretch>
          </a:blipFill>
        </p:spPr>
      </p:sp>
      <p:grpSp>
        <p:nvGrpSpPr>
          <p:cNvPr id="8" name="Group 8"/>
          <p:cNvGrpSpPr/>
          <p:nvPr/>
        </p:nvGrpSpPr>
        <p:grpSpPr>
          <a:xfrm>
            <a:off x="11620500" y="3268589"/>
            <a:ext cx="4076092" cy="1509933"/>
            <a:chOff x="0" y="0"/>
            <a:chExt cx="5434789" cy="2013244"/>
          </a:xfrm>
        </p:grpSpPr>
        <p:sp>
          <p:nvSpPr>
            <p:cNvPr id="9" name="TextBox 9"/>
            <p:cNvSpPr txBox="1"/>
            <p:nvPr/>
          </p:nvSpPr>
          <p:spPr>
            <a:xfrm>
              <a:off x="0" y="-123825"/>
              <a:ext cx="5434789" cy="689398"/>
            </a:xfrm>
            <a:prstGeom prst="rect">
              <a:avLst/>
            </a:prstGeom>
          </p:spPr>
          <p:txBody>
            <a:bodyPr lIns="0" tIns="0" rIns="0" bIns="0" rtlCol="0" anchor="t">
              <a:spAutoFit/>
            </a:bodyPr>
            <a:lstStyle/>
            <a:p>
              <a:pPr marL="0" lvl="0" indent="0" algn="l">
                <a:lnSpc>
                  <a:spcPts val="3920"/>
                </a:lnSpc>
                <a:spcBef>
                  <a:spcPct val="0"/>
                </a:spcBef>
              </a:pPr>
              <a:r>
                <a:rPr lang="en-US" sz="2800">
                  <a:solidFill>
                    <a:srgbClr val="2B2B2B"/>
                  </a:solidFill>
                  <a:latin typeface="Agrandir"/>
                  <a:ea typeface="Agrandir"/>
                  <a:cs typeface="Agrandir"/>
                  <a:sym typeface="Agrandir"/>
                </a:rPr>
                <a:t>Net ve Açık İfade</a:t>
              </a:r>
            </a:p>
          </p:txBody>
        </p:sp>
        <p:sp>
          <p:nvSpPr>
            <p:cNvPr id="10" name="TextBox 10"/>
            <p:cNvSpPr txBox="1"/>
            <p:nvPr/>
          </p:nvSpPr>
          <p:spPr>
            <a:xfrm>
              <a:off x="0" y="941577"/>
              <a:ext cx="5434789" cy="1071668"/>
            </a:xfrm>
            <a:prstGeom prst="rect">
              <a:avLst/>
            </a:prstGeom>
          </p:spPr>
          <p:txBody>
            <a:bodyPr lIns="0" tIns="0" rIns="0" bIns="0" rtlCol="0" anchor="t">
              <a:spAutoFit/>
            </a:bodyPr>
            <a:lstStyle/>
            <a:p>
              <a:pPr marL="0" lvl="0" indent="0" algn="l">
                <a:lnSpc>
                  <a:spcPts val="3080"/>
                </a:lnSpc>
              </a:pPr>
              <a:r>
                <a:rPr lang="en-US" sz="2200">
                  <a:solidFill>
                    <a:srgbClr val="2B2B2B"/>
                  </a:solidFill>
                  <a:latin typeface="Agrandir"/>
                  <a:ea typeface="Agrandir"/>
                  <a:cs typeface="Agrandir"/>
                  <a:sym typeface="Agrandir"/>
                </a:rPr>
                <a:t>Sınırlarınızı açık bir şekilde ifade etme</a:t>
              </a:r>
            </a:p>
          </p:txBody>
        </p:sp>
      </p:grpSp>
      <p:grpSp>
        <p:nvGrpSpPr>
          <p:cNvPr id="11" name="Group 11"/>
          <p:cNvGrpSpPr/>
          <p:nvPr/>
        </p:nvGrpSpPr>
        <p:grpSpPr>
          <a:xfrm>
            <a:off x="11620500" y="5445808"/>
            <a:ext cx="4076092" cy="1509933"/>
            <a:chOff x="0" y="0"/>
            <a:chExt cx="5434789" cy="2013244"/>
          </a:xfrm>
        </p:grpSpPr>
        <p:sp>
          <p:nvSpPr>
            <p:cNvPr id="12" name="TextBox 12"/>
            <p:cNvSpPr txBox="1"/>
            <p:nvPr/>
          </p:nvSpPr>
          <p:spPr>
            <a:xfrm>
              <a:off x="0" y="-123825"/>
              <a:ext cx="5434789" cy="689398"/>
            </a:xfrm>
            <a:prstGeom prst="rect">
              <a:avLst/>
            </a:prstGeom>
          </p:spPr>
          <p:txBody>
            <a:bodyPr lIns="0" tIns="0" rIns="0" bIns="0" rtlCol="0" anchor="t">
              <a:spAutoFit/>
            </a:bodyPr>
            <a:lstStyle/>
            <a:p>
              <a:pPr marL="0" lvl="0" indent="0" algn="l">
                <a:lnSpc>
                  <a:spcPts val="3920"/>
                </a:lnSpc>
                <a:spcBef>
                  <a:spcPct val="0"/>
                </a:spcBef>
              </a:pPr>
              <a:r>
                <a:rPr lang="en-US" sz="2800">
                  <a:solidFill>
                    <a:srgbClr val="2B2B2B"/>
                  </a:solidFill>
                  <a:latin typeface="Agrandir"/>
                  <a:ea typeface="Agrandir"/>
                  <a:cs typeface="Agrandir"/>
                  <a:sym typeface="Agrandir"/>
                </a:rPr>
                <a:t>"Hayır" Demeyi Öğrenme</a:t>
              </a:r>
            </a:p>
          </p:txBody>
        </p:sp>
        <p:sp>
          <p:nvSpPr>
            <p:cNvPr id="13" name="TextBox 13"/>
            <p:cNvSpPr txBox="1"/>
            <p:nvPr/>
          </p:nvSpPr>
          <p:spPr>
            <a:xfrm>
              <a:off x="0" y="941577"/>
              <a:ext cx="5434789" cy="1071668"/>
            </a:xfrm>
            <a:prstGeom prst="rect">
              <a:avLst/>
            </a:prstGeom>
          </p:spPr>
          <p:txBody>
            <a:bodyPr lIns="0" tIns="0" rIns="0" bIns="0" rtlCol="0" anchor="t">
              <a:spAutoFit/>
            </a:bodyPr>
            <a:lstStyle/>
            <a:p>
              <a:pPr marL="0" lvl="0" indent="0" algn="l">
                <a:lnSpc>
                  <a:spcPts val="3080"/>
                </a:lnSpc>
              </a:pPr>
              <a:r>
                <a:rPr lang="en-US" sz="2200">
                  <a:solidFill>
                    <a:srgbClr val="2B2B2B"/>
                  </a:solidFill>
                  <a:latin typeface="Agrandir"/>
                  <a:ea typeface="Agrandir"/>
                  <a:cs typeface="Agrandir"/>
                  <a:sym typeface="Agrandir"/>
                </a:rPr>
                <a:t>Gerekli durumlarda "hayır" demeyi öğrenme</a:t>
              </a:r>
            </a:p>
          </p:txBody>
        </p:sp>
      </p:grpSp>
      <p:grpSp>
        <p:nvGrpSpPr>
          <p:cNvPr id="14" name="Group 14"/>
          <p:cNvGrpSpPr/>
          <p:nvPr/>
        </p:nvGrpSpPr>
        <p:grpSpPr>
          <a:xfrm>
            <a:off x="11620500" y="7748367"/>
            <a:ext cx="4076092" cy="1509933"/>
            <a:chOff x="0" y="0"/>
            <a:chExt cx="5434789" cy="2013244"/>
          </a:xfrm>
        </p:grpSpPr>
        <p:sp>
          <p:nvSpPr>
            <p:cNvPr id="15" name="TextBox 15"/>
            <p:cNvSpPr txBox="1"/>
            <p:nvPr/>
          </p:nvSpPr>
          <p:spPr>
            <a:xfrm>
              <a:off x="0" y="-123825"/>
              <a:ext cx="5434789" cy="689398"/>
            </a:xfrm>
            <a:prstGeom prst="rect">
              <a:avLst/>
            </a:prstGeom>
          </p:spPr>
          <p:txBody>
            <a:bodyPr lIns="0" tIns="0" rIns="0" bIns="0" rtlCol="0" anchor="t">
              <a:spAutoFit/>
            </a:bodyPr>
            <a:lstStyle/>
            <a:p>
              <a:pPr marL="0" lvl="0" indent="0" algn="l">
                <a:lnSpc>
                  <a:spcPts val="3920"/>
                </a:lnSpc>
                <a:spcBef>
                  <a:spcPct val="0"/>
                </a:spcBef>
              </a:pPr>
              <a:r>
                <a:rPr lang="en-US" sz="2800">
                  <a:solidFill>
                    <a:srgbClr val="2B2B2B"/>
                  </a:solidFill>
                  <a:latin typeface="Agrandir"/>
                  <a:ea typeface="Agrandir"/>
                  <a:cs typeface="Agrandir"/>
                  <a:sym typeface="Agrandir"/>
                </a:rPr>
                <a:t>Esneklik</a:t>
              </a:r>
            </a:p>
          </p:txBody>
        </p:sp>
        <p:sp>
          <p:nvSpPr>
            <p:cNvPr id="16" name="TextBox 16"/>
            <p:cNvSpPr txBox="1"/>
            <p:nvPr/>
          </p:nvSpPr>
          <p:spPr>
            <a:xfrm>
              <a:off x="0" y="941577"/>
              <a:ext cx="5434789" cy="1071668"/>
            </a:xfrm>
            <a:prstGeom prst="rect">
              <a:avLst/>
            </a:prstGeom>
          </p:spPr>
          <p:txBody>
            <a:bodyPr lIns="0" tIns="0" rIns="0" bIns="0" rtlCol="0" anchor="t">
              <a:spAutoFit/>
            </a:bodyPr>
            <a:lstStyle/>
            <a:p>
              <a:pPr marL="0" lvl="0" indent="0" algn="l">
                <a:lnSpc>
                  <a:spcPts val="3080"/>
                </a:lnSpc>
              </a:pPr>
              <a:r>
                <a:rPr lang="en-US" sz="2200">
                  <a:solidFill>
                    <a:srgbClr val="2B2B2B"/>
                  </a:solidFill>
                  <a:latin typeface="Agrandir"/>
                  <a:ea typeface="Agrandir"/>
                  <a:cs typeface="Agrandir"/>
                  <a:sym typeface="Agrandir"/>
                </a:rPr>
                <a:t>Duruma göre sınırları ayarlayabilme</a:t>
              </a:r>
            </a:p>
          </p:txBody>
        </p:sp>
      </p:grpSp>
      <p:sp>
        <p:nvSpPr>
          <p:cNvPr id="17" name="Freeform 17"/>
          <p:cNvSpPr/>
          <p:nvPr/>
        </p:nvSpPr>
        <p:spPr>
          <a:xfrm>
            <a:off x="10111339" y="3268589"/>
            <a:ext cx="535018" cy="428106"/>
          </a:xfrm>
          <a:custGeom>
            <a:avLst/>
            <a:gdLst/>
            <a:ahLst/>
            <a:cxnLst/>
            <a:rect l="l" t="t" r="r" b="b"/>
            <a:pathLst>
              <a:path w="535018" h="428106">
                <a:moveTo>
                  <a:pt x="0" y="0"/>
                </a:moveTo>
                <a:lnTo>
                  <a:pt x="535018" y="0"/>
                </a:lnTo>
                <a:lnTo>
                  <a:pt x="535018" y="428106"/>
                </a:lnTo>
                <a:lnTo>
                  <a:pt x="0" y="428106"/>
                </a:lnTo>
                <a:lnTo>
                  <a:pt x="0" y="0"/>
                </a:lnTo>
                <a:close/>
              </a:path>
            </a:pathLst>
          </a:custGeom>
          <a:blipFill>
            <a:blip r:embed="rId4">
              <a:extLst>
                <a:ext uri="{96DAC541-7B7A-43D3-8B79-37D633B846F1}">
                  <asvg:svgBlip xmlns:asvg="http://schemas.microsoft.com/office/drawing/2016/SVG/main" xmlns="" r:embed="rId5"/>
                </a:ext>
              </a:extLst>
            </a:blip>
            <a:stretch>
              <a:fillRect l="-83" r="-83"/>
            </a:stretch>
          </a:blipFill>
        </p:spPr>
      </p:sp>
      <p:sp>
        <p:nvSpPr>
          <p:cNvPr id="18" name="Freeform 18"/>
          <p:cNvSpPr/>
          <p:nvPr/>
        </p:nvSpPr>
        <p:spPr>
          <a:xfrm>
            <a:off x="10111339" y="5508478"/>
            <a:ext cx="535018" cy="428106"/>
          </a:xfrm>
          <a:custGeom>
            <a:avLst/>
            <a:gdLst/>
            <a:ahLst/>
            <a:cxnLst/>
            <a:rect l="l" t="t" r="r" b="b"/>
            <a:pathLst>
              <a:path w="535018" h="428106">
                <a:moveTo>
                  <a:pt x="0" y="0"/>
                </a:moveTo>
                <a:lnTo>
                  <a:pt x="535018" y="0"/>
                </a:lnTo>
                <a:lnTo>
                  <a:pt x="535018" y="428106"/>
                </a:lnTo>
                <a:lnTo>
                  <a:pt x="0" y="428106"/>
                </a:lnTo>
                <a:lnTo>
                  <a:pt x="0" y="0"/>
                </a:lnTo>
                <a:close/>
              </a:path>
            </a:pathLst>
          </a:custGeom>
          <a:blipFill>
            <a:blip r:embed="rId6">
              <a:extLst>
                <a:ext uri="{96DAC541-7B7A-43D3-8B79-37D633B846F1}">
                  <asvg:svgBlip xmlns:asvg="http://schemas.microsoft.com/office/drawing/2016/SVG/main" xmlns="" r:embed="rId7"/>
                </a:ext>
              </a:extLst>
            </a:blip>
            <a:stretch>
              <a:fillRect l="-83" r="-83"/>
            </a:stretch>
          </a:blipFill>
        </p:spPr>
      </p:sp>
      <p:sp>
        <p:nvSpPr>
          <p:cNvPr id="19" name="Freeform 19"/>
          <p:cNvSpPr/>
          <p:nvPr/>
        </p:nvSpPr>
        <p:spPr>
          <a:xfrm>
            <a:off x="10111339" y="7855393"/>
            <a:ext cx="535018" cy="428106"/>
          </a:xfrm>
          <a:custGeom>
            <a:avLst/>
            <a:gdLst/>
            <a:ahLst/>
            <a:cxnLst/>
            <a:rect l="l" t="t" r="r" b="b"/>
            <a:pathLst>
              <a:path w="535018" h="428106">
                <a:moveTo>
                  <a:pt x="0" y="0"/>
                </a:moveTo>
                <a:lnTo>
                  <a:pt x="535018" y="0"/>
                </a:lnTo>
                <a:lnTo>
                  <a:pt x="535018" y="428107"/>
                </a:lnTo>
                <a:lnTo>
                  <a:pt x="0" y="428107"/>
                </a:lnTo>
                <a:lnTo>
                  <a:pt x="0" y="0"/>
                </a:lnTo>
                <a:close/>
              </a:path>
            </a:pathLst>
          </a:custGeom>
          <a:blipFill>
            <a:blip r:embed="rId8">
              <a:extLst>
                <a:ext uri="{96DAC541-7B7A-43D3-8B79-37D633B846F1}">
                  <asvg:svgBlip xmlns:asvg="http://schemas.microsoft.com/office/drawing/2016/SVG/main" xmlns="" r:embed="rId9"/>
                </a:ext>
              </a:extLst>
            </a:blip>
            <a:stretch>
              <a:fillRect l="-83" r="-83"/>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CF7"/>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88" r="-688" b="-1376"/>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CF7"/>
        </a:solidFill>
        <a:effectLst/>
      </p:bgPr>
    </p:bg>
    <p:spTree>
      <p:nvGrpSpPr>
        <p:cNvPr id="1" name=""/>
        <p:cNvGrpSpPr/>
        <p:nvPr/>
      </p:nvGrpSpPr>
      <p:grpSpPr>
        <a:xfrm>
          <a:off x="0" y="0"/>
          <a:ext cx="0" cy="0"/>
          <a:chOff x="0" y="0"/>
          <a:chExt cx="0" cy="0"/>
        </a:xfrm>
      </p:grpSpPr>
      <p:grpSp>
        <p:nvGrpSpPr>
          <p:cNvPr id="2" name="Group 2"/>
          <p:cNvGrpSpPr/>
          <p:nvPr/>
        </p:nvGrpSpPr>
        <p:grpSpPr>
          <a:xfrm>
            <a:off x="13288859" y="-241103"/>
            <a:ext cx="8436531" cy="12504718"/>
            <a:chOff x="0" y="0"/>
            <a:chExt cx="4008242" cy="5941060"/>
          </a:xfrm>
        </p:grpSpPr>
        <p:sp>
          <p:nvSpPr>
            <p:cNvPr id="3" name="Freeform 3"/>
            <p:cNvSpPr/>
            <p:nvPr/>
          </p:nvSpPr>
          <p:spPr>
            <a:xfrm>
              <a:off x="-350520" y="-288290"/>
              <a:ext cx="4827392" cy="6334760"/>
            </a:xfrm>
            <a:custGeom>
              <a:avLst/>
              <a:gdLst/>
              <a:ahLst/>
              <a:cxnLst/>
              <a:rect l="l" t="t" r="r" b="b"/>
              <a:pathLst>
                <a:path w="4827392" h="6334760">
                  <a:moveTo>
                    <a:pt x="749130" y="824230"/>
                  </a:moveTo>
                  <a:cubicBezTo>
                    <a:pt x="1481144" y="146050"/>
                    <a:pt x="2833219" y="0"/>
                    <a:pt x="3320408" y="1047750"/>
                  </a:cubicBezTo>
                  <a:cubicBezTo>
                    <a:pt x="3512331" y="1484630"/>
                    <a:pt x="3408988" y="1979930"/>
                    <a:pt x="3465581" y="2440940"/>
                  </a:cubicBezTo>
                  <a:cubicBezTo>
                    <a:pt x="3544319" y="3079750"/>
                    <a:pt x="4021666" y="3562350"/>
                    <a:pt x="4236965" y="4147820"/>
                  </a:cubicBezTo>
                  <a:cubicBezTo>
                    <a:pt x="4827392" y="5591810"/>
                    <a:pt x="3223217" y="6334760"/>
                    <a:pt x="2066756" y="6216650"/>
                  </a:cubicBezTo>
                  <a:cubicBezTo>
                    <a:pt x="1460230" y="6215380"/>
                    <a:pt x="749130" y="6047740"/>
                    <a:pt x="463706" y="5431790"/>
                  </a:cubicBezTo>
                  <a:cubicBezTo>
                    <a:pt x="166370" y="4765040"/>
                    <a:pt x="533831" y="4028440"/>
                    <a:pt x="547364" y="3336290"/>
                  </a:cubicBezTo>
                  <a:cubicBezTo>
                    <a:pt x="564588" y="2500630"/>
                    <a:pt x="0" y="1489710"/>
                    <a:pt x="749130" y="824230"/>
                  </a:cubicBezTo>
                  <a:close/>
                </a:path>
              </a:pathLst>
            </a:custGeom>
            <a:blipFill>
              <a:blip r:embed="rId2"/>
              <a:stretch>
                <a:fillRect l="-60881" r="-60881"/>
              </a:stretch>
            </a:blipFill>
          </p:spPr>
        </p:sp>
      </p:grpSp>
      <p:grpSp>
        <p:nvGrpSpPr>
          <p:cNvPr id="4" name="Group 4"/>
          <p:cNvGrpSpPr/>
          <p:nvPr/>
        </p:nvGrpSpPr>
        <p:grpSpPr>
          <a:xfrm>
            <a:off x="853909" y="533083"/>
            <a:ext cx="12634134" cy="9220835"/>
            <a:chOff x="0" y="0"/>
            <a:chExt cx="16845512" cy="12294446"/>
          </a:xfrm>
        </p:grpSpPr>
        <p:sp>
          <p:nvSpPr>
            <p:cNvPr id="5" name="TextBox 5"/>
            <p:cNvSpPr txBox="1"/>
            <p:nvPr/>
          </p:nvSpPr>
          <p:spPr>
            <a:xfrm>
              <a:off x="0" y="4333875"/>
              <a:ext cx="16845512" cy="7960571"/>
            </a:xfrm>
            <a:prstGeom prst="rect">
              <a:avLst/>
            </a:prstGeom>
          </p:spPr>
          <p:txBody>
            <a:bodyPr lIns="0" tIns="0" rIns="0" bIns="0" rtlCol="0" anchor="t">
              <a:spAutoFit/>
            </a:bodyPr>
            <a:lstStyle/>
            <a:p>
              <a:pPr algn="l">
                <a:lnSpc>
                  <a:spcPts val="3640"/>
                </a:lnSpc>
              </a:pPr>
              <a:r>
                <a:rPr lang="en-US" sz="2600">
                  <a:solidFill>
                    <a:srgbClr val="2B2B2B"/>
                  </a:solidFill>
                  <a:latin typeface="Agrandir"/>
                  <a:ea typeface="Agrandir"/>
                  <a:cs typeface="Agrandir"/>
                  <a:sym typeface="Agrandir"/>
                </a:rPr>
                <a:t>Genellikle çocuklar ebeveynlerinin, öğretmenlerinin taleplerine uymaları, karşı</a:t>
              </a:r>
            </a:p>
            <a:p>
              <a:pPr algn="l">
                <a:lnSpc>
                  <a:spcPts val="3640"/>
                </a:lnSpc>
              </a:pPr>
              <a:r>
                <a:rPr lang="en-US" sz="2600">
                  <a:solidFill>
                    <a:srgbClr val="2B2B2B"/>
                  </a:solidFill>
                  <a:latin typeface="Agrandir"/>
                  <a:ea typeface="Agrandir"/>
                  <a:cs typeface="Agrandir"/>
                  <a:sym typeface="Agrandir"/>
                </a:rPr>
                <a:t>çıkmamaları yönünde eğitilmişlerdir. Zaman zaman “hayır” demeleri yüzünden</a:t>
              </a:r>
            </a:p>
            <a:p>
              <a:pPr algn="l">
                <a:lnSpc>
                  <a:spcPts val="3640"/>
                </a:lnSpc>
              </a:pPr>
              <a:r>
                <a:rPr lang="en-US" sz="2600">
                  <a:solidFill>
                    <a:srgbClr val="2B2B2B"/>
                  </a:solidFill>
                  <a:latin typeface="Agrandir"/>
                  <a:ea typeface="Agrandir"/>
                  <a:cs typeface="Agrandir"/>
                  <a:sym typeface="Agrandir"/>
                </a:rPr>
                <a:t>cezalandırılmışlardır. Çoğumuz uyum göstermenin toplumda kabul gören bir</a:t>
              </a:r>
            </a:p>
            <a:p>
              <a:pPr algn="l">
                <a:lnSpc>
                  <a:spcPts val="3640"/>
                </a:lnSpc>
              </a:pPr>
              <a:r>
                <a:rPr lang="en-US" sz="2600">
                  <a:solidFill>
                    <a:srgbClr val="2B2B2B"/>
                  </a:solidFill>
                  <a:latin typeface="Agrandir"/>
                  <a:ea typeface="Agrandir"/>
                  <a:cs typeface="Agrandir"/>
                  <a:sym typeface="Agrandir"/>
                </a:rPr>
                <a:t>şey olduğunu öğrenmişizdir. Ayrıca çocuklukta ve ergenlikte arkadaş</a:t>
              </a:r>
            </a:p>
            <a:p>
              <a:pPr algn="l">
                <a:lnSpc>
                  <a:spcPts val="3640"/>
                </a:lnSpc>
              </a:pPr>
              <a:r>
                <a:rPr lang="en-US" sz="2600">
                  <a:solidFill>
                    <a:srgbClr val="2B2B2B"/>
                  </a:solidFill>
                  <a:latin typeface="Agrandir"/>
                  <a:ea typeface="Agrandir"/>
                  <a:cs typeface="Agrandir"/>
                  <a:sym typeface="Agrandir"/>
                </a:rPr>
                <a:t>gruplarımız tarafından kabul edilmek ve gruba dahil olmak isteriz. Bunun için de</a:t>
              </a:r>
            </a:p>
            <a:p>
              <a:pPr algn="l">
                <a:lnSpc>
                  <a:spcPts val="3640"/>
                </a:lnSpc>
              </a:pPr>
              <a:r>
                <a:rPr lang="en-US" sz="2600">
                  <a:solidFill>
                    <a:srgbClr val="2B2B2B"/>
                  </a:solidFill>
                  <a:latin typeface="Agrandir"/>
                  <a:ea typeface="Agrandir"/>
                  <a:cs typeface="Agrandir"/>
                  <a:sym typeface="Agrandir"/>
                </a:rPr>
                <a:t>grubun isteklerine, kendi isteklerimize ters düşse bile uymayı tercih edebiliriz.</a:t>
              </a:r>
            </a:p>
            <a:p>
              <a:pPr algn="l">
                <a:lnSpc>
                  <a:spcPts val="3640"/>
                </a:lnSpc>
              </a:pPr>
              <a:r>
                <a:rPr lang="en-US" sz="2600">
                  <a:solidFill>
                    <a:srgbClr val="2B2B2B"/>
                  </a:solidFill>
                  <a:latin typeface="Agrandir"/>
                  <a:ea typeface="Agrandir"/>
                  <a:cs typeface="Agrandir"/>
                  <a:sym typeface="Agrandir"/>
                </a:rPr>
                <a:t>“Hayır” demekten çekinmenin bir başka nedeni ise karşımızdaki kişiyi</a:t>
              </a:r>
            </a:p>
            <a:p>
              <a:pPr algn="l">
                <a:lnSpc>
                  <a:spcPts val="3640"/>
                </a:lnSpc>
              </a:pPr>
              <a:r>
                <a:rPr lang="en-US" sz="2600">
                  <a:solidFill>
                    <a:srgbClr val="2B2B2B"/>
                  </a:solidFill>
                  <a:latin typeface="Agrandir"/>
                  <a:ea typeface="Agrandir"/>
                  <a:cs typeface="Agrandir"/>
                  <a:sym typeface="Agrandir"/>
                </a:rPr>
                <a:t>kırmaktan, incitmekten çekinmektir.  İstemediğimiz taleplere, tekliflere</a:t>
              </a:r>
            </a:p>
            <a:p>
              <a:pPr algn="l">
                <a:lnSpc>
                  <a:spcPts val="3640"/>
                </a:lnSpc>
              </a:pPr>
              <a:r>
                <a:rPr lang="en-US" sz="2600">
                  <a:solidFill>
                    <a:srgbClr val="2B2B2B"/>
                  </a:solidFill>
                  <a:latin typeface="Agrandir"/>
                  <a:ea typeface="Agrandir"/>
                  <a:cs typeface="Agrandir"/>
                  <a:sym typeface="Agrandir"/>
                </a:rPr>
                <a:t>“hayır” demeye başladıkça, kendi hayatımız üzerindeki kontrol duygumuz ve</a:t>
              </a:r>
            </a:p>
            <a:p>
              <a:pPr algn="l">
                <a:lnSpc>
                  <a:spcPts val="3640"/>
                </a:lnSpc>
              </a:pPr>
              <a:r>
                <a:rPr lang="en-US" sz="2600">
                  <a:solidFill>
                    <a:srgbClr val="2B2B2B"/>
                  </a:solidFill>
                  <a:latin typeface="Agrandir"/>
                  <a:ea typeface="Agrandir"/>
                  <a:cs typeface="Agrandir"/>
                  <a:sym typeface="Agrandir"/>
                </a:rPr>
                <a:t>kendimize olan güvenimiz artar. Bizim “hayır” cevabını verebilmemiz,</a:t>
              </a:r>
            </a:p>
            <a:p>
              <a:pPr algn="l">
                <a:lnSpc>
                  <a:spcPts val="3640"/>
                </a:lnSpc>
              </a:pPr>
              <a:r>
                <a:rPr lang="en-US" sz="2600">
                  <a:solidFill>
                    <a:srgbClr val="2B2B2B"/>
                  </a:solidFill>
                  <a:latin typeface="Agrandir"/>
                  <a:ea typeface="Agrandir"/>
                  <a:cs typeface="Agrandir"/>
                  <a:sym typeface="Agrandir"/>
                </a:rPr>
                <a:t>karşımızdaki kişilere de “hayır” deme hakkını sağlar. Bu sayede, daha dürüst</a:t>
              </a:r>
            </a:p>
            <a:p>
              <a:pPr algn="l">
                <a:lnSpc>
                  <a:spcPts val="3640"/>
                </a:lnSpc>
              </a:pPr>
              <a:r>
                <a:rPr lang="en-US" sz="2600">
                  <a:solidFill>
                    <a:srgbClr val="2B2B2B"/>
                  </a:solidFill>
                  <a:latin typeface="Agrandir"/>
                  <a:ea typeface="Agrandir"/>
                  <a:cs typeface="Agrandir"/>
                  <a:sym typeface="Agrandir"/>
                </a:rPr>
                <a:t>ve samimi ilişkiler yaşayabiliriz. “Hayır” diyebilmemiz kendimizi bize zarar</a:t>
              </a:r>
            </a:p>
            <a:p>
              <a:pPr marL="0" lvl="0" indent="0" algn="l">
                <a:lnSpc>
                  <a:spcPts val="3640"/>
                </a:lnSpc>
              </a:pPr>
              <a:r>
                <a:rPr lang="en-US" sz="2600">
                  <a:solidFill>
                    <a:srgbClr val="2B2B2B"/>
                  </a:solidFill>
                  <a:latin typeface="Agrandir"/>
                  <a:ea typeface="Agrandir"/>
                  <a:cs typeface="Agrandir"/>
                  <a:sym typeface="Agrandir"/>
                </a:rPr>
                <a:t>verebilecek durumlardan korumamızı sağlar.</a:t>
              </a:r>
            </a:p>
          </p:txBody>
        </p:sp>
        <p:sp>
          <p:nvSpPr>
            <p:cNvPr id="6" name="TextBox 6"/>
            <p:cNvSpPr txBox="1"/>
            <p:nvPr/>
          </p:nvSpPr>
          <p:spPr>
            <a:xfrm>
              <a:off x="0" y="-180975"/>
              <a:ext cx="16845512" cy="3876675"/>
            </a:xfrm>
            <a:prstGeom prst="rect">
              <a:avLst/>
            </a:prstGeom>
          </p:spPr>
          <p:txBody>
            <a:bodyPr lIns="0" tIns="0" rIns="0" bIns="0" rtlCol="0" anchor="t">
              <a:spAutoFit/>
            </a:bodyPr>
            <a:lstStyle/>
            <a:p>
              <a:pPr algn="l">
                <a:lnSpc>
                  <a:spcPts val="7320"/>
                </a:lnSpc>
              </a:pPr>
              <a:r>
                <a:rPr lang="en-US" sz="6100">
                  <a:solidFill>
                    <a:srgbClr val="2B2B2B"/>
                  </a:solidFill>
                  <a:latin typeface="Agrandir"/>
                  <a:ea typeface="Agrandir"/>
                  <a:cs typeface="Agrandir"/>
                  <a:sym typeface="Agrandir"/>
                </a:rPr>
                <a:t>Unutmamalıyız ki herkesin yapmak</a:t>
              </a:r>
            </a:p>
            <a:p>
              <a:pPr marL="0" lvl="0" indent="0" algn="l">
                <a:lnSpc>
                  <a:spcPts val="7320"/>
                </a:lnSpc>
                <a:spcBef>
                  <a:spcPct val="0"/>
                </a:spcBef>
              </a:pPr>
              <a:r>
                <a:rPr lang="en-US" sz="6100">
                  <a:solidFill>
                    <a:srgbClr val="2B2B2B"/>
                  </a:solidFill>
                  <a:latin typeface="Agrandir"/>
                  <a:ea typeface="Agrandir"/>
                  <a:cs typeface="Agrandir"/>
                  <a:sym typeface="Agrandir"/>
                </a:rPr>
                <a:t>istemediği şeylere “hayır” deme hakkı vardır.</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CF7"/>
        </a:solidFill>
        <a:effectLst/>
      </p:bgPr>
    </p:bg>
    <p:spTree>
      <p:nvGrpSpPr>
        <p:cNvPr id="1" name=""/>
        <p:cNvGrpSpPr/>
        <p:nvPr/>
      </p:nvGrpSpPr>
      <p:grpSpPr>
        <a:xfrm>
          <a:off x="0" y="0"/>
          <a:ext cx="0" cy="0"/>
          <a:chOff x="0" y="0"/>
          <a:chExt cx="0" cy="0"/>
        </a:xfrm>
      </p:grpSpPr>
      <p:sp>
        <p:nvSpPr>
          <p:cNvPr id="2" name="AutoShape 2"/>
          <p:cNvSpPr/>
          <p:nvPr/>
        </p:nvSpPr>
        <p:spPr>
          <a:xfrm rot="5399999">
            <a:off x="5623226" y="5881824"/>
            <a:ext cx="9501720" cy="0"/>
          </a:xfrm>
          <a:prstGeom prst="line">
            <a:avLst/>
          </a:prstGeom>
          <a:ln w="9525" cap="flat">
            <a:solidFill>
              <a:srgbClr val="2B2B2B"/>
            </a:solidFill>
            <a:prstDash val="solid"/>
            <a:headEnd type="none" w="sm" len="sm"/>
            <a:tailEnd type="none" w="sm" len="sm"/>
          </a:ln>
        </p:spPr>
      </p:sp>
      <p:sp>
        <p:nvSpPr>
          <p:cNvPr id="3" name="TextBox 3"/>
          <p:cNvSpPr txBox="1"/>
          <p:nvPr/>
        </p:nvSpPr>
        <p:spPr>
          <a:xfrm>
            <a:off x="2617636" y="2020814"/>
            <a:ext cx="5228957" cy="2305050"/>
          </a:xfrm>
          <a:prstGeom prst="rect">
            <a:avLst/>
          </a:prstGeom>
        </p:spPr>
        <p:txBody>
          <a:bodyPr lIns="0" tIns="0" rIns="0" bIns="0" rtlCol="0" anchor="t">
            <a:spAutoFit/>
          </a:bodyPr>
          <a:lstStyle/>
          <a:p>
            <a:pPr marL="0" lvl="0" indent="0" algn="ctr">
              <a:lnSpc>
                <a:spcPts val="8399"/>
              </a:lnSpc>
              <a:spcBef>
                <a:spcPct val="0"/>
              </a:spcBef>
            </a:pPr>
            <a:r>
              <a:rPr lang="en-US" sz="6999">
                <a:solidFill>
                  <a:srgbClr val="2B2B2B"/>
                </a:solidFill>
                <a:latin typeface="Agrandir"/>
                <a:ea typeface="Agrandir"/>
                <a:cs typeface="Agrandir"/>
                <a:sym typeface="Agrandir"/>
              </a:rPr>
              <a:t>nasıl “hayır” demeli?</a:t>
            </a:r>
          </a:p>
        </p:txBody>
      </p:sp>
      <p:sp>
        <p:nvSpPr>
          <p:cNvPr id="4" name="TextBox 4"/>
          <p:cNvSpPr txBox="1"/>
          <p:nvPr/>
        </p:nvSpPr>
        <p:spPr>
          <a:xfrm>
            <a:off x="1872135" y="5000625"/>
            <a:ext cx="6896217" cy="3043555"/>
          </a:xfrm>
          <a:prstGeom prst="rect">
            <a:avLst/>
          </a:prstGeom>
        </p:spPr>
        <p:txBody>
          <a:bodyPr lIns="0" tIns="0" rIns="0" bIns="0" rtlCol="0" anchor="t">
            <a:spAutoFit/>
          </a:bodyPr>
          <a:lstStyle/>
          <a:p>
            <a:pPr marL="0" lvl="0" indent="0" algn="l">
              <a:lnSpc>
                <a:spcPts val="3919"/>
              </a:lnSpc>
            </a:pPr>
            <a:r>
              <a:rPr lang="en-US" sz="2799">
                <a:solidFill>
                  <a:srgbClr val="2B2B2B"/>
                </a:solidFill>
                <a:latin typeface="Agrandir"/>
                <a:ea typeface="Agrandir"/>
                <a:cs typeface="Agrandir"/>
                <a:sym typeface="Agrandir"/>
              </a:rPr>
              <a:t>Hayır demek bazen zor ve rahatsız edici olabilir. Hayır demenin farklı yolları vardır ve bu yollar konuştuğunuz kişiye ve o anki ihtiyaçlarınıza göre değişiklik gösterebilir. Hayır demenin kibar ve net yollarını öğrenerek sınırlarınızı koruyabilirsiniz.</a:t>
            </a:r>
          </a:p>
        </p:txBody>
      </p:sp>
      <p:sp>
        <p:nvSpPr>
          <p:cNvPr id="5" name="Freeform 5"/>
          <p:cNvSpPr/>
          <p:nvPr/>
        </p:nvSpPr>
        <p:spPr>
          <a:xfrm>
            <a:off x="10111339" y="921673"/>
            <a:ext cx="535018" cy="428106"/>
          </a:xfrm>
          <a:custGeom>
            <a:avLst/>
            <a:gdLst/>
            <a:ahLst/>
            <a:cxnLst/>
            <a:rect l="l" t="t" r="r" b="b"/>
            <a:pathLst>
              <a:path w="535018" h="428106">
                <a:moveTo>
                  <a:pt x="0" y="0"/>
                </a:moveTo>
                <a:lnTo>
                  <a:pt x="535018" y="0"/>
                </a:lnTo>
                <a:lnTo>
                  <a:pt x="535018" y="428107"/>
                </a:lnTo>
                <a:lnTo>
                  <a:pt x="0" y="428107"/>
                </a:lnTo>
                <a:lnTo>
                  <a:pt x="0" y="0"/>
                </a:lnTo>
                <a:close/>
              </a:path>
            </a:pathLst>
          </a:custGeom>
          <a:blipFill>
            <a:blip r:embed="rId2">
              <a:extLst>
                <a:ext uri="{96DAC541-7B7A-43D3-8B79-37D633B846F1}">
                  <asvg:svgBlip xmlns:asvg="http://schemas.microsoft.com/office/drawing/2016/SVG/main" xmlns="" r:embed="rId3"/>
                </a:ext>
              </a:extLst>
            </a:blip>
            <a:stretch>
              <a:fillRect l="-83" r="-83"/>
            </a:stretch>
          </a:blipFill>
        </p:spPr>
      </p:sp>
      <p:sp>
        <p:nvSpPr>
          <p:cNvPr id="6" name="TextBox 6"/>
          <p:cNvSpPr txBox="1"/>
          <p:nvPr/>
        </p:nvSpPr>
        <p:spPr>
          <a:xfrm>
            <a:off x="11027633" y="596960"/>
            <a:ext cx="6231667" cy="1043304"/>
          </a:xfrm>
          <a:prstGeom prst="rect">
            <a:avLst/>
          </a:prstGeom>
        </p:spPr>
        <p:txBody>
          <a:bodyPr lIns="0" tIns="0" rIns="0" bIns="0" rtlCol="0" anchor="t">
            <a:spAutoFit/>
          </a:bodyPr>
          <a:lstStyle/>
          <a:p>
            <a:pPr marL="0" lvl="0" indent="0" algn="l">
              <a:lnSpc>
                <a:spcPts val="3920"/>
              </a:lnSpc>
              <a:spcBef>
                <a:spcPct val="0"/>
              </a:spcBef>
            </a:pPr>
            <a:r>
              <a:rPr lang="en-US" sz="2800">
                <a:solidFill>
                  <a:srgbClr val="2B2B2B"/>
                </a:solidFill>
                <a:latin typeface="Agrandir"/>
                <a:ea typeface="Agrandir"/>
                <a:cs typeface="Agrandir"/>
                <a:sym typeface="Agrandir"/>
              </a:rPr>
              <a:t>Uygun Durumlarda Başka Bir Zamana Erteleyin.</a:t>
            </a:r>
          </a:p>
        </p:txBody>
      </p:sp>
      <p:sp>
        <p:nvSpPr>
          <p:cNvPr id="7" name="TextBox 7"/>
          <p:cNvSpPr txBox="1"/>
          <p:nvPr/>
        </p:nvSpPr>
        <p:spPr>
          <a:xfrm>
            <a:off x="11027633" y="1743954"/>
            <a:ext cx="6231667" cy="829944"/>
          </a:xfrm>
          <a:prstGeom prst="rect">
            <a:avLst/>
          </a:prstGeom>
        </p:spPr>
        <p:txBody>
          <a:bodyPr lIns="0" tIns="0" rIns="0" bIns="0" rtlCol="0" anchor="t">
            <a:spAutoFit/>
          </a:bodyPr>
          <a:lstStyle/>
          <a:p>
            <a:pPr marL="0" lvl="0" indent="0" algn="l">
              <a:lnSpc>
                <a:spcPts val="3080"/>
              </a:lnSpc>
            </a:pPr>
            <a:r>
              <a:rPr lang="en-US" sz="2200">
                <a:solidFill>
                  <a:srgbClr val="2B2B2B"/>
                </a:solidFill>
                <a:latin typeface="Agrandir"/>
                <a:ea typeface="Agrandir"/>
                <a:cs typeface="Agrandir"/>
                <a:sym typeface="Agrandir"/>
              </a:rPr>
              <a:t>‘’Bugün müsait değilim fakat önümüzdeki hafta görüşebiliriz.’’</a:t>
            </a:r>
          </a:p>
        </p:txBody>
      </p:sp>
      <p:sp>
        <p:nvSpPr>
          <p:cNvPr id="8" name="TextBox 8"/>
          <p:cNvSpPr txBox="1"/>
          <p:nvPr/>
        </p:nvSpPr>
        <p:spPr>
          <a:xfrm>
            <a:off x="11027633" y="3044434"/>
            <a:ext cx="6231667" cy="1043304"/>
          </a:xfrm>
          <a:prstGeom prst="rect">
            <a:avLst/>
          </a:prstGeom>
        </p:spPr>
        <p:txBody>
          <a:bodyPr lIns="0" tIns="0" rIns="0" bIns="0" rtlCol="0" anchor="t">
            <a:spAutoFit/>
          </a:bodyPr>
          <a:lstStyle/>
          <a:p>
            <a:pPr marL="0" lvl="0" indent="0" algn="l">
              <a:lnSpc>
                <a:spcPts val="3920"/>
              </a:lnSpc>
              <a:spcBef>
                <a:spcPct val="0"/>
              </a:spcBef>
            </a:pPr>
            <a:r>
              <a:rPr lang="en-US" sz="2800">
                <a:solidFill>
                  <a:srgbClr val="2B2B2B"/>
                </a:solidFill>
                <a:latin typeface="Agrandir"/>
                <a:ea typeface="Agrandir"/>
                <a:cs typeface="Agrandir"/>
                <a:sym typeface="Agrandir"/>
              </a:rPr>
              <a:t>Uygun Durumlarda Farklı Bir Şekilde Yardımcı Olabileceğinizi Belirtin.</a:t>
            </a:r>
          </a:p>
        </p:txBody>
      </p:sp>
      <p:sp>
        <p:nvSpPr>
          <p:cNvPr id="9" name="TextBox 9"/>
          <p:cNvSpPr txBox="1"/>
          <p:nvPr/>
        </p:nvSpPr>
        <p:spPr>
          <a:xfrm>
            <a:off x="11027633" y="4221089"/>
            <a:ext cx="6231667" cy="829944"/>
          </a:xfrm>
          <a:prstGeom prst="rect">
            <a:avLst/>
          </a:prstGeom>
        </p:spPr>
        <p:txBody>
          <a:bodyPr lIns="0" tIns="0" rIns="0" bIns="0" rtlCol="0" anchor="t">
            <a:spAutoFit/>
          </a:bodyPr>
          <a:lstStyle/>
          <a:p>
            <a:pPr marL="0" lvl="0" indent="0" algn="l">
              <a:lnSpc>
                <a:spcPts val="3080"/>
              </a:lnSpc>
            </a:pPr>
            <a:r>
              <a:rPr lang="en-US" sz="2200">
                <a:solidFill>
                  <a:srgbClr val="2B2B2B"/>
                </a:solidFill>
                <a:latin typeface="Agrandir"/>
                <a:ea typeface="Agrandir"/>
                <a:cs typeface="Agrandir"/>
                <a:sym typeface="Agrandir"/>
              </a:rPr>
              <a:t>‘’Senin için ödevini yazamam fakat istersen nasıl yapabileceğin konusunda yardımcı olabilirim.’’</a:t>
            </a:r>
          </a:p>
        </p:txBody>
      </p:sp>
      <p:sp>
        <p:nvSpPr>
          <p:cNvPr id="10" name="TextBox 10"/>
          <p:cNvSpPr txBox="1"/>
          <p:nvPr/>
        </p:nvSpPr>
        <p:spPr>
          <a:xfrm>
            <a:off x="11027633" y="5598706"/>
            <a:ext cx="6231667" cy="548004"/>
          </a:xfrm>
          <a:prstGeom prst="rect">
            <a:avLst/>
          </a:prstGeom>
        </p:spPr>
        <p:txBody>
          <a:bodyPr lIns="0" tIns="0" rIns="0" bIns="0" rtlCol="0" anchor="t">
            <a:spAutoFit/>
          </a:bodyPr>
          <a:lstStyle/>
          <a:p>
            <a:pPr marL="0" lvl="0" indent="0" algn="l">
              <a:lnSpc>
                <a:spcPts val="3920"/>
              </a:lnSpc>
              <a:spcBef>
                <a:spcPct val="0"/>
              </a:spcBef>
            </a:pPr>
            <a:r>
              <a:rPr lang="en-US" sz="2800">
                <a:solidFill>
                  <a:srgbClr val="2B2B2B"/>
                </a:solidFill>
                <a:latin typeface="Agrandir"/>
                <a:ea typeface="Agrandir"/>
                <a:cs typeface="Agrandir"/>
                <a:sym typeface="Agrandir"/>
              </a:rPr>
              <a:t>Dürüst ve Açık Olun.</a:t>
            </a:r>
          </a:p>
        </p:txBody>
      </p:sp>
      <p:sp>
        <p:nvSpPr>
          <p:cNvPr id="11" name="TextBox 11"/>
          <p:cNvSpPr txBox="1"/>
          <p:nvPr/>
        </p:nvSpPr>
        <p:spPr>
          <a:xfrm>
            <a:off x="11027633" y="6279484"/>
            <a:ext cx="6231667" cy="1220469"/>
          </a:xfrm>
          <a:prstGeom prst="rect">
            <a:avLst/>
          </a:prstGeom>
        </p:spPr>
        <p:txBody>
          <a:bodyPr lIns="0" tIns="0" rIns="0" bIns="0" rtlCol="0" anchor="t">
            <a:spAutoFit/>
          </a:bodyPr>
          <a:lstStyle/>
          <a:p>
            <a:pPr marL="0" lvl="0" indent="0" algn="l">
              <a:lnSpc>
                <a:spcPts val="3080"/>
              </a:lnSpc>
            </a:pPr>
            <a:r>
              <a:rPr lang="en-US" sz="2200">
                <a:solidFill>
                  <a:srgbClr val="2B2B2B"/>
                </a:solidFill>
                <a:latin typeface="Agrandir"/>
                <a:ea typeface="Agrandir"/>
                <a:cs typeface="Agrandir"/>
                <a:sym typeface="Agrandir"/>
              </a:rPr>
              <a:t>‘’Seninle vakit geçirmek hoşuma gidiyor. Fakat gideceğimiz yerlere hep sen karar veriyorsun. Aslında oraya gitmek istemiyorum.’’</a:t>
            </a:r>
          </a:p>
        </p:txBody>
      </p:sp>
      <p:sp>
        <p:nvSpPr>
          <p:cNvPr id="12" name="Freeform 12"/>
          <p:cNvSpPr/>
          <p:nvPr/>
        </p:nvSpPr>
        <p:spPr>
          <a:xfrm>
            <a:off x="10111339" y="3268589"/>
            <a:ext cx="535018" cy="428106"/>
          </a:xfrm>
          <a:custGeom>
            <a:avLst/>
            <a:gdLst/>
            <a:ahLst/>
            <a:cxnLst/>
            <a:rect l="l" t="t" r="r" b="b"/>
            <a:pathLst>
              <a:path w="535018" h="428106">
                <a:moveTo>
                  <a:pt x="0" y="0"/>
                </a:moveTo>
                <a:lnTo>
                  <a:pt x="535018" y="0"/>
                </a:lnTo>
                <a:lnTo>
                  <a:pt x="535018" y="428106"/>
                </a:lnTo>
                <a:lnTo>
                  <a:pt x="0" y="428106"/>
                </a:lnTo>
                <a:lnTo>
                  <a:pt x="0" y="0"/>
                </a:lnTo>
                <a:close/>
              </a:path>
            </a:pathLst>
          </a:custGeom>
          <a:blipFill>
            <a:blip r:embed="rId4">
              <a:extLst>
                <a:ext uri="{96DAC541-7B7A-43D3-8B79-37D633B846F1}">
                  <asvg:svgBlip xmlns:asvg="http://schemas.microsoft.com/office/drawing/2016/SVG/main" xmlns="" r:embed="rId5"/>
                </a:ext>
              </a:extLst>
            </a:blip>
            <a:stretch>
              <a:fillRect l="-83" r="-83"/>
            </a:stretch>
          </a:blipFill>
        </p:spPr>
      </p:sp>
      <p:sp>
        <p:nvSpPr>
          <p:cNvPr id="13" name="Freeform 13"/>
          <p:cNvSpPr/>
          <p:nvPr/>
        </p:nvSpPr>
        <p:spPr>
          <a:xfrm>
            <a:off x="10111339" y="5508478"/>
            <a:ext cx="535018" cy="428106"/>
          </a:xfrm>
          <a:custGeom>
            <a:avLst/>
            <a:gdLst/>
            <a:ahLst/>
            <a:cxnLst/>
            <a:rect l="l" t="t" r="r" b="b"/>
            <a:pathLst>
              <a:path w="535018" h="428106">
                <a:moveTo>
                  <a:pt x="0" y="0"/>
                </a:moveTo>
                <a:lnTo>
                  <a:pt x="535018" y="0"/>
                </a:lnTo>
                <a:lnTo>
                  <a:pt x="535018" y="428106"/>
                </a:lnTo>
                <a:lnTo>
                  <a:pt x="0" y="428106"/>
                </a:lnTo>
                <a:lnTo>
                  <a:pt x="0" y="0"/>
                </a:lnTo>
                <a:close/>
              </a:path>
            </a:pathLst>
          </a:custGeom>
          <a:blipFill>
            <a:blip r:embed="rId6">
              <a:extLst>
                <a:ext uri="{96DAC541-7B7A-43D3-8B79-37D633B846F1}">
                  <asvg:svgBlip xmlns:asvg="http://schemas.microsoft.com/office/drawing/2016/SVG/main" xmlns="" r:embed="rId7"/>
                </a:ext>
              </a:extLst>
            </a:blip>
            <a:stretch>
              <a:fillRect l="-83" r="-83"/>
            </a:stretch>
          </a:blipFill>
        </p:spPr>
      </p:sp>
      <p:sp>
        <p:nvSpPr>
          <p:cNvPr id="14" name="Freeform 14"/>
          <p:cNvSpPr/>
          <p:nvPr/>
        </p:nvSpPr>
        <p:spPr>
          <a:xfrm>
            <a:off x="10111339" y="7855393"/>
            <a:ext cx="535018" cy="428106"/>
          </a:xfrm>
          <a:custGeom>
            <a:avLst/>
            <a:gdLst/>
            <a:ahLst/>
            <a:cxnLst/>
            <a:rect l="l" t="t" r="r" b="b"/>
            <a:pathLst>
              <a:path w="535018" h="428106">
                <a:moveTo>
                  <a:pt x="0" y="0"/>
                </a:moveTo>
                <a:lnTo>
                  <a:pt x="535018" y="0"/>
                </a:lnTo>
                <a:lnTo>
                  <a:pt x="535018" y="428107"/>
                </a:lnTo>
                <a:lnTo>
                  <a:pt x="0" y="428107"/>
                </a:lnTo>
                <a:lnTo>
                  <a:pt x="0" y="0"/>
                </a:lnTo>
                <a:close/>
              </a:path>
            </a:pathLst>
          </a:custGeom>
          <a:blipFill>
            <a:blip r:embed="rId8">
              <a:extLst>
                <a:ext uri="{96DAC541-7B7A-43D3-8B79-37D633B846F1}">
                  <asvg:svgBlip xmlns:asvg="http://schemas.microsoft.com/office/drawing/2016/SVG/main" xmlns="" r:embed="rId9"/>
                </a:ext>
              </a:extLst>
            </a:blip>
            <a:stretch>
              <a:fillRect l="-83" r="-83"/>
            </a:stretch>
          </a:blipFill>
        </p:spPr>
      </p:sp>
      <p:sp>
        <p:nvSpPr>
          <p:cNvPr id="15" name="TextBox 15"/>
          <p:cNvSpPr txBox="1"/>
          <p:nvPr/>
        </p:nvSpPr>
        <p:spPr>
          <a:xfrm>
            <a:off x="11027633" y="7920355"/>
            <a:ext cx="6231667" cy="548004"/>
          </a:xfrm>
          <a:prstGeom prst="rect">
            <a:avLst/>
          </a:prstGeom>
        </p:spPr>
        <p:txBody>
          <a:bodyPr lIns="0" tIns="0" rIns="0" bIns="0" rtlCol="0" anchor="t">
            <a:spAutoFit/>
          </a:bodyPr>
          <a:lstStyle/>
          <a:p>
            <a:pPr marL="0" lvl="0" indent="0" algn="l">
              <a:lnSpc>
                <a:spcPts val="3920"/>
              </a:lnSpc>
              <a:spcBef>
                <a:spcPct val="0"/>
              </a:spcBef>
            </a:pPr>
            <a:r>
              <a:rPr lang="en-US" sz="2800">
                <a:solidFill>
                  <a:srgbClr val="2B2B2B"/>
                </a:solidFill>
                <a:latin typeface="Agrandir"/>
                <a:ea typeface="Agrandir"/>
                <a:cs typeface="Agrandir"/>
                <a:sym typeface="Agrandir"/>
              </a:rPr>
              <a:t>Duygularınızı Açıkça İfade Edin.</a:t>
            </a:r>
          </a:p>
        </p:txBody>
      </p:sp>
      <p:sp>
        <p:nvSpPr>
          <p:cNvPr id="16" name="TextBox 16"/>
          <p:cNvSpPr txBox="1"/>
          <p:nvPr/>
        </p:nvSpPr>
        <p:spPr>
          <a:xfrm>
            <a:off x="11027633" y="8535382"/>
            <a:ext cx="6231667" cy="829944"/>
          </a:xfrm>
          <a:prstGeom prst="rect">
            <a:avLst/>
          </a:prstGeom>
        </p:spPr>
        <p:txBody>
          <a:bodyPr lIns="0" tIns="0" rIns="0" bIns="0" rtlCol="0" anchor="t">
            <a:spAutoFit/>
          </a:bodyPr>
          <a:lstStyle/>
          <a:p>
            <a:pPr marL="0" lvl="0" indent="0" algn="l">
              <a:lnSpc>
                <a:spcPts val="3080"/>
              </a:lnSpc>
            </a:pPr>
            <a:r>
              <a:rPr lang="en-US" sz="2200">
                <a:solidFill>
                  <a:srgbClr val="2B2B2B"/>
                </a:solidFill>
                <a:latin typeface="Agrandir"/>
                <a:ea typeface="Agrandir"/>
                <a:cs typeface="Agrandir"/>
                <a:sym typeface="Agrandir"/>
              </a:rPr>
              <a:t>‘’Okul çıkışı seninle gelirsem, anneme yalan söyleyeceğim için kendimi kötü hissedeceğim.’’</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E4E3"/>
        </a:solidFill>
        <a:effectLst/>
      </p:bgPr>
    </p:bg>
    <p:spTree>
      <p:nvGrpSpPr>
        <p:cNvPr id="1" name=""/>
        <p:cNvGrpSpPr/>
        <p:nvPr/>
      </p:nvGrpSpPr>
      <p:grpSpPr>
        <a:xfrm>
          <a:off x="0" y="0"/>
          <a:ext cx="0" cy="0"/>
          <a:chOff x="0" y="0"/>
          <a:chExt cx="0" cy="0"/>
        </a:xfrm>
      </p:grpSpPr>
      <p:grpSp>
        <p:nvGrpSpPr>
          <p:cNvPr id="2" name="Group 2"/>
          <p:cNvGrpSpPr/>
          <p:nvPr/>
        </p:nvGrpSpPr>
        <p:grpSpPr>
          <a:xfrm>
            <a:off x="7402689" y="716243"/>
            <a:ext cx="4655487" cy="4244882"/>
            <a:chOff x="0" y="0"/>
            <a:chExt cx="6497241" cy="5924196"/>
          </a:xfrm>
        </p:grpSpPr>
        <p:sp>
          <p:nvSpPr>
            <p:cNvPr id="3" name="Freeform 3"/>
            <p:cNvSpPr/>
            <p:nvPr/>
          </p:nvSpPr>
          <p:spPr>
            <a:xfrm>
              <a:off x="-635000" y="-673100"/>
              <a:ext cx="7405291" cy="6899556"/>
            </a:xfrm>
            <a:custGeom>
              <a:avLst/>
              <a:gdLst/>
              <a:ahLst/>
              <a:cxnLst/>
              <a:rect l="l" t="t" r="r" b="b"/>
              <a:pathLst>
                <a:path w="7405291" h="6899556">
                  <a:moveTo>
                    <a:pt x="6117879" y="1121361"/>
                  </a:moveTo>
                  <a:cubicBezTo>
                    <a:pt x="5220331" y="651510"/>
                    <a:pt x="4386365" y="1188377"/>
                    <a:pt x="3719489" y="1188377"/>
                  </a:cubicBezTo>
                  <a:cubicBezTo>
                    <a:pt x="3201957" y="1188377"/>
                    <a:pt x="2226040" y="0"/>
                    <a:pt x="1060854" y="1425166"/>
                  </a:cubicBezTo>
                  <a:cubicBezTo>
                    <a:pt x="0" y="2966529"/>
                    <a:pt x="1347715" y="4417049"/>
                    <a:pt x="2653373" y="5684392"/>
                  </a:cubicBezTo>
                  <a:cubicBezTo>
                    <a:pt x="3959032" y="6899556"/>
                    <a:pt x="5733426" y="6881776"/>
                    <a:pt x="6758139" y="5425264"/>
                  </a:cubicBezTo>
                  <a:cubicBezTo>
                    <a:pt x="7405291" y="4409603"/>
                    <a:pt x="7146210" y="1666423"/>
                    <a:pt x="6117879" y="1121361"/>
                  </a:cubicBezTo>
                  <a:close/>
                </a:path>
              </a:pathLst>
            </a:custGeom>
            <a:blipFill>
              <a:blip r:embed="rId2"/>
              <a:stretch>
                <a:fillRect l="-19409" t="-871" r="-19039" b="-875"/>
              </a:stretch>
            </a:blipFill>
          </p:spPr>
        </p:sp>
      </p:grpSp>
      <p:grpSp>
        <p:nvGrpSpPr>
          <p:cNvPr id="4" name="Group 4"/>
          <p:cNvGrpSpPr/>
          <p:nvPr/>
        </p:nvGrpSpPr>
        <p:grpSpPr>
          <a:xfrm>
            <a:off x="7258478" y="5768559"/>
            <a:ext cx="5148634" cy="3489741"/>
            <a:chOff x="0" y="0"/>
            <a:chExt cx="7700952" cy="5219700"/>
          </a:xfrm>
        </p:grpSpPr>
        <p:sp>
          <p:nvSpPr>
            <p:cNvPr id="5" name="Freeform 5"/>
            <p:cNvSpPr/>
            <p:nvPr/>
          </p:nvSpPr>
          <p:spPr>
            <a:xfrm>
              <a:off x="-519430" y="-910590"/>
              <a:ext cx="9106842" cy="6188710"/>
            </a:xfrm>
            <a:custGeom>
              <a:avLst/>
              <a:gdLst/>
              <a:ahLst/>
              <a:cxnLst/>
              <a:rect l="l" t="t" r="r" b="b"/>
              <a:pathLst>
                <a:path w="9106842" h="6188710">
                  <a:moveTo>
                    <a:pt x="3537614" y="5034280"/>
                  </a:moveTo>
                  <a:cubicBezTo>
                    <a:pt x="5460806" y="5034280"/>
                    <a:pt x="4424737" y="6188710"/>
                    <a:pt x="6413400" y="6121400"/>
                  </a:cubicBezTo>
                  <a:cubicBezTo>
                    <a:pt x="8109082" y="6064250"/>
                    <a:pt x="9106841" y="3489960"/>
                    <a:pt x="6560708" y="2288540"/>
                  </a:cubicBezTo>
                  <a:cubicBezTo>
                    <a:pt x="4323258" y="1328420"/>
                    <a:pt x="661828" y="0"/>
                    <a:pt x="1177407" y="1830070"/>
                  </a:cubicBezTo>
                  <a:cubicBezTo>
                    <a:pt x="1692986" y="3660140"/>
                    <a:pt x="0" y="4232910"/>
                    <a:pt x="809136" y="5205730"/>
                  </a:cubicBezTo>
                  <a:cubicBezTo>
                    <a:pt x="1768277" y="6178550"/>
                    <a:pt x="1840295" y="5034280"/>
                    <a:pt x="3537614" y="5034280"/>
                  </a:cubicBezTo>
                  <a:close/>
                </a:path>
              </a:pathLst>
            </a:custGeom>
            <a:blipFill>
              <a:blip r:embed="rId3"/>
              <a:stretch>
                <a:fillRect l="-1699" t="-123" r="-2298" b="-123"/>
              </a:stretch>
            </a:blipFill>
          </p:spPr>
        </p:sp>
      </p:grpSp>
      <p:grpSp>
        <p:nvGrpSpPr>
          <p:cNvPr id="6" name="Group 6"/>
          <p:cNvGrpSpPr/>
          <p:nvPr/>
        </p:nvGrpSpPr>
        <p:grpSpPr>
          <a:xfrm>
            <a:off x="12862095" y="1952109"/>
            <a:ext cx="4393625" cy="1773150"/>
            <a:chOff x="0" y="0"/>
            <a:chExt cx="5858166" cy="2364200"/>
          </a:xfrm>
        </p:grpSpPr>
        <p:sp>
          <p:nvSpPr>
            <p:cNvPr id="7" name="TextBox 7"/>
            <p:cNvSpPr txBox="1"/>
            <p:nvPr/>
          </p:nvSpPr>
          <p:spPr>
            <a:xfrm>
              <a:off x="0" y="-123825"/>
              <a:ext cx="5858166" cy="689398"/>
            </a:xfrm>
            <a:prstGeom prst="rect">
              <a:avLst/>
            </a:prstGeom>
          </p:spPr>
          <p:txBody>
            <a:bodyPr lIns="0" tIns="0" rIns="0" bIns="0" rtlCol="0" anchor="t">
              <a:spAutoFit/>
            </a:bodyPr>
            <a:lstStyle/>
            <a:p>
              <a:pPr marL="0" lvl="0" indent="0" algn="l">
                <a:lnSpc>
                  <a:spcPts val="3920"/>
                </a:lnSpc>
                <a:spcBef>
                  <a:spcPct val="0"/>
                </a:spcBef>
              </a:pPr>
              <a:r>
                <a:rPr lang="en-US" sz="2800">
                  <a:solidFill>
                    <a:srgbClr val="2B2B2B"/>
                  </a:solidFill>
                  <a:latin typeface="Agrandir"/>
                  <a:ea typeface="Agrandir"/>
                  <a:cs typeface="Agrandir"/>
                  <a:sym typeface="Agrandir"/>
                </a:rPr>
                <a:t>Geribildirim</a:t>
              </a:r>
            </a:p>
          </p:txBody>
        </p:sp>
        <p:sp>
          <p:nvSpPr>
            <p:cNvPr id="8" name="TextBox 8"/>
            <p:cNvSpPr txBox="1"/>
            <p:nvPr/>
          </p:nvSpPr>
          <p:spPr>
            <a:xfrm>
              <a:off x="0" y="771832"/>
              <a:ext cx="5858166" cy="1592368"/>
            </a:xfrm>
            <a:prstGeom prst="rect">
              <a:avLst/>
            </a:prstGeom>
          </p:spPr>
          <p:txBody>
            <a:bodyPr lIns="0" tIns="0" rIns="0" bIns="0" rtlCol="0" anchor="t">
              <a:spAutoFit/>
            </a:bodyPr>
            <a:lstStyle/>
            <a:p>
              <a:pPr marL="0" lvl="0" indent="0" algn="l">
                <a:lnSpc>
                  <a:spcPts val="3080"/>
                </a:lnSpc>
              </a:pPr>
              <a:r>
                <a:rPr lang="en-US" sz="2200">
                  <a:solidFill>
                    <a:srgbClr val="2B2B2B"/>
                  </a:solidFill>
                  <a:latin typeface="Agrandir"/>
                  <a:ea typeface="Agrandir"/>
                  <a:cs typeface="Agrandir"/>
                  <a:sym typeface="Agrandir"/>
                </a:rPr>
                <a:t>Başkalarının geri bildirimlerini dinlemek, sınırlarınızı daha iyi yönetmenize yardımcı olabilir.</a:t>
              </a:r>
            </a:p>
          </p:txBody>
        </p:sp>
      </p:grpSp>
      <p:sp>
        <p:nvSpPr>
          <p:cNvPr id="9" name="TextBox 9"/>
          <p:cNvSpPr txBox="1"/>
          <p:nvPr/>
        </p:nvSpPr>
        <p:spPr>
          <a:xfrm>
            <a:off x="1028700" y="4424362"/>
            <a:ext cx="6070147" cy="1247775"/>
          </a:xfrm>
          <a:prstGeom prst="rect">
            <a:avLst/>
          </a:prstGeom>
        </p:spPr>
        <p:txBody>
          <a:bodyPr lIns="0" tIns="0" rIns="0" bIns="0" rtlCol="0" anchor="t">
            <a:spAutoFit/>
          </a:bodyPr>
          <a:lstStyle/>
          <a:p>
            <a:pPr marL="0" lvl="0" indent="0" algn="l">
              <a:lnSpc>
                <a:spcPts val="8399"/>
              </a:lnSpc>
              <a:spcBef>
                <a:spcPct val="0"/>
              </a:spcBef>
            </a:pPr>
            <a:r>
              <a:rPr lang="en-US" sz="6999">
                <a:solidFill>
                  <a:srgbClr val="2B2B2B"/>
                </a:solidFill>
                <a:latin typeface="Agrandir"/>
                <a:ea typeface="Agrandir"/>
                <a:cs typeface="Agrandir"/>
                <a:sym typeface="Agrandir"/>
              </a:rPr>
              <a:t>öneriler</a:t>
            </a:r>
          </a:p>
        </p:txBody>
      </p:sp>
      <p:grpSp>
        <p:nvGrpSpPr>
          <p:cNvPr id="10" name="Group 10"/>
          <p:cNvGrpSpPr/>
          <p:nvPr/>
        </p:nvGrpSpPr>
        <p:grpSpPr>
          <a:xfrm>
            <a:off x="12862095" y="6626855"/>
            <a:ext cx="4393625" cy="1773150"/>
            <a:chOff x="0" y="0"/>
            <a:chExt cx="5858166" cy="2364200"/>
          </a:xfrm>
        </p:grpSpPr>
        <p:sp>
          <p:nvSpPr>
            <p:cNvPr id="11" name="TextBox 11"/>
            <p:cNvSpPr txBox="1"/>
            <p:nvPr/>
          </p:nvSpPr>
          <p:spPr>
            <a:xfrm>
              <a:off x="0" y="-123825"/>
              <a:ext cx="5858166" cy="689398"/>
            </a:xfrm>
            <a:prstGeom prst="rect">
              <a:avLst/>
            </a:prstGeom>
          </p:spPr>
          <p:txBody>
            <a:bodyPr lIns="0" tIns="0" rIns="0" bIns="0" rtlCol="0" anchor="t">
              <a:spAutoFit/>
            </a:bodyPr>
            <a:lstStyle/>
            <a:p>
              <a:pPr marL="0" lvl="0" indent="0" algn="l">
                <a:lnSpc>
                  <a:spcPts val="3920"/>
                </a:lnSpc>
                <a:spcBef>
                  <a:spcPct val="0"/>
                </a:spcBef>
              </a:pPr>
              <a:r>
                <a:rPr lang="en-US" sz="2800">
                  <a:solidFill>
                    <a:srgbClr val="2B2B2B"/>
                  </a:solidFill>
                  <a:latin typeface="Agrandir"/>
                  <a:ea typeface="Agrandir"/>
                  <a:cs typeface="Agrandir"/>
                  <a:sym typeface="Agrandir"/>
                </a:rPr>
                <a:t>Destek Alma</a:t>
              </a:r>
            </a:p>
          </p:txBody>
        </p:sp>
        <p:sp>
          <p:nvSpPr>
            <p:cNvPr id="12" name="TextBox 12"/>
            <p:cNvSpPr txBox="1"/>
            <p:nvPr/>
          </p:nvSpPr>
          <p:spPr>
            <a:xfrm>
              <a:off x="0" y="771832"/>
              <a:ext cx="5858166" cy="1592368"/>
            </a:xfrm>
            <a:prstGeom prst="rect">
              <a:avLst/>
            </a:prstGeom>
          </p:spPr>
          <p:txBody>
            <a:bodyPr lIns="0" tIns="0" rIns="0" bIns="0" rtlCol="0" anchor="t">
              <a:spAutoFit/>
            </a:bodyPr>
            <a:lstStyle/>
            <a:p>
              <a:pPr marL="0" lvl="0" indent="0" algn="l">
                <a:lnSpc>
                  <a:spcPts val="3080"/>
                </a:lnSpc>
              </a:pPr>
              <a:r>
                <a:rPr lang="en-US" sz="2200">
                  <a:solidFill>
                    <a:srgbClr val="2B2B2B"/>
                  </a:solidFill>
                  <a:latin typeface="Agrandir"/>
                  <a:ea typeface="Agrandir"/>
                  <a:cs typeface="Agrandir"/>
                  <a:sym typeface="Agrandir"/>
                </a:rPr>
                <a:t>Sınır koyma sürecinde aile, arkadaş veya profesyonel destek almak yararlı olabilir.</a:t>
              </a:r>
            </a:p>
          </p:txBody>
        </p:sp>
      </p:grpSp>
      <p:grpSp>
        <p:nvGrpSpPr>
          <p:cNvPr id="13" name="Group 13"/>
          <p:cNvGrpSpPr/>
          <p:nvPr/>
        </p:nvGrpSpPr>
        <p:grpSpPr>
          <a:xfrm>
            <a:off x="12865675" y="4256925"/>
            <a:ext cx="4393625" cy="1773150"/>
            <a:chOff x="0" y="0"/>
            <a:chExt cx="5858166" cy="2364200"/>
          </a:xfrm>
        </p:grpSpPr>
        <p:sp>
          <p:nvSpPr>
            <p:cNvPr id="14" name="TextBox 14"/>
            <p:cNvSpPr txBox="1"/>
            <p:nvPr/>
          </p:nvSpPr>
          <p:spPr>
            <a:xfrm>
              <a:off x="0" y="-123825"/>
              <a:ext cx="5858166" cy="689398"/>
            </a:xfrm>
            <a:prstGeom prst="rect">
              <a:avLst/>
            </a:prstGeom>
          </p:spPr>
          <p:txBody>
            <a:bodyPr lIns="0" tIns="0" rIns="0" bIns="0" rtlCol="0" anchor="t">
              <a:spAutoFit/>
            </a:bodyPr>
            <a:lstStyle/>
            <a:p>
              <a:pPr marL="0" lvl="0" indent="0" algn="l">
                <a:lnSpc>
                  <a:spcPts val="3920"/>
                </a:lnSpc>
                <a:spcBef>
                  <a:spcPct val="0"/>
                </a:spcBef>
              </a:pPr>
              <a:r>
                <a:rPr lang="en-US" sz="2800">
                  <a:solidFill>
                    <a:srgbClr val="2B2B2B"/>
                  </a:solidFill>
                  <a:latin typeface="Agrandir"/>
                  <a:ea typeface="Agrandir"/>
                  <a:cs typeface="Agrandir"/>
                  <a:sym typeface="Agrandir"/>
                </a:rPr>
                <a:t>Kendine Değer Verme</a:t>
              </a:r>
            </a:p>
          </p:txBody>
        </p:sp>
        <p:sp>
          <p:nvSpPr>
            <p:cNvPr id="15" name="TextBox 15"/>
            <p:cNvSpPr txBox="1"/>
            <p:nvPr/>
          </p:nvSpPr>
          <p:spPr>
            <a:xfrm>
              <a:off x="0" y="771832"/>
              <a:ext cx="5858166" cy="1592368"/>
            </a:xfrm>
            <a:prstGeom prst="rect">
              <a:avLst/>
            </a:prstGeom>
          </p:spPr>
          <p:txBody>
            <a:bodyPr lIns="0" tIns="0" rIns="0" bIns="0" rtlCol="0" anchor="t">
              <a:spAutoFit/>
            </a:bodyPr>
            <a:lstStyle/>
            <a:p>
              <a:pPr marL="0" lvl="0" indent="0" algn="l">
                <a:lnSpc>
                  <a:spcPts val="3080"/>
                </a:lnSpc>
              </a:pPr>
              <a:r>
                <a:rPr lang="en-US" sz="2200">
                  <a:solidFill>
                    <a:srgbClr val="2B2B2B"/>
                  </a:solidFill>
                  <a:latin typeface="Agrandir"/>
                  <a:ea typeface="Agrandir"/>
                  <a:cs typeface="Agrandir"/>
                  <a:sym typeface="Agrandir"/>
                </a:rPr>
                <a:t>Kendi ihtiyaçlarınıza öncelik vermek, sınırları korumanın temelidir.</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CF7"/>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989173"/>
            <a:ext cx="10057998" cy="6699179"/>
            <a:chOff x="0" y="0"/>
            <a:chExt cx="13410664" cy="8932239"/>
          </a:xfrm>
        </p:grpSpPr>
        <p:sp>
          <p:nvSpPr>
            <p:cNvPr id="3" name="TextBox 3"/>
            <p:cNvSpPr txBox="1"/>
            <p:nvPr/>
          </p:nvSpPr>
          <p:spPr>
            <a:xfrm>
              <a:off x="0" y="-190500"/>
              <a:ext cx="13410664" cy="7239000"/>
            </a:xfrm>
            <a:prstGeom prst="rect">
              <a:avLst/>
            </a:prstGeom>
          </p:spPr>
          <p:txBody>
            <a:bodyPr lIns="0" tIns="0" rIns="0" bIns="0" rtlCol="0" anchor="t">
              <a:spAutoFit/>
            </a:bodyPr>
            <a:lstStyle/>
            <a:p>
              <a:pPr marL="0" lvl="0" indent="0" algn="l">
                <a:lnSpc>
                  <a:spcPts val="8399"/>
                </a:lnSpc>
                <a:spcBef>
                  <a:spcPct val="0"/>
                </a:spcBef>
              </a:pPr>
              <a:r>
                <a:rPr lang="en-US" sz="6999">
                  <a:solidFill>
                    <a:srgbClr val="2B2B2B"/>
                  </a:solidFill>
                  <a:latin typeface="Agrandir"/>
                  <a:ea typeface="Agrandir"/>
                  <a:cs typeface="Agrandir"/>
                  <a:sym typeface="Agrandir"/>
                </a:rPr>
                <a:t>Bu bilgiler, sınır koyma konusundaki bilincinizi artırabilir ve sınır koyma becerilerinizi geliştirebilir. </a:t>
              </a:r>
            </a:p>
          </p:txBody>
        </p:sp>
        <p:sp>
          <p:nvSpPr>
            <p:cNvPr id="4" name="TextBox 4"/>
            <p:cNvSpPr txBox="1"/>
            <p:nvPr/>
          </p:nvSpPr>
          <p:spPr>
            <a:xfrm>
              <a:off x="0" y="7860571"/>
              <a:ext cx="13410664" cy="1071668"/>
            </a:xfrm>
            <a:prstGeom prst="rect">
              <a:avLst/>
            </a:prstGeom>
          </p:spPr>
          <p:txBody>
            <a:bodyPr lIns="0" tIns="0" rIns="0" bIns="0" rtlCol="0" anchor="t">
              <a:spAutoFit/>
            </a:bodyPr>
            <a:lstStyle/>
            <a:p>
              <a:pPr marL="0" lvl="0" indent="0" algn="l">
                <a:lnSpc>
                  <a:spcPts val="3080"/>
                </a:lnSpc>
              </a:pPr>
              <a:r>
                <a:rPr lang="en-US" sz="2200">
                  <a:solidFill>
                    <a:srgbClr val="2B2B2B"/>
                  </a:solidFill>
                  <a:latin typeface="Agrandir"/>
                  <a:ea typeface="Agrandir"/>
                  <a:cs typeface="Agrandir"/>
                  <a:sym typeface="Agrandir"/>
                </a:rPr>
                <a:t>Özellikle ortaokul öğrencileri için sınır koyma becerilerinin öğrenilmesi, kişisel ve sosyal gelişimleri açısından önemli bir adımdır.</a:t>
              </a:r>
            </a:p>
          </p:txBody>
        </p:sp>
      </p:grpSp>
      <p:pic>
        <p:nvPicPr>
          <p:cNvPr id="5" name="Picture 5"/>
          <p:cNvPicPr>
            <a:picLocks noChangeAspect="1"/>
          </p:cNvPicPr>
          <p:nvPr/>
        </p:nvPicPr>
        <p:blipFill>
          <a:blip r:embed="rId2">
            <a:alphaModFix amt="25000"/>
          </a:blip>
          <a:srcRect/>
          <a:stretch>
            <a:fillRect/>
          </a:stretch>
        </p:blipFill>
        <p:spPr>
          <a:xfrm>
            <a:off x="8062521" y="2112153"/>
            <a:ext cx="1675260" cy="1812471"/>
          </a:xfrm>
          <a:prstGeom prst="rect">
            <a:avLst/>
          </a:prstGeom>
        </p:spPr>
      </p:pic>
      <p:pic>
        <p:nvPicPr>
          <p:cNvPr id="6" name="Picture 6"/>
          <p:cNvPicPr>
            <a:picLocks noChangeAspect="1"/>
          </p:cNvPicPr>
          <p:nvPr/>
        </p:nvPicPr>
        <p:blipFill>
          <a:blip r:embed="rId3">
            <a:alphaModFix amt="25000"/>
          </a:blip>
          <a:srcRect/>
          <a:stretch>
            <a:fillRect/>
          </a:stretch>
        </p:blipFill>
        <p:spPr>
          <a:xfrm>
            <a:off x="15635686" y="6362376"/>
            <a:ext cx="1623614" cy="1812471"/>
          </a:xfrm>
          <a:prstGeom prst="rect">
            <a:avLst/>
          </a:prstGeom>
        </p:spPr>
      </p:pic>
      <p:pic>
        <p:nvPicPr>
          <p:cNvPr id="7" name="Picture 7"/>
          <p:cNvPicPr>
            <a:picLocks noChangeAspect="1"/>
          </p:cNvPicPr>
          <p:nvPr/>
        </p:nvPicPr>
        <p:blipFill>
          <a:blip r:embed="rId4">
            <a:alphaModFix amt="25000"/>
          </a:blip>
          <a:srcRect/>
          <a:stretch>
            <a:fillRect/>
          </a:stretch>
        </p:blipFill>
        <p:spPr>
          <a:xfrm>
            <a:off x="13088429" y="6469145"/>
            <a:ext cx="1812471" cy="1598933"/>
          </a:xfrm>
          <a:prstGeom prst="rect">
            <a:avLst/>
          </a:prstGeom>
        </p:spPr>
      </p:pic>
      <p:pic>
        <p:nvPicPr>
          <p:cNvPr id="8" name="Picture 8"/>
          <p:cNvPicPr>
            <a:picLocks noChangeAspect="1"/>
          </p:cNvPicPr>
          <p:nvPr/>
        </p:nvPicPr>
        <p:blipFill>
          <a:blip r:embed="rId5">
            <a:alphaModFix amt="25000"/>
          </a:blip>
          <a:srcRect/>
          <a:stretch>
            <a:fillRect/>
          </a:stretch>
        </p:blipFill>
        <p:spPr>
          <a:xfrm>
            <a:off x="10541172" y="6547521"/>
            <a:ext cx="1812471" cy="1442182"/>
          </a:xfrm>
          <a:prstGeom prst="rect">
            <a:avLst/>
          </a:prstGeom>
        </p:spPr>
      </p:pic>
      <p:pic>
        <p:nvPicPr>
          <p:cNvPr id="9" name="Picture 9"/>
          <p:cNvPicPr>
            <a:picLocks noChangeAspect="1"/>
          </p:cNvPicPr>
          <p:nvPr/>
        </p:nvPicPr>
        <p:blipFill>
          <a:blip r:embed="rId6">
            <a:alphaModFix amt="25000"/>
          </a:blip>
          <a:srcRect/>
          <a:stretch>
            <a:fillRect/>
          </a:stretch>
        </p:blipFill>
        <p:spPr>
          <a:xfrm>
            <a:off x="8044179" y="6362376"/>
            <a:ext cx="1762207" cy="1812471"/>
          </a:xfrm>
          <a:prstGeom prst="rect">
            <a:avLst/>
          </a:prstGeom>
        </p:spPr>
      </p:pic>
      <p:pic>
        <p:nvPicPr>
          <p:cNvPr id="10" name="Picture 10"/>
          <p:cNvPicPr>
            <a:picLocks noChangeAspect="1"/>
          </p:cNvPicPr>
          <p:nvPr/>
        </p:nvPicPr>
        <p:blipFill>
          <a:blip r:embed="rId7">
            <a:alphaModFix amt="25000"/>
          </a:blip>
          <a:srcRect/>
          <a:stretch>
            <a:fillRect/>
          </a:stretch>
        </p:blipFill>
        <p:spPr>
          <a:xfrm>
            <a:off x="15446829" y="4311911"/>
            <a:ext cx="1812471" cy="1776742"/>
          </a:xfrm>
          <a:prstGeom prst="rect">
            <a:avLst/>
          </a:prstGeom>
        </p:spPr>
      </p:pic>
      <p:pic>
        <p:nvPicPr>
          <p:cNvPr id="11" name="Picture 11"/>
          <p:cNvPicPr>
            <a:picLocks noChangeAspect="1"/>
          </p:cNvPicPr>
          <p:nvPr/>
        </p:nvPicPr>
        <p:blipFill>
          <a:blip r:embed="rId8">
            <a:alphaModFix amt="25000"/>
          </a:blip>
          <a:srcRect/>
          <a:stretch>
            <a:fillRect/>
          </a:stretch>
        </p:blipFill>
        <p:spPr>
          <a:xfrm>
            <a:off x="12939517" y="4527914"/>
            <a:ext cx="1812471" cy="1344737"/>
          </a:xfrm>
          <a:prstGeom prst="rect">
            <a:avLst/>
          </a:prstGeom>
        </p:spPr>
      </p:pic>
      <p:pic>
        <p:nvPicPr>
          <p:cNvPr id="12" name="Picture 12"/>
          <p:cNvPicPr>
            <a:picLocks noChangeAspect="1"/>
          </p:cNvPicPr>
          <p:nvPr/>
        </p:nvPicPr>
        <p:blipFill>
          <a:blip r:embed="rId9">
            <a:alphaModFix amt="25000"/>
          </a:blip>
          <a:srcRect/>
          <a:stretch>
            <a:fillRect/>
          </a:stretch>
        </p:blipFill>
        <p:spPr>
          <a:xfrm>
            <a:off x="15516417" y="2112153"/>
            <a:ext cx="1742883" cy="1812471"/>
          </a:xfrm>
          <a:prstGeom prst="rect">
            <a:avLst/>
          </a:prstGeom>
        </p:spPr>
      </p:pic>
      <p:pic>
        <p:nvPicPr>
          <p:cNvPr id="13" name="Picture 13"/>
          <p:cNvPicPr>
            <a:picLocks noChangeAspect="1"/>
          </p:cNvPicPr>
          <p:nvPr/>
        </p:nvPicPr>
        <p:blipFill>
          <a:blip r:embed="rId10">
            <a:alphaModFix amt="25000"/>
          </a:blip>
          <a:srcRect/>
          <a:stretch>
            <a:fillRect/>
          </a:stretch>
        </p:blipFill>
        <p:spPr>
          <a:xfrm>
            <a:off x="10432205" y="4363179"/>
            <a:ext cx="1812471" cy="1674207"/>
          </a:xfrm>
          <a:prstGeom prst="rect">
            <a:avLst/>
          </a:prstGeom>
        </p:spPr>
      </p:pic>
      <p:pic>
        <p:nvPicPr>
          <p:cNvPr id="14" name="Picture 14"/>
          <p:cNvPicPr>
            <a:picLocks noChangeAspect="1"/>
          </p:cNvPicPr>
          <p:nvPr/>
        </p:nvPicPr>
        <p:blipFill>
          <a:blip r:embed="rId11">
            <a:alphaModFix amt="25000"/>
          </a:blip>
          <a:srcRect/>
          <a:stretch>
            <a:fillRect/>
          </a:stretch>
        </p:blipFill>
        <p:spPr>
          <a:xfrm>
            <a:off x="8019047" y="4294046"/>
            <a:ext cx="1718317" cy="1812471"/>
          </a:xfrm>
          <a:prstGeom prst="rect">
            <a:avLst/>
          </a:prstGeom>
        </p:spPr>
      </p:pic>
      <p:pic>
        <p:nvPicPr>
          <p:cNvPr id="15" name="Picture 15"/>
          <p:cNvPicPr>
            <a:picLocks noChangeAspect="1"/>
          </p:cNvPicPr>
          <p:nvPr/>
        </p:nvPicPr>
        <p:blipFill>
          <a:blip r:embed="rId12">
            <a:alphaModFix amt="25000"/>
          </a:blip>
          <a:srcRect/>
          <a:stretch>
            <a:fillRect/>
          </a:stretch>
        </p:blipFill>
        <p:spPr>
          <a:xfrm>
            <a:off x="13492810" y="2113754"/>
            <a:ext cx="1812471" cy="1809269"/>
          </a:xfrm>
          <a:prstGeom prst="rect">
            <a:avLst/>
          </a:prstGeom>
        </p:spPr>
      </p:pic>
      <p:pic>
        <p:nvPicPr>
          <p:cNvPr id="16" name="Picture 16"/>
          <p:cNvPicPr>
            <a:picLocks noChangeAspect="1"/>
          </p:cNvPicPr>
          <p:nvPr/>
        </p:nvPicPr>
        <p:blipFill>
          <a:blip r:embed="rId13">
            <a:alphaModFix amt="25000"/>
          </a:blip>
          <a:srcRect/>
          <a:stretch>
            <a:fillRect/>
          </a:stretch>
        </p:blipFill>
        <p:spPr>
          <a:xfrm>
            <a:off x="11972523" y="2112153"/>
            <a:ext cx="1309152" cy="1812471"/>
          </a:xfrm>
          <a:prstGeom prst="rect">
            <a:avLst/>
          </a:prstGeom>
        </p:spPr>
      </p:pic>
      <p:pic>
        <p:nvPicPr>
          <p:cNvPr id="17" name="Picture 17"/>
          <p:cNvPicPr>
            <a:picLocks noChangeAspect="1"/>
          </p:cNvPicPr>
          <p:nvPr/>
        </p:nvPicPr>
        <p:blipFill>
          <a:blip r:embed="rId14">
            <a:alphaModFix amt="25000"/>
          </a:blip>
          <a:srcRect/>
          <a:stretch>
            <a:fillRect/>
          </a:stretch>
        </p:blipFill>
        <p:spPr>
          <a:xfrm>
            <a:off x="9948916" y="2160875"/>
            <a:ext cx="1812471" cy="171502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C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blip>
          <a:srcRect/>
          <a:stretch>
            <a:fillRect/>
          </a:stretch>
        </p:blipFill>
        <p:spPr>
          <a:xfrm>
            <a:off x="-1662681" y="-6438340"/>
            <a:ext cx="13761077" cy="14153590"/>
          </a:xfrm>
          <a:prstGeom prst="rect">
            <a:avLst/>
          </a:prstGeom>
        </p:spPr>
      </p:pic>
      <p:grpSp>
        <p:nvGrpSpPr>
          <p:cNvPr id="3" name="Group 3"/>
          <p:cNvGrpSpPr/>
          <p:nvPr/>
        </p:nvGrpSpPr>
        <p:grpSpPr>
          <a:xfrm>
            <a:off x="1054505" y="2214434"/>
            <a:ext cx="16204795" cy="5049044"/>
            <a:chOff x="0" y="0"/>
            <a:chExt cx="21606393" cy="6732059"/>
          </a:xfrm>
        </p:grpSpPr>
        <p:sp>
          <p:nvSpPr>
            <p:cNvPr id="4" name="TextBox 4"/>
            <p:cNvSpPr txBox="1"/>
            <p:nvPr/>
          </p:nvSpPr>
          <p:spPr>
            <a:xfrm>
              <a:off x="0" y="-190500"/>
              <a:ext cx="21606393" cy="1600200"/>
            </a:xfrm>
            <a:prstGeom prst="rect">
              <a:avLst/>
            </a:prstGeom>
          </p:spPr>
          <p:txBody>
            <a:bodyPr lIns="0" tIns="0" rIns="0" bIns="0" rtlCol="0" anchor="t">
              <a:spAutoFit/>
            </a:bodyPr>
            <a:lstStyle/>
            <a:p>
              <a:pPr marL="0" lvl="0" indent="0" algn="ctr">
                <a:lnSpc>
                  <a:spcPts val="8399"/>
                </a:lnSpc>
                <a:spcBef>
                  <a:spcPct val="0"/>
                </a:spcBef>
              </a:pPr>
              <a:r>
                <a:rPr lang="en-US" sz="6999">
                  <a:solidFill>
                    <a:srgbClr val="2B2B2B"/>
                  </a:solidFill>
                  <a:latin typeface="Agrandir"/>
                  <a:ea typeface="Agrandir"/>
                  <a:cs typeface="Agrandir"/>
                  <a:sym typeface="Agrandir"/>
                </a:rPr>
                <a:t>KAYNAKÇA</a:t>
              </a:r>
            </a:p>
          </p:txBody>
        </p:sp>
        <p:sp>
          <p:nvSpPr>
            <p:cNvPr id="5" name="TextBox 5"/>
            <p:cNvSpPr txBox="1"/>
            <p:nvPr/>
          </p:nvSpPr>
          <p:spPr>
            <a:xfrm>
              <a:off x="0" y="1819487"/>
              <a:ext cx="21606393" cy="4912571"/>
            </a:xfrm>
            <a:prstGeom prst="rect">
              <a:avLst/>
            </a:prstGeom>
          </p:spPr>
          <p:txBody>
            <a:bodyPr lIns="0" tIns="0" rIns="0" bIns="0" rtlCol="0" anchor="t">
              <a:spAutoFit/>
            </a:bodyPr>
            <a:lstStyle/>
            <a:p>
              <a:pPr marL="561342" lvl="1" indent="-280671" algn="just">
                <a:lnSpc>
                  <a:spcPts val="3640"/>
                </a:lnSpc>
                <a:buAutoNum type="arabicPeriod"/>
              </a:pPr>
              <a:r>
                <a:rPr lang="en-US" sz="2600">
                  <a:solidFill>
                    <a:srgbClr val="2B2B2B"/>
                  </a:solidFill>
                  <a:latin typeface="Agrandir"/>
                  <a:ea typeface="Agrandir"/>
                  <a:cs typeface="Agrandir"/>
                  <a:sym typeface="Agrandir"/>
                </a:rPr>
                <a:t>Cloud H., Townsend J. (2018). Çocuklarda Sınırlar. (B.S. Haktanır, Çev.) İstanbul: Koridor Yayıncılık.</a:t>
              </a:r>
            </a:p>
            <a:p>
              <a:pPr marL="561342" lvl="1" indent="-280671" algn="just">
                <a:lnSpc>
                  <a:spcPts val="3640"/>
                </a:lnSpc>
                <a:buAutoNum type="arabicPeriod"/>
              </a:pPr>
              <a:r>
                <a:rPr lang="en-US" sz="2600">
                  <a:solidFill>
                    <a:srgbClr val="2B2B2B"/>
                  </a:solidFill>
                  <a:latin typeface="Agrandir"/>
                  <a:ea typeface="Agrandir"/>
                  <a:cs typeface="Agrandir"/>
                  <a:sym typeface="Agrandir"/>
                </a:rPr>
                <a:t>İşmen Gazioğlu, A.E. &amp; Canel, A.N. (2015). Bağımlılıkla mücadelede okul temelli bir önleme modeli: Yaşam becerileri eğitimi. The Turkish Journal on Addictions, 2(2), 5-44.</a:t>
              </a:r>
            </a:p>
            <a:p>
              <a:pPr marL="561342" lvl="1" indent="-280671" algn="just">
                <a:lnSpc>
                  <a:spcPts val="3640"/>
                </a:lnSpc>
                <a:buAutoNum type="arabicPeriod"/>
              </a:pPr>
              <a:r>
                <a:rPr lang="en-US" sz="2600">
                  <a:solidFill>
                    <a:srgbClr val="2B2B2B"/>
                  </a:solidFill>
                  <a:latin typeface="Agrandir"/>
                  <a:ea typeface="Agrandir"/>
                  <a:cs typeface="Agrandir"/>
                  <a:sym typeface="Agrandir"/>
                </a:rPr>
                <a:t>Kelly Plate, J. &amp; Eubanks, E. (2010). Applying life skills. Building brighter futures. USA: McGraw Hill.</a:t>
              </a:r>
            </a:p>
            <a:p>
              <a:pPr marL="561342" lvl="1" indent="-280671" algn="just">
                <a:lnSpc>
                  <a:spcPts val="3640"/>
                </a:lnSpc>
                <a:buAutoNum type="arabicPeriod"/>
              </a:pPr>
              <a:r>
                <a:rPr lang="en-US" sz="2600">
                  <a:solidFill>
                    <a:srgbClr val="2B2B2B"/>
                  </a:solidFill>
                  <a:latin typeface="Agrandir"/>
                  <a:ea typeface="Agrandir"/>
                  <a:cs typeface="Agrandir"/>
                  <a:sym typeface="Agrandir"/>
                </a:rPr>
                <a:t>Mackenzie R.J. (2000). Çocuğunuza Sınır Koyma. Ankara: HYB Yayıncılık.</a:t>
              </a:r>
            </a:p>
            <a:p>
              <a:pPr marL="561342" lvl="1" indent="-280671" algn="just">
                <a:lnSpc>
                  <a:spcPts val="3640"/>
                </a:lnSpc>
                <a:buAutoNum type="arabicPeriod"/>
              </a:pPr>
              <a:r>
                <a:rPr lang="en-US" sz="2600">
                  <a:solidFill>
                    <a:srgbClr val="2B2B2B"/>
                  </a:solidFill>
                  <a:latin typeface="Agrandir"/>
                  <a:ea typeface="Agrandir"/>
                  <a:cs typeface="Agrandir"/>
                  <a:sym typeface="Agrandir"/>
                </a:rPr>
                <a:t>Yılmazer, Y. (2020). Çocuğun davranışlarına etkin sınır koymaya yönelik anne eğitim programının annelerin sınır koyma davranışı ve anne çocuk ilişkisi üzerindeki etkisi. Ankara Üniversitesi Sağlık Bilimleri Enstitüsü Doktora Tezi.</a:t>
              </a:r>
            </a:p>
          </p:txBody>
        </p:sp>
      </p:grpSp>
      <p:pic>
        <p:nvPicPr>
          <p:cNvPr id="6" name="Picture 6"/>
          <p:cNvPicPr>
            <a:picLocks noChangeAspect="1"/>
          </p:cNvPicPr>
          <p:nvPr/>
        </p:nvPicPr>
        <p:blipFill>
          <a:blip r:embed="rId3">
            <a:alphaModFix amt="25000"/>
          </a:blip>
          <a:srcRect/>
          <a:stretch>
            <a:fillRect/>
          </a:stretch>
        </p:blipFill>
        <p:spPr>
          <a:xfrm>
            <a:off x="11511932" y="6947324"/>
            <a:ext cx="8674222" cy="7652259"/>
          </a:xfrm>
          <a:prstGeom prst="rect">
            <a:avLst/>
          </a:prstGeom>
        </p:spPr>
      </p:pic>
      <p:pic>
        <p:nvPicPr>
          <p:cNvPr id="7" name="Picture 7"/>
          <p:cNvPicPr>
            <a:picLocks noChangeAspect="1"/>
          </p:cNvPicPr>
          <p:nvPr/>
        </p:nvPicPr>
        <p:blipFill>
          <a:blip r:embed="rId4">
            <a:alphaModFix amt="25000"/>
          </a:blip>
          <a:srcRect/>
          <a:stretch>
            <a:fillRect/>
          </a:stretch>
        </p:blipFill>
        <p:spPr>
          <a:xfrm>
            <a:off x="15141061" y="2810706"/>
            <a:ext cx="6293877" cy="5612932"/>
          </a:xfrm>
          <a:prstGeom prst="rect">
            <a:avLst/>
          </a:prstGeom>
        </p:spPr>
      </p:pic>
      <p:pic>
        <p:nvPicPr>
          <p:cNvPr id="8" name="Picture 8"/>
          <p:cNvPicPr>
            <a:picLocks noChangeAspect="1"/>
          </p:cNvPicPr>
          <p:nvPr/>
        </p:nvPicPr>
        <p:blipFill>
          <a:blip r:embed="rId5">
            <a:alphaModFix amt="25000"/>
          </a:blip>
          <a:srcRect/>
          <a:stretch>
            <a:fillRect/>
          </a:stretch>
        </p:blipFill>
        <p:spPr>
          <a:xfrm rot="-3435299">
            <a:off x="-3167656" y="638455"/>
            <a:ext cx="6335313" cy="707679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C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blip>
          <a:srcRect/>
          <a:stretch>
            <a:fillRect/>
          </a:stretch>
        </p:blipFill>
        <p:spPr>
          <a:xfrm>
            <a:off x="-1662681" y="-6438340"/>
            <a:ext cx="13761077" cy="14153590"/>
          </a:xfrm>
          <a:prstGeom prst="rect">
            <a:avLst/>
          </a:prstGeom>
        </p:spPr>
      </p:pic>
      <p:pic>
        <p:nvPicPr>
          <p:cNvPr id="3" name="Picture 3"/>
          <p:cNvPicPr>
            <a:picLocks noChangeAspect="1"/>
          </p:cNvPicPr>
          <p:nvPr/>
        </p:nvPicPr>
        <p:blipFill>
          <a:blip r:embed="rId3">
            <a:alphaModFix amt="25000"/>
          </a:blip>
          <a:srcRect/>
          <a:stretch>
            <a:fillRect/>
          </a:stretch>
        </p:blipFill>
        <p:spPr>
          <a:xfrm>
            <a:off x="11511932" y="6947324"/>
            <a:ext cx="8674222" cy="7652259"/>
          </a:xfrm>
          <a:prstGeom prst="rect">
            <a:avLst/>
          </a:prstGeom>
        </p:spPr>
      </p:pic>
      <p:pic>
        <p:nvPicPr>
          <p:cNvPr id="4" name="Picture 4"/>
          <p:cNvPicPr>
            <a:picLocks noChangeAspect="1"/>
          </p:cNvPicPr>
          <p:nvPr/>
        </p:nvPicPr>
        <p:blipFill>
          <a:blip r:embed="rId4">
            <a:alphaModFix amt="25000"/>
          </a:blip>
          <a:srcRect/>
          <a:stretch>
            <a:fillRect/>
          </a:stretch>
        </p:blipFill>
        <p:spPr>
          <a:xfrm>
            <a:off x="15141061" y="2810706"/>
            <a:ext cx="6293877" cy="5612932"/>
          </a:xfrm>
          <a:prstGeom prst="rect">
            <a:avLst/>
          </a:prstGeom>
        </p:spPr>
      </p:pic>
      <p:pic>
        <p:nvPicPr>
          <p:cNvPr id="5" name="Picture 5"/>
          <p:cNvPicPr>
            <a:picLocks noChangeAspect="1"/>
          </p:cNvPicPr>
          <p:nvPr/>
        </p:nvPicPr>
        <p:blipFill>
          <a:blip r:embed="rId5">
            <a:alphaModFix amt="25000"/>
          </a:blip>
          <a:srcRect/>
          <a:stretch>
            <a:fillRect/>
          </a:stretch>
        </p:blipFill>
        <p:spPr>
          <a:xfrm rot="-3435299">
            <a:off x="-3167656" y="638455"/>
            <a:ext cx="6335313" cy="7076795"/>
          </a:xfrm>
          <a:prstGeom prst="rect">
            <a:avLst/>
          </a:prstGeom>
        </p:spPr>
      </p:pic>
      <p:sp>
        <p:nvSpPr>
          <p:cNvPr id="6" name="Freeform 6"/>
          <p:cNvSpPr/>
          <p:nvPr/>
        </p:nvSpPr>
        <p:spPr>
          <a:xfrm>
            <a:off x="7211561" y="3860034"/>
            <a:ext cx="3864878" cy="3855216"/>
          </a:xfrm>
          <a:custGeom>
            <a:avLst/>
            <a:gdLst/>
            <a:ahLst/>
            <a:cxnLst/>
            <a:rect l="l" t="t" r="r" b="b"/>
            <a:pathLst>
              <a:path w="3864878" h="3855216">
                <a:moveTo>
                  <a:pt x="0" y="0"/>
                </a:moveTo>
                <a:lnTo>
                  <a:pt x="3864878" y="0"/>
                </a:lnTo>
                <a:lnTo>
                  <a:pt x="3864878" y="3855216"/>
                </a:lnTo>
                <a:lnTo>
                  <a:pt x="0" y="3855216"/>
                </a:lnTo>
                <a:lnTo>
                  <a:pt x="0" y="0"/>
                </a:lnTo>
                <a:close/>
              </a:path>
            </a:pathLst>
          </a:custGeom>
          <a:blipFill>
            <a:blip r:embed="rId6"/>
            <a:stretch>
              <a:fillRect/>
            </a:stretch>
          </a:blipFill>
        </p:spPr>
      </p:sp>
      <p:grpSp>
        <p:nvGrpSpPr>
          <p:cNvPr id="7" name="Group 7"/>
          <p:cNvGrpSpPr/>
          <p:nvPr/>
        </p:nvGrpSpPr>
        <p:grpSpPr>
          <a:xfrm>
            <a:off x="4911263" y="1495194"/>
            <a:ext cx="8465475" cy="1848644"/>
            <a:chOff x="0" y="0"/>
            <a:chExt cx="11287299" cy="2464859"/>
          </a:xfrm>
        </p:grpSpPr>
        <p:sp>
          <p:nvSpPr>
            <p:cNvPr id="8" name="TextBox 8"/>
            <p:cNvSpPr txBox="1"/>
            <p:nvPr/>
          </p:nvSpPr>
          <p:spPr>
            <a:xfrm>
              <a:off x="0" y="-190500"/>
              <a:ext cx="11287299" cy="1600200"/>
            </a:xfrm>
            <a:prstGeom prst="rect">
              <a:avLst/>
            </a:prstGeom>
          </p:spPr>
          <p:txBody>
            <a:bodyPr lIns="0" tIns="0" rIns="0" bIns="0" rtlCol="0" anchor="t">
              <a:spAutoFit/>
            </a:bodyPr>
            <a:lstStyle/>
            <a:p>
              <a:pPr marL="0" lvl="0" indent="0" algn="ctr">
                <a:lnSpc>
                  <a:spcPts val="8399"/>
                </a:lnSpc>
                <a:spcBef>
                  <a:spcPct val="0"/>
                </a:spcBef>
              </a:pPr>
              <a:r>
                <a:rPr lang="en-US" sz="6999">
                  <a:solidFill>
                    <a:srgbClr val="2B2B2B"/>
                  </a:solidFill>
                  <a:latin typeface="Agrandir"/>
                  <a:ea typeface="Agrandir"/>
                  <a:cs typeface="Agrandir"/>
                  <a:sym typeface="Agrandir"/>
                </a:rPr>
                <a:t>teşekkürler</a:t>
              </a:r>
            </a:p>
          </p:txBody>
        </p:sp>
        <p:sp>
          <p:nvSpPr>
            <p:cNvPr id="9" name="TextBox 9"/>
            <p:cNvSpPr txBox="1"/>
            <p:nvPr/>
          </p:nvSpPr>
          <p:spPr>
            <a:xfrm>
              <a:off x="0" y="1819487"/>
              <a:ext cx="11287299" cy="645371"/>
            </a:xfrm>
            <a:prstGeom prst="rect">
              <a:avLst/>
            </a:prstGeom>
          </p:spPr>
          <p:txBody>
            <a:bodyPr lIns="0" tIns="0" rIns="0" bIns="0" rtlCol="0" anchor="t">
              <a:spAutoFit/>
            </a:bodyPr>
            <a:lstStyle/>
            <a:p>
              <a:pPr marL="0" lvl="0" indent="0" algn="ctr">
                <a:lnSpc>
                  <a:spcPts val="3640"/>
                </a:lnSpc>
              </a:pP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E4E3"/>
        </a:solidFill>
        <a:effectLst/>
      </p:bgPr>
    </p:bg>
    <p:spTree>
      <p:nvGrpSpPr>
        <p:cNvPr id="1" name=""/>
        <p:cNvGrpSpPr/>
        <p:nvPr/>
      </p:nvGrpSpPr>
      <p:grpSpPr>
        <a:xfrm>
          <a:off x="0" y="0"/>
          <a:ext cx="0" cy="0"/>
          <a:chOff x="0" y="0"/>
          <a:chExt cx="0" cy="0"/>
        </a:xfrm>
      </p:grpSpPr>
      <p:grpSp>
        <p:nvGrpSpPr>
          <p:cNvPr id="2" name="Group 2"/>
          <p:cNvGrpSpPr/>
          <p:nvPr/>
        </p:nvGrpSpPr>
        <p:grpSpPr>
          <a:xfrm>
            <a:off x="1028700" y="6642301"/>
            <a:ext cx="6330226" cy="2280786"/>
            <a:chOff x="0" y="0"/>
            <a:chExt cx="8440301" cy="3041048"/>
          </a:xfrm>
        </p:grpSpPr>
        <p:grpSp>
          <p:nvGrpSpPr>
            <p:cNvPr id="3" name="Group 3"/>
            <p:cNvGrpSpPr/>
            <p:nvPr/>
          </p:nvGrpSpPr>
          <p:grpSpPr>
            <a:xfrm>
              <a:off x="0" y="0"/>
              <a:ext cx="8440301" cy="3041048"/>
              <a:chOff x="0" y="0"/>
              <a:chExt cx="3460767" cy="1251930"/>
            </a:xfrm>
          </p:grpSpPr>
          <p:sp>
            <p:nvSpPr>
              <p:cNvPr id="4" name="Freeform 4"/>
              <p:cNvSpPr/>
              <p:nvPr/>
            </p:nvSpPr>
            <p:spPr>
              <a:xfrm>
                <a:off x="0" y="0"/>
                <a:ext cx="3460767" cy="1251930"/>
              </a:xfrm>
              <a:custGeom>
                <a:avLst/>
                <a:gdLst/>
                <a:ahLst/>
                <a:cxnLst/>
                <a:rect l="l" t="t" r="r" b="b"/>
                <a:pathLst>
                  <a:path w="3460767" h="1251930">
                    <a:moveTo>
                      <a:pt x="3336307" y="1251930"/>
                    </a:moveTo>
                    <a:lnTo>
                      <a:pt x="124460" y="1251930"/>
                    </a:lnTo>
                    <a:cubicBezTo>
                      <a:pt x="55880" y="1251930"/>
                      <a:pt x="0" y="1196050"/>
                      <a:pt x="0" y="1127470"/>
                    </a:cubicBezTo>
                    <a:lnTo>
                      <a:pt x="0" y="124460"/>
                    </a:lnTo>
                    <a:cubicBezTo>
                      <a:pt x="0" y="55880"/>
                      <a:pt x="55880" y="0"/>
                      <a:pt x="124460" y="0"/>
                    </a:cubicBezTo>
                    <a:lnTo>
                      <a:pt x="3336307" y="0"/>
                    </a:lnTo>
                    <a:cubicBezTo>
                      <a:pt x="3404887" y="0"/>
                      <a:pt x="3460767" y="55880"/>
                      <a:pt x="3460767" y="124460"/>
                    </a:cubicBezTo>
                    <a:lnTo>
                      <a:pt x="3460767" y="1127470"/>
                    </a:lnTo>
                    <a:cubicBezTo>
                      <a:pt x="3460767" y="1196050"/>
                      <a:pt x="3404887" y="1251930"/>
                      <a:pt x="3336307" y="1251930"/>
                    </a:cubicBezTo>
                    <a:close/>
                  </a:path>
                </a:pathLst>
              </a:custGeom>
              <a:solidFill>
                <a:srgbClr val="FFFCF7"/>
              </a:solidFill>
            </p:spPr>
          </p:sp>
        </p:grpSp>
        <p:sp>
          <p:nvSpPr>
            <p:cNvPr id="5" name="TextBox 5"/>
            <p:cNvSpPr txBox="1"/>
            <p:nvPr/>
          </p:nvSpPr>
          <p:spPr>
            <a:xfrm>
              <a:off x="1240846" y="2312674"/>
              <a:ext cx="6777751" cy="340360"/>
            </a:xfrm>
            <a:prstGeom prst="rect">
              <a:avLst/>
            </a:prstGeom>
          </p:spPr>
          <p:txBody>
            <a:bodyPr lIns="0" tIns="0" rIns="0" bIns="0" rtlCol="0" anchor="t">
              <a:spAutoFit/>
            </a:bodyPr>
            <a:lstStyle/>
            <a:p>
              <a:pPr algn="l">
                <a:lnSpc>
                  <a:spcPts val="1950"/>
                </a:lnSpc>
                <a:spcBef>
                  <a:spcPct val="0"/>
                </a:spcBef>
              </a:pPr>
              <a:endParaRPr/>
            </a:p>
          </p:txBody>
        </p:sp>
        <p:sp>
          <p:nvSpPr>
            <p:cNvPr id="6" name="TextBox 6"/>
            <p:cNvSpPr txBox="1"/>
            <p:nvPr/>
          </p:nvSpPr>
          <p:spPr>
            <a:xfrm>
              <a:off x="1240846" y="1073643"/>
              <a:ext cx="6777751" cy="340360"/>
            </a:xfrm>
            <a:prstGeom prst="rect">
              <a:avLst/>
            </a:prstGeom>
          </p:spPr>
          <p:txBody>
            <a:bodyPr lIns="0" tIns="0" rIns="0" bIns="0" rtlCol="0" anchor="t">
              <a:spAutoFit/>
            </a:bodyPr>
            <a:lstStyle/>
            <a:p>
              <a:pPr marL="0" lvl="0" indent="0" algn="l">
                <a:lnSpc>
                  <a:spcPts val="1950"/>
                </a:lnSpc>
                <a:spcBef>
                  <a:spcPct val="0"/>
                </a:spcBef>
              </a:pPr>
              <a:endParaRPr/>
            </a:p>
          </p:txBody>
        </p:sp>
      </p:grpSp>
      <p:grpSp>
        <p:nvGrpSpPr>
          <p:cNvPr id="7" name="Group 7"/>
          <p:cNvGrpSpPr/>
          <p:nvPr/>
        </p:nvGrpSpPr>
        <p:grpSpPr>
          <a:xfrm>
            <a:off x="9809000" y="2776259"/>
            <a:ext cx="6907145" cy="868440"/>
            <a:chOff x="0" y="0"/>
            <a:chExt cx="9209527" cy="1157920"/>
          </a:xfrm>
        </p:grpSpPr>
        <p:sp>
          <p:nvSpPr>
            <p:cNvPr id="8" name="Freeform 8"/>
            <p:cNvSpPr/>
            <p:nvPr/>
          </p:nvSpPr>
          <p:spPr>
            <a:xfrm>
              <a:off x="0" y="0"/>
              <a:ext cx="1124235" cy="1157920"/>
            </a:xfrm>
            <a:custGeom>
              <a:avLst/>
              <a:gdLst/>
              <a:ahLst/>
              <a:cxnLst/>
              <a:rect l="l" t="t" r="r" b="b"/>
              <a:pathLst>
                <a:path w="1124235" h="1157920">
                  <a:moveTo>
                    <a:pt x="0" y="0"/>
                  </a:moveTo>
                  <a:lnTo>
                    <a:pt x="1124235" y="0"/>
                  </a:lnTo>
                  <a:lnTo>
                    <a:pt x="1124235" y="1157920"/>
                  </a:lnTo>
                  <a:lnTo>
                    <a:pt x="0" y="115792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TextBox 9"/>
            <p:cNvSpPr txBox="1"/>
            <p:nvPr/>
          </p:nvSpPr>
          <p:spPr>
            <a:xfrm>
              <a:off x="1634311" y="147159"/>
              <a:ext cx="7575216" cy="730251"/>
            </a:xfrm>
            <a:prstGeom prst="rect">
              <a:avLst/>
            </a:prstGeom>
          </p:spPr>
          <p:txBody>
            <a:bodyPr lIns="0" tIns="0" rIns="0" bIns="0" rtlCol="0" anchor="t">
              <a:spAutoFit/>
            </a:bodyPr>
            <a:lstStyle/>
            <a:p>
              <a:pPr algn="l">
                <a:lnSpc>
                  <a:spcPts val="4199"/>
                </a:lnSpc>
              </a:pPr>
              <a:r>
                <a:rPr lang="en-US" sz="2999">
                  <a:solidFill>
                    <a:srgbClr val="2B2B2B"/>
                  </a:solidFill>
                  <a:latin typeface="Agrandir"/>
                  <a:ea typeface="Agrandir"/>
                  <a:cs typeface="Agrandir"/>
                  <a:sym typeface="Agrandir"/>
                </a:rPr>
                <a:t>sınır türleri</a:t>
              </a:r>
            </a:p>
          </p:txBody>
        </p:sp>
        <p:sp>
          <p:nvSpPr>
            <p:cNvPr id="10" name="TextBox 10"/>
            <p:cNvSpPr txBox="1"/>
            <p:nvPr/>
          </p:nvSpPr>
          <p:spPr>
            <a:xfrm>
              <a:off x="351305" y="370892"/>
              <a:ext cx="421625" cy="349462"/>
            </a:xfrm>
            <a:prstGeom prst="rect">
              <a:avLst/>
            </a:prstGeom>
          </p:spPr>
          <p:txBody>
            <a:bodyPr lIns="0" tIns="0" rIns="0" bIns="0" rtlCol="0" anchor="t">
              <a:spAutoFit/>
            </a:bodyPr>
            <a:lstStyle/>
            <a:p>
              <a:pPr algn="ctr">
                <a:lnSpc>
                  <a:spcPts val="1960"/>
                </a:lnSpc>
              </a:pPr>
              <a:r>
                <a:rPr lang="en-US" sz="1400" b="1">
                  <a:solidFill>
                    <a:srgbClr val="2B2B2B"/>
                  </a:solidFill>
                  <a:latin typeface="Agrandir Bold"/>
                  <a:ea typeface="Agrandir Bold"/>
                  <a:cs typeface="Agrandir Bold"/>
                  <a:sym typeface="Agrandir Bold"/>
                </a:rPr>
                <a:t>1</a:t>
              </a:r>
            </a:p>
          </p:txBody>
        </p:sp>
      </p:grpSp>
      <p:grpSp>
        <p:nvGrpSpPr>
          <p:cNvPr id="11" name="Group 11"/>
          <p:cNvGrpSpPr/>
          <p:nvPr/>
        </p:nvGrpSpPr>
        <p:grpSpPr>
          <a:xfrm>
            <a:off x="9809000" y="4064940"/>
            <a:ext cx="6907145" cy="868440"/>
            <a:chOff x="0" y="0"/>
            <a:chExt cx="9209527" cy="1157920"/>
          </a:xfrm>
        </p:grpSpPr>
        <p:sp>
          <p:nvSpPr>
            <p:cNvPr id="12" name="TextBox 12"/>
            <p:cNvSpPr txBox="1"/>
            <p:nvPr/>
          </p:nvSpPr>
          <p:spPr>
            <a:xfrm>
              <a:off x="1634311" y="147159"/>
              <a:ext cx="7575216" cy="730251"/>
            </a:xfrm>
            <a:prstGeom prst="rect">
              <a:avLst/>
            </a:prstGeom>
          </p:spPr>
          <p:txBody>
            <a:bodyPr lIns="0" tIns="0" rIns="0" bIns="0" rtlCol="0" anchor="t">
              <a:spAutoFit/>
            </a:bodyPr>
            <a:lstStyle/>
            <a:p>
              <a:pPr algn="l">
                <a:lnSpc>
                  <a:spcPts val="4199"/>
                </a:lnSpc>
              </a:pPr>
              <a:r>
                <a:rPr lang="en-US" sz="2999">
                  <a:solidFill>
                    <a:srgbClr val="2B2B2B"/>
                  </a:solidFill>
                  <a:latin typeface="Agrandir"/>
                  <a:ea typeface="Agrandir"/>
                  <a:cs typeface="Agrandir"/>
                  <a:sym typeface="Agrandir"/>
                </a:rPr>
                <a:t>sınır koymanın önemi</a:t>
              </a:r>
            </a:p>
          </p:txBody>
        </p:sp>
        <p:sp>
          <p:nvSpPr>
            <p:cNvPr id="13" name="Freeform 13"/>
            <p:cNvSpPr/>
            <p:nvPr/>
          </p:nvSpPr>
          <p:spPr>
            <a:xfrm>
              <a:off x="0" y="0"/>
              <a:ext cx="1124235" cy="1157920"/>
            </a:xfrm>
            <a:custGeom>
              <a:avLst/>
              <a:gdLst/>
              <a:ahLst/>
              <a:cxnLst/>
              <a:rect l="l" t="t" r="r" b="b"/>
              <a:pathLst>
                <a:path w="1124235" h="1157920">
                  <a:moveTo>
                    <a:pt x="0" y="0"/>
                  </a:moveTo>
                  <a:lnTo>
                    <a:pt x="1124235" y="0"/>
                  </a:lnTo>
                  <a:lnTo>
                    <a:pt x="1124235" y="1157920"/>
                  </a:lnTo>
                  <a:lnTo>
                    <a:pt x="0" y="115792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4" name="TextBox 14"/>
            <p:cNvSpPr txBox="1"/>
            <p:nvPr/>
          </p:nvSpPr>
          <p:spPr>
            <a:xfrm>
              <a:off x="351305" y="370892"/>
              <a:ext cx="421625" cy="349462"/>
            </a:xfrm>
            <a:prstGeom prst="rect">
              <a:avLst/>
            </a:prstGeom>
          </p:spPr>
          <p:txBody>
            <a:bodyPr lIns="0" tIns="0" rIns="0" bIns="0" rtlCol="0" anchor="t">
              <a:spAutoFit/>
            </a:bodyPr>
            <a:lstStyle/>
            <a:p>
              <a:pPr algn="ctr">
                <a:lnSpc>
                  <a:spcPts val="1960"/>
                </a:lnSpc>
              </a:pPr>
              <a:r>
                <a:rPr lang="en-US" sz="1400" b="1">
                  <a:solidFill>
                    <a:srgbClr val="2B2B2B"/>
                  </a:solidFill>
                  <a:latin typeface="Agrandir Bold"/>
                  <a:ea typeface="Agrandir Bold"/>
                  <a:cs typeface="Agrandir Bold"/>
                  <a:sym typeface="Agrandir Bold"/>
                </a:rPr>
                <a:t>2</a:t>
              </a:r>
            </a:p>
          </p:txBody>
        </p:sp>
      </p:grpSp>
      <p:grpSp>
        <p:nvGrpSpPr>
          <p:cNvPr id="15" name="Group 15"/>
          <p:cNvGrpSpPr/>
          <p:nvPr/>
        </p:nvGrpSpPr>
        <p:grpSpPr>
          <a:xfrm>
            <a:off x="9809000" y="5353620"/>
            <a:ext cx="6907145" cy="868440"/>
            <a:chOff x="0" y="0"/>
            <a:chExt cx="9209527" cy="1157920"/>
          </a:xfrm>
        </p:grpSpPr>
        <p:sp>
          <p:nvSpPr>
            <p:cNvPr id="16" name="TextBox 16"/>
            <p:cNvSpPr txBox="1"/>
            <p:nvPr/>
          </p:nvSpPr>
          <p:spPr>
            <a:xfrm>
              <a:off x="1634311" y="147159"/>
              <a:ext cx="7575216" cy="730251"/>
            </a:xfrm>
            <a:prstGeom prst="rect">
              <a:avLst/>
            </a:prstGeom>
          </p:spPr>
          <p:txBody>
            <a:bodyPr lIns="0" tIns="0" rIns="0" bIns="0" rtlCol="0" anchor="t">
              <a:spAutoFit/>
            </a:bodyPr>
            <a:lstStyle/>
            <a:p>
              <a:pPr algn="l">
                <a:lnSpc>
                  <a:spcPts val="4199"/>
                </a:lnSpc>
              </a:pPr>
              <a:r>
                <a:rPr lang="en-US" sz="2999">
                  <a:solidFill>
                    <a:srgbClr val="2B2B2B"/>
                  </a:solidFill>
                  <a:latin typeface="Agrandir"/>
                  <a:ea typeface="Agrandir"/>
                  <a:cs typeface="Agrandir"/>
                  <a:sym typeface="Agrandir"/>
                </a:rPr>
                <a:t>sınır koyma sorunları</a:t>
              </a:r>
            </a:p>
          </p:txBody>
        </p:sp>
        <p:sp>
          <p:nvSpPr>
            <p:cNvPr id="17" name="Freeform 17"/>
            <p:cNvSpPr/>
            <p:nvPr/>
          </p:nvSpPr>
          <p:spPr>
            <a:xfrm>
              <a:off x="0" y="0"/>
              <a:ext cx="1124235" cy="1157920"/>
            </a:xfrm>
            <a:custGeom>
              <a:avLst/>
              <a:gdLst/>
              <a:ahLst/>
              <a:cxnLst/>
              <a:rect l="l" t="t" r="r" b="b"/>
              <a:pathLst>
                <a:path w="1124235" h="1157920">
                  <a:moveTo>
                    <a:pt x="0" y="0"/>
                  </a:moveTo>
                  <a:lnTo>
                    <a:pt x="1124235" y="0"/>
                  </a:lnTo>
                  <a:lnTo>
                    <a:pt x="1124235" y="1157920"/>
                  </a:lnTo>
                  <a:lnTo>
                    <a:pt x="0" y="115792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8" name="TextBox 18"/>
            <p:cNvSpPr txBox="1"/>
            <p:nvPr/>
          </p:nvSpPr>
          <p:spPr>
            <a:xfrm>
              <a:off x="351305" y="370892"/>
              <a:ext cx="421625" cy="349462"/>
            </a:xfrm>
            <a:prstGeom prst="rect">
              <a:avLst/>
            </a:prstGeom>
          </p:spPr>
          <p:txBody>
            <a:bodyPr lIns="0" tIns="0" rIns="0" bIns="0" rtlCol="0" anchor="t">
              <a:spAutoFit/>
            </a:bodyPr>
            <a:lstStyle/>
            <a:p>
              <a:pPr algn="ctr">
                <a:lnSpc>
                  <a:spcPts val="1960"/>
                </a:lnSpc>
              </a:pPr>
              <a:r>
                <a:rPr lang="en-US" sz="1400" b="1">
                  <a:solidFill>
                    <a:srgbClr val="2B2B2B"/>
                  </a:solidFill>
                  <a:latin typeface="Agrandir Bold"/>
                  <a:ea typeface="Agrandir Bold"/>
                  <a:cs typeface="Agrandir Bold"/>
                  <a:sym typeface="Agrandir Bold"/>
                </a:rPr>
                <a:t>3</a:t>
              </a:r>
            </a:p>
          </p:txBody>
        </p:sp>
      </p:grpSp>
      <p:grpSp>
        <p:nvGrpSpPr>
          <p:cNvPr id="19" name="Group 19"/>
          <p:cNvGrpSpPr/>
          <p:nvPr/>
        </p:nvGrpSpPr>
        <p:grpSpPr>
          <a:xfrm>
            <a:off x="9809000" y="6642301"/>
            <a:ext cx="6907145" cy="868440"/>
            <a:chOff x="0" y="0"/>
            <a:chExt cx="9209527" cy="1157920"/>
          </a:xfrm>
        </p:grpSpPr>
        <p:sp>
          <p:nvSpPr>
            <p:cNvPr id="20" name="TextBox 20"/>
            <p:cNvSpPr txBox="1"/>
            <p:nvPr/>
          </p:nvSpPr>
          <p:spPr>
            <a:xfrm>
              <a:off x="1634311" y="147159"/>
              <a:ext cx="7575216" cy="730251"/>
            </a:xfrm>
            <a:prstGeom prst="rect">
              <a:avLst/>
            </a:prstGeom>
          </p:spPr>
          <p:txBody>
            <a:bodyPr lIns="0" tIns="0" rIns="0" bIns="0" rtlCol="0" anchor="t">
              <a:spAutoFit/>
            </a:bodyPr>
            <a:lstStyle/>
            <a:p>
              <a:pPr algn="l">
                <a:lnSpc>
                  <a:spcPts val="4199"/>
                </a:lnSpc>
              </a:pPr>
              <a:r>
                <a:rPr lang="en-US" sz="2999">
                  <a:solidFill>
                    <a:srgbClr val="2B2B2B"/>
                  </a:solidFill>
                  <a:latin typeface="Agrandir"/>
                  <a:ea typeface="Agrandir"/>
                  <a:cs typeface="Agrandir"/>
                  <a:sym typeface="Agrandir"/>
                </a:rPr>
                <a:t>sınır koyma yöntemleri</a:t>
              </a:r>
            </a:p>
          </p:txBody>
        </p:sp>
        <p:sp>
          <p:nvSpPr>
            <p:cNvPr id="21" name="Freeform 21"/>
            <p:cNvSpPr/>
            <p:nvPr/>
          </p:nvSpPr>
          <p:spPr>
            <a:xfrm>
              <a:off x="0" y="0"/>
              <a:ext cx="1124235" cy="1157920"/>
            </a:xfrm>
            <a:custGeom>
              <a:avLst/>
              <a:gdLst/>
              <a:ahLst/>
              <a:cxnLst/>
              <a:rect l="l" t="t" r="r" b="b"/>
              <a:pathLst>
                <a:path w="1124235" h="1157920">
                  <a:moveTo>
                    <a:pt x="0" y="0"/>
                  </a:moveTo>
                  <a:lnTo>
                    <a:pt x="1124235" y="0"/>
                  </a:lnTo>
                  <a:lnTo>
                    <a:pt x="1124235" y="1157920"/>
                  </a:lnTo>
                  <a:lnTo>
                    <a:pt x="0" y="115792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2" name="TextBox 22"/>
            <p:cNvSpPr txBox="1"/>
            <p:nvPr/>
          </p:nvSpPr>
          <p:spPr>
            <a:xfrm>
              <a:off x="351305" y="370892"/>
              <a:ext cx="421625" cy="349462"/>
            </a:xfrm>
            <a:prstGeom prst="rect">
              <a:avLst/>
            </a:prstGeom>
          </p:spPr>
          <p:txBody>
            <a:bodyPr lIns="0" tIns="0" rIns="0" bIns="0" rtlCol="0" anchor="t">
              <a:spAutoFit/>
            </a:bodyPr>
            <a:lstStyle/>
            <a:p>
              <a:pPr algn="ctr">
                <a:lnSpc>
                  <a:spcPts val="1960"/>
                </a:lnSpc>
              </a:pPr>
              <a:r>
                <a:rPr lang="en-US" sz="1400" b="1">
                  <a:solidFill>
                    <a:srgbClr val="2B2B2B"/>
                  </a:solidFill>
                  <a:latin typeface="Agrandir Bold"/>
                  <a:ea typeface="Agrandir Bold"/>
                  <a:cs typeface="Agrandir Bold"/>
                  <a:sym typeface="Agrandir Bold"/>
                </a:rPr>
                <a:t>4</a:t>
              </a:r>
            </a:p>
          </p:txBody>
        </p:sp>
      </p:grpSp>
      <p:sp>
        <p:nvSpPr>
          <p:cNvPr id="23" name="Freeform 23"/>
          <p:cNvSpPr/>
          <p:nvPr/>
        </p:nvSpPr>
        <p:spPr>
          <a:xfrm>
            <a:off x="3793593" y="6051100"/>
            <a:ext cx="4015567" cy="3463189"/>
          </a:xfrm>
          <a:custGeom>
            <a:avLst/>
            <a:gdLst/>
            <a:ahLst/>
            <a:cxnLst/>
            <a:rect l="l" t="t" r="r" b="b"/>
            <a:pathLst>
              <a:path w="4015567" h="3463189">
                <a:moveTo>
                  <a:pt x="0" y="0"/>
                </a:moveTo>
                <a:lnTo>
                  <a:pt x="4015567" y="0"/>
                </a:lnTo>
                <a:lnTo>
                  <a:pt x="4015567" y="3463188"/>
                </a:lnTo>
                <a:lnTo>
                  <a:pt x="0" y="3463188"/>
                </a:lnTo>
                <a:lnTo>
                  <a:pt x="0" y="0"/>
                </a:lnTo>
                <a:close/>
              </a:path>
            </a:pathLst>
          </a:custGeom>
          <a:blipFill>
            <a:blip r:embed="rId4"/>
            <a:stretch>
              <a:fillRect/>
            </a:stretch>
          </a:blipFill>
        </p:spPr>
      </p:sp>
      <p:grpSp>
        <p:nvGrpSpPr>
          <p:cNvPr id="24" name="Group 24"/>
          <p:cNvGrpSpPr/>
          <p:nvPr/>
        </p:nvGrpSpPr>
        <p:grpSpPr>
          <a:xfrm>
            <a:off x="1028700" y="4265286"/>
            <a:ext cx="6780460" cy="1756428"/>
            <a:chOff x="0" y="0"/>
            <a:chExt cx="9040614" cy="2341904"/>
          </a:xfrm>
        </p:grpSpPr>
        <p:sp>
          <p:nvSpPr>
            <p:cNvPr id="25" name="TextBox 25"/>
            <p:cNvSpPr txBox="1"/>
            <p:nvPr/>
          </p:nvSpPr>
          <p:spPr>
            <a:xfrm>
              <a:off x="0" y="-190500"/>
              <a:ext cx="9040614" cy="1600200"/>
            </a:xfrm>
            <a:prstGeom prst="rect">
              <a:avLst/>
            </a:prstGeom>
          </p:spPr>
          <p:txBody>
            <a:bodyPr lIns="0" tIns="0" rIns="0" bIns="0" rtlCol="0" anchor="t">
              <a:spAutoFit/>
            </a:bodyPr>
            <a:lstStyle/>
            <a:p>
              <a:pPr marL="0" lvl="0" indent="0" algn="l">
                <a:lnSpc>
                  <a:spcPts val="8399"/>
                </a:lnSpc>
                <a:spcBef>
                  <a:spcPct val="0"/>
                </a:spcBef>
              </a:pPr>
              <a:r>
                <a:rPr lang="en-US" sz="6999">
                  <a:solidFill>
                    <a:srgbClr val="2B2B2B"/>
                  </a:solidFill>
                  <a:latin typeface="Agrandir"/>
                  <a:ea typeface="Agrandir"/>
                  <a:cs typeface="Agrandir"/>
                  <a:sym typeface="Agrandir"/>
                </a:rPr>
                <a:t>içindekiler</a:t>
              </a:r>
            </a:p>
          </p:txBody>
        </p:sp>
        <p:sp>
          <p:nvSpPr>
            <p:cNvPr id="26" name="TextBox 26"/>
            <p:cNvSpPr txBox="1"/>
            <p:nvPr/>
          </p:nvSpPr>
          <p:spPr>
            <a:xfrm>
              <a:off x="0" y="1652506"/>
              <a:ext cx="9040614" cy="689398"/>
            </a:xfrm>
            <a:prstGeom prst="rect">
              <a:avLst/>
            </a:prstGeom>
          </p:spPr>
          <p:txBody>
            <a:bodyPr lIns="0" tIns="0" rIns="0" bIns="0" rtlCol="0" anchor="t">
              <a:spAutoFit/>
            </a:bodyPr>
            <a:lstStyle/>
            <a:p>
              <a:pPr marL="0" lvl="0" indent="0" algn="l">
                <a:lnSpc>
                  <a:spcPts val="3920"/>
                </a:lnSpc>
                <a:spcBef>
                  <a:spcPct val="0"/>
                </a:spcBef>
              </a:pP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C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blip>
          <a:srcRect/>
          <a:stretch>
            <a:fillRect/>
          </a:stretch>
        </p:blipFill>
        <p:spPr>
          <a:xfrm>
            <a:off x="-2190982" y="1155733"/>
            <a:ext cx="19770751" cy="18262535"/>
          </a:xfrm>
          <a:prstGeom prst="rect">
            <a:avLst/>
          </a:prstGeom>
        </p:spPr>
      </p:pic>
      <p:grpSp>
        <p:nvGrpSpPr>
          <p:cNvPr id="3" name="Group 3"/>
          <p:cNvGrpSpPr/>
          <p:nvPr/>
        </p:nvGrpSpPr>
        <p:grpSpPr>
          <a:xfrm>
            <a:off x="1757890" y="1521374"/>
            <a:ext cx="14812413" cy="7244252"/>
            <a:chOff x="0" y="0"/>
            <a:chExt cx="19749884" cy="9659002"/>
          </a:xfrm>
        </p:grpSpPr>
        <p:sp>
          <p:nvSpPr>
            <p:cNvPr id="4" name="TextBox 4"/>
            <p:cNvSpPr txBox="1"/>
            <p:nvPr/>
          </p:nvSpPr>
          <p:spPr>
            <a:xfrm>
              <a:off x="0" y="8969604"/>
              <a:ext cx="19749884" cy="689398"/>
            </a:xfrm>
            <a:prstGeom prst="rect">
              <a:avLst/>
            </a:prstGeom>
          </p:spPr>
          <p:txBody>
            <a:bodyPr lIns="0" tIns="0" rIns="0" bIns="0" rtlCol="0" anchor="t">
              <a:spAutoFit/>
            </a:bodyPr>
            <a:lstStyle/>
            <a:p>
              <a:pPr marL="0" lvl="0" indent="0" algn="r">
                <a:lnSpc>
                  <a:spcPts val="3920"/>
                </a:lnSpc>
                <a:spcBef>
                  <a:spcPct val="0"/>
                </a:spcBef>
              </a:pPr>
              <a:r>
                <a:rPr lang="en-US" sz="2800">
                  <a:solidFill>
                    <a:srgbClr val="2B2B2B"/>
                  </a:solidFill>
                  <a:latin typeface="Agrandir"/>
                  <a:ea typeface="Agrandir"/>
                  <a:cs typeface="Agrandir"/>
                  <a:sym typeface="Agrandir"/>
                </a:rPr>
                <a:t>Christine Morgan</a:t>
              </a:r>
            </a:p>
          </p:txBody>
        </p:sp>
        <p:sp>
          <p:nvSpPr>
            <p:cNvPr id="5" name="TextBox 5"/>
            <p:cNvSpPr txBox="1"/>
            <p:nvPr/>
          </p:nvSpPr>
          <p:spPr>
            <a:xfrm>
              <a:off x="0" y="-190500"/>
              <a:ext cx="19749884" cy="8648700"/>
            </a:xfrm>
            <a:prstGeom prst="rect">
              <a:avLst/>
            </a:prstGeom>
          </p:spPr>
          <p:txBody>
            <a:bodyPr lIns="0" tIns="0" rIns="0" bIns="0" rtlCol="0" anchor="t">
              <a:spAutoFit/>
            </a:bodyPr>
            <a:lstStyle/>
            <a:p>
              <a:pPr marL="0" lvl="0" indent="0" algn="l">
                <a:lnSpc>
                  <a:spcPts val="8399"/>
                </a:lnSpc>
                <a:spcBef>
                  <a:spcPct val="0"/>
                </a:spcBef>
              </a:pPr>
              <a:r>
                <a:rPr lang="en-US" sz="6999">
                  <a:solidFill>
                    <a:srgbClr val="2B2B2B"/>
                  </a:solidFill>
                  <a:latin typeface="Agrandir"/>
                  <a:ea typeface="Agrandir"/>
                  <a:cs typeface="Agrandir"/>
                  <a:sym typeface="Agrandir"/>
                </a:rPr>
                <a:t>Sınırlar koymak kendime duyduğum şefkati göstermenin bir yoludur. Kişisel sınırlarımın olması beni kaba, bencil ve duyarsız yapmaz, çünkü ben kendi yolumu tercih ediyorum. Kendimi önemsiyorum. </a:t>
              </a:r>
            </a:p>
          </p:txBody>
        </p:sp>
      </p:grpSp>
      <p:pic>
        <p:nvPicPr>
          <p:cNvPr id="6" name="Picture 6"/>
          <p:cNvPicPr>
            <a:picLocks noChangeAspect="1"/>
          </p:cNvPicPr>
          <p:nvPr/>
        </p:nvPicPr>
        <p:blipFill>
          <a:blip r:embed="rId3">
            <a:alphaModFix amt="25000"/>
          </a:blip>
          <a:srcRect/>
          <a:stretch>
            <a:fillRect/>
          </a:stretch>
        </p:blipFill>
        <p:spPr>
          <a:xfrm rot="-3982960">
            <a:off x="13745551" y="-3705176"/>
            <a:ext cx="5352514" cy="7410352"/>
          </a:xfrm>
          <a:prstGeom prst="rect">
            <a:avLst/>
          </a:prstGeom>
        </p:spPr>
      </p:pic>
      <p:pic>
        <p:nvPicPr>
          <p:cNvPr id="7" name="Picture 7"/>
          <p:cNvPicPr>
            <a:picLocks noChangeAspect="1"/>
          </p:cNvPicPr>
          <p:nvPr/>
        </p:nvPicPr>
        <p:blipFill>
          <a:blip r:embed="rId4">
            <a:alphaModFix amt="25000"/>
          </a:blip>
          <a:srcRect/>
          <a:stretch>
            <a:fillRect/>
          </a:stretch>
        </p:blipFill>
        <p:spPr>
          <a:xfrm rot="-1644077">
            <a:off x="16162301" y="-1063836"/>
            <a:ext cx="5468057" cy="610803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C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blip>
          <a:srcRect/>
          <a:stretch>
            <a:fillRect/>
          </a:stretch>
        </p:blipFill>
        <p:spPr>
          <a:xfrm>
            <a:off x="-2868523" y="2438918"/>
            <a:ext cx="10541077" cy="10522453"/>
          </a:xfrm>
          <a:prstGeom prst="rect">
            <a:avLst/>
          </a:prstGeom>
        </p:spPr>
      </p:pic>
      <p:pic>
        <p:nvPicPr>
          <p:cNvPr id="3" name="Picture 3"/>
          <p:cNvPicPr>
            <a:picLocks noChangeAspect="1"/>
          </p:cNvPicPr>
          <p:nvPr/>
        </p:nvPicPr>
        <p:blipFill>
          <a:blip r:embed="rId3"/>
          <a:srcRect/>
          <a:stretch>
            <a:fillRect/>
          </a:stretch>
        </p:blipFill>
        <p:spPr>
          <a:xfrm>
            <a:off x="-3463659" y="-599139"/>
            <a:ext cx="5865675" cy="5231058"/>
          </a:xfrm>
          <a:prstGeom prst="rect">
            <a:avLst/>
          </a:prstGeom>
        </p:spPr>
      </p:pic>
      <p:sp>
        <p:nvSpPr>
          <p:cNvPr id="4" name="Freeform 4"/>
          <p:cNvSpPr/>
          <p:nvPr/>
        </p:nvSpPr>
        <p:spPr>
          <a:xfrm>
            <a:off x="1752417" y="2727184"/>
            <a:ext cx="7986773" cy="5326179"/>
          </a:xfrm>
          <a:custGeom>
            <a:avLst/>
            <a:gdLst/>
            <a:ahLst/>
            <a:cxnLst/>
            <a:rect l="l" t="t" r="r" b="b"/>
            <a:pathLst>
              <a:path w="7986773" h="5326179">
                <a:moveTo>
                  <a:pt x="0" y="0"/>
                </a:moveTo>
                <a:lnTo>
                  <a:pt x="7986773" y="0"/>
                </a:lnTo>
                <a:lnTo>
                  <a:pt x="7986773" y="5326180"/>
                </a:lnTo>
                <a:lnTo>
                  <a:pt x="0" y="5326180"/>
                </a:lnTo>
                <a:lnTo>
                  <a:pt x="0" y="0"/>
                </a:lnTo>
                <a:close/>
              </a:path>
            </a:pathLst>
          </a:custGeom>
          <a:blipFill>
            <a:blip r:embed="rId4"/>
            <a:stretch>
              <a:fillRect/>
            </a:stretch>
          </a:blipFill>
        </p:spPr>
      </p:sp>
      <p:grpSp>
        <p:nvGrpSpPr>
          <p:cNvPr id="5" name="Group 5"/>
          <p:cNvGrpSpPr/>
          <p:nvPr/>
        </p:nvGrpSpPr>
        <p:grpSpPr>
          <a:xfrm>
            <a:off x="10812638" y="3246321"/>
            <a:ext cx="6219145" cy="3794358"/>
            <a:chOff x="0" y="0"/>
            <a:chExt cx="8292193" cy="5059144"/>
          </a:xfrm>
        </p:grpSpPr>
        <p:sp>
          <p:nvSpPr>
            <p:cNvPr id="6" name="TextBox 6"/>
            <p:cNvSpPr txBox="1"/>
            <p:nvPr/>
          </p:nvSpPr>
          <p:spPr>
            <a:xfrm>
              <a:off x="0" y="1975373"/>
              <a:ext cx="8292193" cy="3083771"/>
            </a:xfrm>
            <a:prstGeom prst="rect">
              <a:avLst/>
            </a:prstGeom>
          </p:spPr>
          <p:txBody>
            <a:bodyPr lIns="0" tIns="0" rIns="0" bIns="0" rtlCol="0" anchor="t">
              <a:spAutoFit/>
            </a:bodyPr>
            <a:lstStyle/>
            <a:p>
              <a:pPr marL="561342" lvl="1" indent="-280671" algn="l">
                <a:lnSpc>
                  <a:spcPts val="3640"/>
                </a:lnSpc>
                <a:buFont typeface="Arial"/>
                <a:buChar char="•"/>
              </a:pPr>
              <a:r>
                <a:rPr lang="en-US" sz="2600">
                  <a:solidFill>
                    <a:srgbClr val="2B2B2B"/>
                  </a:solidFill>
                  <a:latin typeface="Agrandir"/>
                  <a:ea typeface="Agrandir"/>
                  <a:cs typeface="Agrandir"/>
                  <a:sym typeface="Agrandir"/>
                </a:rPr>
                <a:t>fiziksel sınırlar</a:t>
              </a:r>
            </a:p>
            <a:p>
              <a:pPr marL="561342" lvl="1" indent="-280671" algn="l">
                <a:lnSpc>
                  <a:spcPts val="3640"/>
                </a:lnSpc>
                <a:buFont typeface="Arial"/>
                <a:buChar char="•"/>
              </a:pPr>
              <a:r>
                <a:rPr lang="en-US" sz="2600">
                  <a:solidFill>
                    <a:srgbClr val="2B2B2B"/>
                  </a:solidFill>
                  <a:latin typeface="Agrandir"/>
                  <a:ea typeface="Agrandir"/>
                  <a:cs typeface="Agrandir"/>
                  <a:sym typeface="Agrandir"/>
                </a:rPr>
                <a:t>duygusal sınırlar</a:t>
              </a:r>
            </a:p>
            <a:p>
              <a:pPr marL="561342" lvl="1" indent="-280671" algn="l">
                <a:lnSpc>
                  <a:spcPts val="3640"/>
                </a:lnSpc>
                <a:buFont typeface="Arial"/>
                <a:buChar char="•"/>
              </a:pPr>
              <a:r>
                <a:rPr lang="en-US" sz="2600">
                  <a:solidFill>
                    <a:srgbClr val="2B2B2B"/>
                  </a:solidFill>
                  <a:latin typeface="Agrandir"/>
                  <a:ea typeface="Agrandir"/>
                  <a:cs typeface="Agrandir"/>
                  <a:sym typeface="Agrandir"/>
                </a:rPr>
                <a:t>zaman sınırları</a:t>
              </a:r>
            </a:p>
            <a:p>
              <a:pPr marL="561342" lvl="1" indent="-280671" algn="l">
                <a:lnSpc>
                  <a:spcPts val="3640"/>
                </a:lnSpc>
                <a:buFont typeface="Arial"/>
                <a:buChar char="•"/>
              </a:pPr>
              <a:r>
                <a:rPr lang="en-US" sz="2600">
                  <a:solidFill>
                    <a:srgbClr val="2B2B2B"/>
                  </a:solidFill>
                  <a:latin typeface="Agrandir"/>
                  <a:ea typeface="Agrandir"/>
                  <a:cs typeface="Agrandir"/>
                  <a:sym typeface="Agrandir"/>
                </a:rPr>
                <a:t>kişisel sınırlar</a:t>
              </a:r>
            </a:p>
            <a:p>
              <a:pPr marL="561342" lvl="1" indent="-280671" algn="l">
                <a:lnSpc>
                  <a:spcPts val="3640"/>
                </a:lnSpc>
                <a:buFont typeface="Arial"/>
                <a:buChar char="•"/>
              </a:pPr>
              <a:r>
                <a:rPr lang="en-US" sz="2600">
                  <a:solidFill>
                    <a:srgbClr val="2B2B2B"/>
                  </a:solidFill>
                  <a:latin typeface="Agrandir"/>
                  <a:ea typeface="Agrandir"/>
                  <a:cs typeface="Agrandir"/>
                  <a:sym typeface="Agrandir"/>
                </a:rPr>
                <a:t>mali sınırlar</a:t>
              </a:r>
            </a:p>
          </p:txBody>
        </p:sp>
        <p:sp>
          <p:nvSpPr>
            <p:cNvPr id="7" name="TextBox 7"/>
            <p:cNvSpPr txBox="1"/>
            <p:nvPr/>
          </p:nvSpPr>
          <p:spPr>
            <a:xfrm>
              <a:off x="0" y="-190500"/>
              <a:ext cx="8292193" cy="1600200"/>
            </a:xfrm>
            <a:prstGeom prst="rect">
              <a:avLst/>
            </a:prstGeom>
          </p:spPr>
          <p:txBody>
            <a:bodyPr lIns="0" tIns="0" rIns="0" bIns="0" rtlCol="0" anchor="t">
              <a:spAutoFit/>
            </a:bodyPr>
            <a:lstStyle/>
            <a:p>
              <a:pPr marL="0" lvl="0" indent="0" algn="l">
                <a:lnSpc>
                  <a:spcPts val="8399"/>
                </a:lnSpc>
                <a:spcBef>
                  <a:spcPct val="0"/>
                </a:spcBef>
              </a:pPr>
              <a:r>
                <a:rPr lang="en-US" sz="6999">
                  <a:solidFill>
                    <a:srgbClr val="2B2B2B"/>
                  </a:solidFill>
                  <a:latin typeface="Agrandir"/>
                  <a:ea typeface="Agrandir"/>
                  <a:cs typeface="Agrandir"/>
                  <a:sym typeface="Agrandir"/>
                </a:rPr>
                <a:t>sınır türleri</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E4E3"/>
        </a:solidFill>
        <a:effectLst/>
      </p:bgPr>
    </p:bg>
    <p:spTree>
      <p:nvGrpSpPr>
        <p:cNvPr id="1" name=""/>
        <p:cNvGrpSpPr/>
        <p:nvPr/>
      </p:nvGrpSpPr>
      <p:grpSpPr>
        <a:xfrm>
          <a:off x="0" y="0"/>
          <a:ext cx="0" cy="0"/>
          <a:chOff x="0" y="0"/>
          <a:chExt cx="0" cy="0"/>
        </a:xfrm>
      </p:grpSpPr>
      <p:grpSp>
        <p:nvGrpSpPr>
          <p:cNvPr id="2" name="Group 2"/>
          <p:cNvGrpSpPr/>
          <p:nvPr/>
        </p:nvGrpSpPr>
        <p:grpSpPr>
          <a:xfrm>
            <a:off x="8056070" y="1028700"/>
            <a:ext cx="3998527" cy="3619968"/>
            <a:chOff x="0" y="0"/>
            <a:chExt cx="5580380" cy="5052060"/>
          </a:xfrm>
        </p:grpSpPr>
        <p:sp>
          <p:nvSpPr>
            <p:cNvPr id="3" name="Freeform 3"/>
            <p:cNvSpPr/>
            <p:nvPr/>
          </p:nvSpPr>
          <p:spPr>
            <a:xfrm>
              <a:off x="-635000" y="-673100"/>
              <a:ext cx="6488430" cy="6027420"/>
            </a:xfrm>
            <a:custGeom>
              <a:avLst/>
              <a:gdLst/>
              <a:ahLst/>
              <a:cxnLst/>
              <a:rect l="l" t="t" r="r" b="b"/>
              <a:pathLst>
                <a:path w="6488430" h="6027420">
                  <a:moveTo>
                    <a:pt x="5344160" y="1055370"/>
                  </a:moveTo>
                  <a:cubicBezTo>
                    <a:pt x="4573270" y="651510"/>
                    <a:pt x="3856990" y="1112520"/>
                    <a:pt x="3284220" y="1112520"/>
                  </a:cubicBezTo>
                  <a:cubicBezTo>
                    <a:pt x="2839720" y="1112520"/>
                    <a:pt x="2001520" y="0"/>
                    <a:pt x="1000760" y="1314450"/>
                  </a:cubicBezTo>
                  <a:cubicBezTo>
                    <a:pt x="0" y="2628900"/>
                    <a:pt x="1247140" y="3865880"/>
                    <a:pt x="2368550" y="4946650"/>
                  </a:cubicBezTo>
                  <a:cubicBezTo>
                    <a:pt x="3489960" y="6027420"/>
                    <a:pt x="5013960" y="6009640"/>
                    <a:pt x="5894070" y="4725670"/>
                  </a:cubicBezTo>
                  <a:cubicBezTo>
                    <a:pt x="6488430" y="3859530"/>
                    <a:pt x="6229350" y="1520190"/>
                    <a:pt x="5344160" y="1055370"/>
                  </a:cubicBezTo>
                  <a:close/>
                </a:path>
              </a:pathLst>
            </a:custGeom>
            <a:blipFill>
              <a:blip r:embed="rId2"/>
              <a:stretch>
                <a:fillRect l="-18028" r="-18028"/>
              </a:stretch>
            </a:blipFill>
          </p:spPr>
        </p:sp>
      </p:grpSp>
      <p:grpSp>
        <p:nvGrpSpPr>
          <p:cNvPr id="4" name="Group 4"/>
          <p:cNvGrpSpPr/>
          <p:nvPr/>
        </p:nvGrpSpPr>
        <p:grpSpPr>
          <a:xfrm>
            <a:off x="8059650" y="5768559"/>
            <a:ext cx="3994946" cy="3489741"/>
            <a:chOff x="0" y="0"/>
            <a:chExt cx="5975350" cy="5219700"/>
          </a:xfrm>
        </p:grpSpPr>
        <p:sp>
          <p:nvSpPr>
            <p:cNvPr id="5" name="Freeform 5"/>
            <p:cNvSpPr/>
            <p:nvPr/>
          </p:nvSpPr>
          <p:spPr>
            <a:xfrm>
              <a:off x="-519430" y="-910590"/>
              <a:ext cx="7381240" cy="6188710"/>
            </a:xfrm>
            <a:custGeom>
              <a:avLst/>
              <a:gdLst/>
              <a:ahLst/>
              <a:cxnLst/>
              <a:rect l="l" t="t" r="r" b="b"/>
              <a:pathLst>
                <a:path w="7381240" h="6188710">
                  <a:moveTo>
                    <a:pt x="2861310" y="5034280"/>
                  </a:moveTo>
                  <a:cubicBezTo>
                    <a:pt x="4353560" y="5034280"/>
                    <a:pt x="3549650" y="6188710"/>
                    <a:pt x="5092700" y="6121400"/>
                  </a:cubicBezTo>
                  <a:cubicBezTo>
                    <a:pt x="6408420" y="6064250"/>
                    <a:pt x="7381240" y="3489960"/>
                    <a:pt x="5207000" y="2288540"/>
                  </a:cubicBezTo>
                  <a:cubicBezTo>
                    <a:pt x="3470910" y="1328420"/>
                    <a:pt x="629920" y="0"/>
                    <a:pt x="1029970" y="1830070"/>
                  </a:cubicBezTo>
                  <a:cubicBezTo>
                    <a:pt x="1430020" y="3660140"/>
                    <a:pt x="0" y="4232910"/>
                    <a:pt x="744220" y="5205730"/>
                  </a:cubicBezTo>
                  <a:cubicBezTo>
                    <a:pt x="1488440" y="6178550"/>
                    <a:pt x="1544320" y="5034280"/>
                    <a:pt x="2861310" y="5034280"/>
                  </a:cubicBezTo>
                  <a:close/>
                </a:path>
              </a:pathLst>
            </a:custGeom>
            <a:blipFill>
              <a:blip r:embed="rId3"/>
              <a:stretch>
                <a:fillRect l="-15717" r="-15717"/>
              </a:stretch>
            </a:blipFill>
          </p:spPr>
        </p:sp>
      </p:grpSp>
      <p:sp>
        <p:nvSpPr>
          <p:cNvPr id="6" name="TextBox 6"/>
          <p:cNvSpPr txBox="1"/>
          <p:nvPr/>
        </p:nvSpPr>
        <p:spPr>
          <a:xfrm>
            <a:off x="12862095" y="1528247"/>
            <a:ext cx="4393625" cy="1538604"/>
          </a:xfrm>
          <a:prstGeom prst="rect">
            <a:avLst/>
          </a:prstGeom>
        </p:spPr>
        <p:txBody>
          <a:bodyPr lIns="0" tIns="0" rIns="0" bIns="0" rtlCol="0" anchor="t">
            <a:spAutoFit/>
          </a:bodyPr>
          <a:lstStyle/>
          <a:p>
            <a:pPr marL="0" lvl="0" indent="0" algn="l">
              <a:lnSpc>
                <a:spcPts val="3920"/>
              </a:lnSpc>
              <a:spcBef>
                <a:spcPct val="0"/>
              </a:spcBef>
            </a:pPr>
            <a:r>
              <a:rPr lang="en-US" sz="2800">
                <a:solidFill>
                  <a:srgbClr val="2B2B2B"/>
                </a:solidFill>
                <a:latin typeface="Agrandir"/>
                <a:ea typeface="Agrandir"/>
                <a:cs typeface="Agrandir"/>
                <a:sym typeface="Agrandir"/>
              </a:rPr>
              <a:t>Bireylerin mahremiyetini korur ve fiziksel temasa yönelik sınırlar koyar. </a:t>
            </a:r>
          </a:p>
        </p:txBody>
      </p:sp>
      <p:sp>
        <p:nvSpPr>
          <p:cNvPr id="7" name="TextBox 7"/>
          <p:cNvSpPr txBox="1"/>
          <p:nvPr/>
        </p:nvSpPr>
        <p:spPr>
          <a:xfrm>
            <a:off x="1028700" y="4424362"/>
            <a:ext cx="6070147" cy="1247775"/>
          </a:xfrm>
          <a:prstGeom prst="rect">
            <a:avLst/>
          </a:prstGeom>
        </p:spPr>
        <p:txBody>
          <a:bodyPr lIns="0" tIns="0" rIns="0" bIns="0" rtlCol="0" anchor="t">
            <a:spAutoFit/>
          </a:bodyPr>
          <a:lstStyle/>
          <a:p>
            <a:pPr marL="0" lvl="0" indent="0" algn="l">
              <a:lnSpc>
                <a:spcPts val="8399"/>
              </a:lnSpc>
              <a:spcBef>
                <a:spcPct val="0"/>
              </a:spcBef>
            </a:pPr>
            <a:r>
              <a:rPr lang="en-US" sz="6999">
                <a:solidFill>
                  <a:srgbClr val="2B2B2B"/>
                </a:solidFill>
                <a:latin typeface="Agrandir"/>
                <a:ea typeface="Agrandir"/>
                <a:cs typeface="Agrandir"/>
                <a:sym typeface="Agrandir"/>
              </a:rPr>
              <a:t>fiziksel sınırlar</a:t>
            </a:r>
          </a:p>
        </p:txBody>
      </p:sp>
      <p:sp>
        <p:nvSpPr>
          <p:cNvPr id="8" name="TextBox 8"/>
          <p:cNvSpPr txBox="1"/>
          <p:nvPr/>
        </p:nvSpPr>
        <p:spPr>
          <a:xfrm>
            <a:off x="12862095" y="5212392"/>
            <a:ext cx="4393625" cy="3519804"/>
          </a:xfrm>
          <a:prstGeom prst="rect">
            <a:avLst/>
          </a:prstGeom>
        </p:spPr>
        <p:txBody>
          <a:bodyPr lIns="0" tIns="0" rIns="0" bIns="0" rtlCol="0" anchor="t">
            <a:spAutoFit/>
          </a:bodyPr>
          <a:lstStyle/>
          <a:p>
            <a:pPr marL="0" lvl="0" indent="0" algn="l">
              <a:lnSpc>
                <a:spcPts val="3920"/>
              </a:lnSpc>
              <a:spcBef>
                <a:spcPct val="0"/>
              </a:spcBef>
            </a:pPr>
            <a:r>
              <a:rPr lang="en-US" sz="2800">
                <a:solidFill>
                  <a:srgbClr val="2B2B2B"/>
                </a:solidFill>
                <a:latin typeface="Agrandir"/>
                <a:ea typeface="Agrandir"/>
                <a:cs typeface="Agrandir"/>
                <a:sym typeface="Agrandir"/>
              </a:rPr>
              <a:t>Özellikle ortaokul döneminde, fiziksel sınırlar daha da önemli hale gelir çünkü gençler bu dönemde daha fazla kişisel alan ve mahremiyet talep edebilirler.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CF7"/>
        </a:solidFill>
        <a:effectLst/>
      </p:bgPr>
    </p:bg>
    <p:spTree>
      <p:nvGrpSpPr>
        <p:cNvPr id="1" name=""/>
        <p:cNvGrpSpPr/>
        <p:nvPr/>
      </p:nvGrpSpPr>
      <p:grpSpPr>
        <a:xfrm>
          <a:off x="0" y="0"/>
          <a:ext cx="0" cy="0"/>
          <a:chOff x="0" y="0"/>
          <a:chExt cx="0" cy="0"/>
        </a:xfrm>
      </p:grpSpPr>
      <p:grpSp>
        <p:nvGrpSpPr>
          <p:cNvPr id="2" name="Group 2"/>
          <p:cNvGrpSpPr/>
          <p:nvPr/>
        </p:nvGrpSpPr>
        <p:grpSpPr>
          <a:xfrm>
            <a:off x="12112996" y="-1282627"/>
            <a:ext cx="11416890" cy="12504718"/>
            <a:chOff x="0" y="0"/>
            <a:chExt cx="5424227" cy="5941060"/>
          </a:xfrm>
        </p:grpSpPr>
        <p:sp>
          <p:nvSpPr>
            <p:cNvPr id="3" name="Freeform 3"/>
            <p:cNvSpPr/>
            <p:nvPr/>
          </p:nvSpPr>
          <p:spPr>
            <a:xfrm>
              <a:off x="-350520" y="-288290"/>
              <a:ext cx="6243377" cy="6334760"/>
            </a:xfrm>
            <a:custGeom>
              <a:avLst/>
              <a:gdLst/>
              <a:ahLst/>
              <a:cxnLst/>
              <a:rect l="l" t="t" r="r" b="b"/>
              <a:pathLst>
                <a:path w="6243377" h="6334760">
                  <a:moveTo>
                    <a:pt x="889946" y="824230"/>
                  </a:moveTo>
                  <a:cubicBezTo>
                    <a:pt x="1880558" y="146050"/>
                    <a:pt x="3710278" y="0"/>
                    <a:pt x="4369576" y="1047750"/>
                  </a:cubicBezTo>
                  <a:cubicBezTo>
                    <a:pt x="4629300" y="1484630"/>
                    <a:pt x="4489448" y="1979930"/>
                    <a:pt x="4566034" y="2440940"/>
                  </a:cubicBezTo>
                  <a:cubicBezTo>
                    <a:pt x="4672587" y="3079750"/>
                    <a:pt x="5318566" y="3562350"/>
                    <a:pt x="5609922" y="4147820"/>
                  </a:cubicBezTo>
                  <a:cubicBezTo>
                    <a:pt x="6243377" y="5591810"/>
                    <a:pt x="4238049" y="6334760"/>
                    <a:pt x="2673048" y="6216650"/>
                  </a:cubicBezTo>
                  <a:cubicBezTo>
                    <a:pt x="1852255" y="6215380"/>
                    <a:pt x="889946" y="6047740"/>
                    <a:pt x="503690" y="5431790"/>
                  </a:cubicBezTo>
                  <a:cubicBezTo>
                    <a:pt x="166370" y="4765040"/>
                    <a:pt x="598589" y="4028440"/>
                    <a:pt x="616903" y="3336290"/>
                  </a:cubicBezTo>
                  <a:cubicBezTo>
                    <a:pt x="640212" y="2500630"/>
                    <a:pt x="0" y="1489710"/>
                    <a:pt x="889946" y="824230"/>
                  </a:cubicBezTo>
                  <a:close/>
                </a:path>
              </a:pathLst>
            </a:custGeom>
            <a:blipFill>
              <a:blip r:embed="rId2"/>
              <a:stretch>
                <a:fillRect l="-33024" t="-2" r="-33395" b="-2"/>
              </a:stretch>
            </a:blipFill>
          </p:spPr>
        </p:sp>
      </p:grpSp>
      <p:pic>
        <p:nvPicPr>
          <p:cNvPr id="4" name="Picture 4"/>
          <p:cNvPicPr>
            <a:picLocks noChangeAspect="1"/>
          </p:cNvPicPr>
          <p:nvPr/>
        </p:nvPicPr>
        <p:blipFill>
          <a:blip r:embed="rId3"/>
          <a:srcRect/>
          <a:stretch>
            <a:fillRect/>
          </a:stretch>
        </p:blipFill>
        <p:spPr>
          <a:xfrm>
            <a:off x="8483139" y="-2447914"/>
            <a:ext cx="5334494" cy="4895828"/>
          </a:xfrm>
          <a:prstGeom prst="rect">
            <a:avLst/>
          </a:prstGeom>
        </p:spPr>
      </p:pic>
      <p:grpSp>
        <p:nvGrpSpPr>
          <p:cNvPr id="5" name="Group 5"/>
          <p:cNvGrpSpPr/>
          <p:nvPr/>
        </p:nvGrpSpPr>
        <p:grpSpPr>
          <a:xfrm>
            <a:off x="1607010" y="2990533"/>
            <a:ext cx="7746986" cy="4305935"/>
            <a:chOff x="0" y="0"/>
            <a:chExt cx="10329314" cy="5741246"/>
          </a:xfrm>
        </p:grpSpPr>
        <p:sp>
          <p:nvSpPr>
            <p:cNvPr id="6" name="TextBox 6"/>
            <p:cNvSpPr txBox="1"/>
            <p:nvPr/>
          </p:nvSpPr>
          <p:spPr>
            <a:xfrm>
              <a:off x="0" y="2047875"/>
              <a:ext cx="10329314" cy="3693371"/>
            </a:xfrm>
            <a:prstGeom prst="rect">
              <a:avLst/>
            </a:prstGeom>
          </p:spPr>
          <p:txBody>
            <a:bodyPr lIns="0" tIns="0" rIns="0" bIns="0" rtlCol="0" anchor="t">
              <a:spAutoFit/>
            </a:bodyPr>
            <a:lstStyle/>
            <a:p>
              <a:pPr marL="0" lvl="0" indent="0" algn="l">
                <a:lnSpc>
                  <a:spcPts val="3640"/>
                </a:lnSpc>
              </a:pPr>
              <a:r>
                <a:rPr lang="en-US" sz="2600">
                  <a:solidFill>
                    <a:srgbClr val="2B2B2B"/>
                  </a:solidFill>
                  <a:latin typeface="Agrandir"/>
                  <a:ea typeface="Agrandir"/>
                  <a:cs typeface="Agrandir"/>
                  <a:sym typeface="Agrandir"/>
                </a:rPr>
                <a:t>Kendi duygularınızı ve başkalarının duygularını ayırt etmenize yardımcı olur. Duygusal sınırların ihlali, kişisel duygusal sağlığı etkileyebilir. Örneğin, bir öğrencinin sınıf ortamında yaptığı şakaların, diğer öğrencilerin duygusal sınırlarını ihlal edebileceğini bilmek önemlidir.</a:t>
              </a:r>
            </a:p>
          </p:txBody>
        </p:sp>
        <p:sp>
          <p:nvSpPr>
            <p:cNvPr id="7" name="TextBox 7"/>
            <p:cNvSpPr txBox="1"/>
            <p:nvPr/>
          </p:nvSpPr>
          <p:spPr>
            <a:xfrm>
              <a:off x="0" y="-190500"/>
              <a:ext cx="10329314" cy="1600200"/>
            </a:xfrm>
            <a:prstGeom prst="rect">
              <a:avLst/>
            </a:prstGeom>
          </p:spPr>
          <p:txBody>
            <a:bodyPr lIns="0" tIns="0" rIns="0" bIns="0" rtlCol="0" anchor="t">
              <a:spAutoFit/>
            </a:bodyPr>
            <a:lstStyle/>
            <a:p>
              <a:pPr marL="0" lvl="0" indent="0" algn="l">
                <a:lnSpc>
                  <a:spcPts val="8399"/>
                </a:lnSpc>
                <a:spcBef>
                  <a:spcPct val="0"/>
                </a:spcBef>
              </a:pPr>
              <a:r>
                <a:rPr lang="en-US" sz="6999">
                  <a:solidFill>
                    <a:srgbClr val="2B2B2B"/>
                  </a:solidFill>
                  <a:latin typeface="Agrandir"/>
                  <a:ea typeface="Agrandir"/>
                  <a:cs typeface="Agrandir"/>
                  <a:sym typeface="Agrandir"/>
                </a:rPr>
                <a:t>duygusal sınırlar</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CF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blip>
          <a:srcRect/>
          <a:stretch>
            <a:fillRect/>
          </a:stretch>
        </p:blipFill>
        <p:spPr>
          <a:xfrm>
            <a:off x="-2868523" y="2438918"/>
            <a:ext cx="10541077" cy="10522453"/>
          </a:xfrm>
          <a:prstGeom prst="rect">
            <a:avLst/>
          </a:prstGeom>
        </p:spPr>
      </p:pic>
      <p:pic>
        <p:nvPicPr>
          <p:cNvPr id="3" name="Picture 3"/>
          <p:cNvPicPr>
            <a:picLocks noChangeAspect="1"/>
          </p:cNvPicPr>
          <p:nvPr/>
        </p:nvPicPr>
        <p:blipFill>
          <a:blip r:embed="rId3"/>
          <a:srcRect/>
          <a:stretch>
            <a:fillRect/>
          </a:stretch>
        </p:blipFill>
        <p:spPr>
          <a:xfrm>
            <a:off x="-3463659" y="-599139"/>
            <a:ext cx="5865675" cy="5231058"/>
          </a:xfrm>
          <a:prstGeom prst="rect">
            <a:avLst/>
          </a:prstGeom>
        </p:spPr>
      </p:pic>
      <p:sp>
        <p:nvSpPr>
          <p:cNvPr id="4" name="Freeform 4"/>
          <p:cNvSpPr/>
          <p:nvPr/>
        </p:nvSpPr>
        <p:spPr>
          <a:xfrm>
            <a:off x="594425" y="1929710"/>
            <a:ext cx="9641369" cy="6427580"/>
          </a:xfrm>
          <a:custGeom>
            <a:avLst/>
            <a:gdLst/>
            <a:ahLst/>
            <a:cxnLst/>
            <a:rect l="l" t="t" r="r" b="b"/>
            <a:pathLst>
              <a:path w="9641369" h="6427580">
                <a:moveTo>
                  <a:pt x="0" y="0"/>
                </a:moveTo>
                <a:lnTo>
                  <a:pt x="9641369" y="0"/>
                </a:lnTo>
                <a:lnTo>
                  <a:pt x="9641369" y="6427580"/>
                </a:lnTo>
                <a:lnTo>
                  <a:pt x="0" y="6427580"/>
                </a:lnTo>
                <a:lnTo>
                  <a:pt x="0" y="0"/>
                </a:lnTo>
                <a:close/>
              </a:path>
            </a:pathLst>
          </a:custGeom>
          <a:blipFill>
            <a:blip r:embed="rId4"/>
            <a:stretch>
              <a:fillRect/>
            </a:stretch>
          </a:blipFill>
        </p:spPr>
      </p:sp>
      <p:grpSp>
        <p:nvGrpSpPr>
          <p:cNvPr id="5" name="Group 5"/>
          <p:cNvGrpSpPr/>
          <p:nvPr/>
        </p:nvGrpSpPr>
        <p:grpSpPr>
          <a:xfrm>
            <a:off x="10812638" y="3474921"/>
            <a:ext cx="6219145" cy="3337158"/>
            <a:chOff x="0" y="0"/>
            <a:chExt cx="8292193" cy="4449544"/>
          </a:xfrm>
        </p:grpSpPr>
        <p:sp>
          <p:nvSpPr>
            <p:cNvPr id="6" name="TextBox 6"/>
            <p:cNvSpPr txBox="1"/>
            <p:nvPr/>
          </p:nvSpPr>
          <p:spPr>
            <a:xfrm>
              <a:off x="0" y="1975373"/>
              <a:ext cx="8292193" cy="2474171"/>
            </a:xfrm>
            <a:prstGeom prst="rect">
              <a:avLst/>
            </a:prstGeom>
          </p:spPr>
          <p:txBody>
            <a:bodyPr lIns="0" tIns="0" rIns="0" bIns="0" rtlCol="0" anchor="t">
              <a:spAutoFit/>
            </a:bodyPr>
            <a:lstStyle/>
            <a:p>
              <a:pPr marL="0" lvl="0" indent="0" algn="l">
                <a:lnSpc>
                  <a:spcPts val="3640"/>
                </a:lnSpc>
              </a:pPr>
              <a:r>
                <a:rPr lang="en-US" sz="2600">
                  <a:solidFill>
                    <a:srgbClr val="2B2B2B"/>
                  </a:solidFill>
                  <a:latin typeface="Agrandir"/>
                  <a:ea typeface="Agrandir"/>
                  <a:cs typeface="Agrandir"/>
                  <a:sym typeface="Agrandir"/>
                </a:rPr>
                <a:t>Bireylerin kendi tercihlerini, değerlerini ve kişisel alanlarını korur. Kişisel eşyaların izinsiz kullanılması veya kişisel alanın ihlali, kişisel sınırların ihlali olarak kabul edilir.</a:t>
              </a:r>
            </a:p>
          </p:txBody>
        </p:sp>
        <p:sp>
          <p:nvSpPr>
            <p:cNvPr id="7" name="TextBox 7"/>
            <p:cNvSpPr txBox="1"/>
            <p:nvPr/>
          </p:nvSpPr>
          <p:spPr>
            <a:xfrm>
              <a:off x="0" y="-190500"/>
              <a:ext cx="8292193" cy="1600200"/>
            </a:xfrm>
            <a:prstGeom prst="rect">
              <a:avLst/>
            </a:prstGeom>
          </p:spPr>
          <p:txBody>
            <a:bodyPr lIns="0" tIns="0" rIns="0" bIns="0" rtlCol="0" anchor="t">
              <a:spAutoFit/>
            </a:bodyPr>
            <a:lstStyle/>
            <a:p>
              <a:pPr marL="0" lvl="0" indent="0" algn="l">
                <a:lnSpc>
                  <a:spcPts val="8399"/>
                </a:lnSpc>
                <a:spcBef>
                  <a:spcPct val="0"/>
                </a:spcBef>
              </a:pPr>
              <a:r>
                <a:rPr lang="en-US" sz="6999">
                  <a:solidFill>
                    <a:srgbClr val="2B2B2B"/>
                  </a:solidFill>
                  <a:latin typeface="Agrandir"/>
                  <a:ea typeface="Agrandir"/>
                  <a:cs typeface="Agrandir"/>
                  <a:sym typeface="Agrandir"/>
                </a:rPr>
                <a:t>kişisel sınırlar</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CF7"/>
        </a:solidFill>
        <a:effectLst/>
      </p:bgPr>
    </p:bg>
    <p:spTree>
      <p:nvGrpSpPr>
        <p:cNvPr id="1" name=""/>
        <p:cNvGrpSpPr/>
        <p:nvPr/>
      </p:nvGrpSpPr>
      <p:grpSpPr>
        <a:xfrm>
          <a:off x="0" y="0"/>
          <a:ext cx="0" cy="0"/>
          <a:chOff x="0" y="0"/>
          <a:chExt cx="0" cy="0"/>
        </a:xfrm>
      </p:grpSpPr>
      <p:grpSp>
        <p:nvGrpSpPr>
          <p:cNvPr id="2" name="Group 2"/>
          <p:cNvGrpSpPr/>
          <p:nvPr/>
        </p:nvGrpSpPr>
        <p:grpSpPr>
          <a:xfrm>
            <a:off x="1028700" y="3517936"/>
            <a:ext cx="7033821" cy="3641654"/>
            <a:chOff x="0" y="0"/>
            <a:chExt cx="9378428" cy="4855539"/>
          </a:xfrm>
        </p:grpSpPr>
        <p:sp>
          <p:nvSpPr>
            <p:cNvPr id="3" name="TextBox 3"/>
            <p:cNvSpPr txBox="1"/>
            <p:nvPr/>
          </p:nvSpPr>
          <p:spPr>
            <a:xfrm>
              <a:off x="0" y="-190500"/>
              <a:ext cx="9378428" cy="1600200"/>
            </a:xfrm>
            <a:prstGeom prst="rect">
              <a:avLst/>
            </a:prstGeom>
          </p:spPr>
          <p:txBody>
            <a:bodyPr lIns="0" tIns="0" rIns="0" bIns="0" rtlCol="0" anchor="t">
              <a:spAutoFit/>
            </a:bodyPr>
            <a:lstStyle/>
            <a:p>
              <a:pPr marL="0" lvl="0" indent="0" algn="l">
                <a:lnSpc>
                  <a:spcPts val="8399"/>
                </a:lnSpc>
                <a:spcBef>
                  <a:spcPct val="0"/>
                </a:spcBef>
              </a:pPr>
              <a:r>
                <a:rPr lang="en-US" sz="6999">
                  <a:solidFill>
                    <a:srgbClr val="2B2B2B"/>
                  </a:solidFill>
                  <a:latin typeface="Agrandir"/>
                  <a:ea typeface="Agrandir"/>
                  <a:cs typeface="Agrandir"/>
                  <a:sym typeface="Agrandir"/>
                </a:rPr>
                <a:t>zaman sınırları</a:t>
              </a:r>
            </a:p>
          </p:txBody>
        </p:sp>
        <p:sp>
          <p:nvSpPr>
            <p:cNvPr id="4" name="TextBox 4"/>
            <p:cNvSpPr txBox="1"/>
            <p:nvPr/>
          </p:nvSpPr>
          <p:spPr>
            <a:xfrm>
              <a:off x="0" y="2221771"/>
              <a:ext cx="9378428" cy="2633768"/>
            </a:xfrm>
            <a:prstGeom prst="rect">
              <a:avLst/>
            </a:prstGeom>
          </p:spPr>
          <p:txBody>
            <a:bodyPr lIns="0" tIns="0" rIns="0" bIns="0" rtlCol="0" anchor="t">
              <a:spAutoFit/>
            </a:bodyPr>
            <a:lstStyle/>
            <a:p>
              <a:pPr marL="0" lvl="0" indent="0" algn="l">
                <a:lnSpc>
                  <a:spcPts val="3080"/>
                </a:lnSpc>
              </a:pPr>
              <a:r>
                <a:rPr lang="en-US" sz="2200">
                  <a:solidFill>
                    <a:srgbClr val="2B2B2B"/>
                  </a:solidFill>
                  <a:latin typeface="Agrandir"/>
                  <a:ea typeface="Agrandir"/>
                  <a:cs typeface="Agrandir"/>
                  <a:sym typeface="Agrandir"/>
                </a:rPr>
                <a:t>Kişinin zamanını nasıl yönettiğini ve zamanını nasıl koruduğunu ifade eder. Bu sınırların ihlali, kişinin verimliliğini ve stres seviyesini etkileyebilir. Örneğin, okul dışında dinlenme zamanının ihlali, tükenmişliğe yol açabilir.</a:t>
              </a:r>
            </a:p>
          </p:txBody>
        </p:sp>
      </p:grpSp>
      <p:pic>
        <p:nvPicPr>
          <p:cNvPr id="5" name="Picture 5"/>
          <p:cNvPicPr>
            <a:picLocks noChangeAspect="1"/>
          </p:cNvPicPr>
          <p:nvPr/>
        </p:nvPicPr>
        <p:blipFill>
          <a:blip r:embed="rId2">
            <a:alphaModFix amt="25000"/>
          </a:blip>
          <a:srcRect/>
          <a:stretch>
            <a:fillRect/>
          </a:stretch>
        </p:blipFill>
        <p:spPr>
          <a:xfrm>
            <a:off x="8062521" y="2112153"/>
            <a:ext cx="1675260" cy="1812471"/>
          </a:xfrm>
          <a:prstGeom prst="rect">
            <a:avLst/>
          </a:prstGeom>
        </p:spPr>
      </p:pic>
      <p:pic>
        <p:nvPicPr>
          <p:cNvPr id="6" name="Picture 6"/>
          <p:cNvPicPr>
            <a:picLocks noChangeAspect="1"/>
          </p:cNvPicPr>
          <p:nvPr/>
        </p:nvPicPr>
        <p:blipFill>
          <a:blip r:embed="rId3">
            <a:alphaModFix amt="25000"/>
          </a:blip>
          <a:srcRect/>
          <a:stretch>
            <a:fillRect/>
          </a:stretch>
        </p:blipFill>
        <p:spPr>
          <a:xfrm>
            <a:off x="15635686" y="6362376"/>
            <a:ext cx="1623614" cy="1812471"/>
          </a:xfrm>
          <a:prstGeom prst="rect">
            <a:avLst/>
          </a:prstGeom>
        </p:spPr>
      </p:pic>
      <p:pic>
        <p:nvPicPr>
          <p:cNvPr id="7" name="Picture 7"/>
          <p:cNvPicPr>
            <a:picLocks noChangeAspect="1"/>
          </p:cNvPicPr>
          <p:nvPr/>
        </p:nvPicPr>
        <p:blipFill>
          <a:blip r:embed="rId4">
            <a:alphaModFix amt="25000"/>
          </a:blip>
          <a:srcRect/>
          <a:stretch>
            <a:fillRect/>
          </a:stretch>
        </p:blipFill>
        <p:spPr>
          <a:xfrm>
            <a:off x="13088429" y="6469145"/>
            <a:ext cx="1812471" cy="1598933"/>
          </a:xfrm>
          <a:prstGeom prst="rect">
            <a:avLst/>
          </a:prstGeom>
        </p:spPr>
      </p:pic>
      <p:pic>
        <p:nvPicPr>
          <p:cNvPr id="8" name="Picture 8"/>
          <p:cNvPicPr>
            <a:picLocks noChangeAspect="1"/>
          </p:cNvPicPr>
          <p:nvPr/>
        </p:nvPicPr>
        <p:blipFill>
          <a:blip r:embed="rId5">
            <a:alphaModFix amt="25000"/>
          </a:blip>
          <a:srcRect/>
          <a:stretch>
            <a:fillRect/>
          </a:stretch>
        </p:blipFill>
        <p:spPr>
          <a:xfrm>
            <a:off x="10541172" y="6547521"/>
            <a:ext cx="1812471" cy="1442182"/>
          </a:xfrm>
          <a:prstGeom prst="rect">
            <a:avLst/>
          </a:prstGeom>
        </p:spPr>
      </p:pic>
      <p:pic>
        <p:nvPicPr>
          <p:cNvPr id="9" name="Picture 9"/>
          <p:cNvPicPr>
            <a:picLocks noChangeAspect="1"/>
          </p:cNvPicPr>
          <p:nvPr/>
        </p:nvPicPr>
        <p:blipFill>
          <a:blip r:embed="rId6">
            <a:alphaModFix amt="25000"/>
          </a:blip>
          <a:srcRect/>
          <a:stretch>
            <a:fillRect/>
          </a:stretch>
        </p:blipFill>
        <p:spPr>
          <a:xfrm>
            <a:off x="8044179" y="6362376"/>
            <a:ext cx="1762207" cy="1812471"/>
          </a:xfrm>
          <a:prstGeom prst="rect">
            <a:avLst/>
          </a:prstGeom>
        </p:spPr>
      </p:pic>
      <p:pic>
        <p:nvPicPr>
          <p:cNvPr id="10" name="Picture 10"/>
          <p:cNvPicPr>
            <a:picLocks noChangeAspect="1"/>
          </p:cNvPicPr>
          <p:nvPr/>
        </p:nvPicPr>
        <p:blipFill>
          <a:blip r:embed="rId7">
            <a:alphaModFix amt="25000"/>
          </a:blip>
          <a:srcRect/>
          <a:stretch>
            <a:fillRect/>
          </a:stretch>
        </p:blipFill>
        <p:spPr>
          <a:xfrm>
            <a:off x="15446829" y="4311911"/>
            <a:ext cx="1812471" cy="1776742"/>
          </a:xfrm>
          <a:prstGeom prst="rect">
            <a:avLst/>
          </a:prstGeom>
        </p:spPr>
      </p:pic>
      <p:pic>
        <p:nvPicPr>
          <p:cNvPr id="11" name="Picture 11"/>
          <p:cNvPicPr>
            <a:picLocks noChangeAspect="1"/>
          </p:cNvPicPr>
          <p:nvPr/>
        </p:nvPicPr>
        <p:blipFill>
          <a:blip r:embed="rId8">
            <a:alphaModFix amt="25000"/>
          </a:blip>
          <a:srcRect/>
          <a:stretch>
            <a:fillRect/>
          </a:stretch>
        </p:blipFill>
        <p:spPr>
          <a:xfrm>
            <a:off x="12939517" y="4527914"/>
            <a:ext cx="1812471" cy="1344737"/>
          </a:xfrm>
          <a:prstGeom prst="rect">
            <a:avLst/>
          </a:prstGeom>
        </p:spPr>
      </p:pic>
      <p:pic>
        <p:nvPicPr>
          <p:cNvPr id="12" name="Picture 12"/>
          <p:cNvPicPr>
            <a:picLocks noChangeAspect="1"/>
          </p:cNvPicPr>
          <p:nvPr/>
        </p:nvPicPr>
        <p:blipFill>
          <a:blip r:embed="rId9">
            <a:alphaModFix amt="25000"/>
          </a:blip>
          <a:srcRect/>
          <a:stretch>
            <a:fillRect/>
          </a:stretch>
        </p:blipFill>
        <p:spPr>
          <a:xfrm>
            <a:off x="15516417" y="2112153"/>
            <a:ext cx="1742883" cy="1812471"/>
          </a:xfrm>
          <a:prstGeom prst="rect">
            <a:avLst/>
          </a:prstGeom>
        </p:spPr>
      </p:pic>
      <p:pic>
        <p:nvPicPr>
          <p:cNvPr id="13" name="Picture 13"/>
          <p:cNvPicPr>
            <a:picLocks noChangeAspect="1"/>
          </p:cNvPicPr>
          <p:nvPr/>
        </p:nvPicPr>
        <p:blipFill>
          <a:blip r:embed="rId10">
            <a:alphaModFix amt="25000"/>
          </a:blip>
          <a:srcRect/>
          <a:stretch>
            <a:fillRect/>
          </a:stretch>
        </p:blipFill>
        <p:spPr>
          <a:xfrm>
            <a:off x="10432205" y="4363179"/>
            <a:ext cx="1812471" cy="1674207"/>
          </a:xfrm>
          <a:prstGeom prst="rect">
            <a:avLst/>
          </a:prstGeom>
        </p:spPr>
      </p:pic>
      <p:pic>
        <p:nvPicPr>
          <p:cNvPr id="14" name="Picture 14"/>
          <p:cNvPicPr>
            <a:picLocks noChangeAspect="1"/>
          </p:cNvPicPr>
          <p:nvPr/>
        </p:nvPicPr>
        <p:blipFill>
          <a:blip r:embed="rId11">
            <a:alphaModFix amt="25000"/>
          </a:blip>
          <a:srcRect/>
          <a:stretch>
            <a:fillRect/>
          </a:stretch>
        </p:blipFill>
        <p:spPr>
          <a:xfrm>
            <a:off x="8019047" y="4294046"/>
            <a:ext cx="1718317" cy="1812471"/>
          </a:xfrm>
          <a:prstGeom prst="rect">
            <a:avLst/>
          </a:prstGeom>
        </p:spPr>
      </p:pic>
      <p:pic>
        <p:nvPicPr>
          <p:cNvPr id="15" name="Picture 15"/>
          <p:cNvPicPr>
            <a:picLocks noChangeAspect="1"/>
          </p:cNvPicPr>
          <p:nvPr/>
        </p:nvPicPr>
        <p:blipFill>
          <a:blip r:embed="rId12">
            <a:alphaModFix amt="25000"/>
          </a:blip>
          <a:srcRect/>
          <a:stretch>
            <a:fillRect/>
          </a:stretch>
        </p:blipFill>
        <p:spPr>
          <a:xfrm>
            <a:off x="13492810" y="2113754"/>
            <a:ext cx="1812471" cy="1809269"/>
          </a:xfrm>
          <a:prstGeom prst="rect">
            <a:avLst/>
          </a:prstGeom>
        </p:spPr>
      </p:pic>
      <p:pic>
        <p:nvPicPr>
          <p:cNvPr id="16" name="Picture 16"/>
          <p:cNvPicPr>
            <a:picLocks noChangeAspect="1"/>
          </p:cNvPicPr>
          <p:nvPr/>
        </p:nvPicPr>
        <p:blipFill>
          <a:blip r:embed="rId13">
            <a:alphaModFix amt="25000"/>
          </a:blip>
          <a:srcRect/>
          <a:stretch>
            <a:fillRect/>
          </a:stretch>
        </p:blipFill>
        <p:spPr>
          <a:xfrm>
            <a:off x="11972523" y="2112153"/>
            <a:ext cx="1309152" cy="1812471"/>
          </a:xfrm>
          <a:prstGeom prst="rect">
            <a:avLst/>
          </a:prstGeom>
        </p:spPr>
      </p:pic>
      <p:pic>
        <p:nvPicPr>
          <p:cNvPr id="17" name="Picture 17"/>
          <p:cNvPicPr>
            <a:picLocks noChangeAspect="1"/>
          </p:cNvPicPr>
          <p:nvPr/>
        </p:nvPicPr>
        <p:blipFill>
          <a:blip r:embed="rId14">
            <a:alphaModFix amt="25000"/>
          </a:blip>
          <a:srcRect/>
          <a:stretch>
            <a:fillRect/>
          </a:stretch>
        </p:blipFill>
        <p:spPr>
          <a:xfrm>
            <a:off x="9948916" y="2160875"/>
            <a:ext cx="1812471" cy="171502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CF7"/>
        </a:solidFill>
        <a:effectLst/>
      </p:bgPr>
    </p:bg>
    <p:spTree>
      <p:nvGrpSpPr>
        <p:cNvPr id="1" name=""/>
        <p:cNvGrpSpPr/>
        <p:nvPr/>
      </p:nvGrpSpPr>
      <p:grpSpPr>
        <a:xfrm>
          <a:off x="0" y="0"/>
          <a:ext cx="0" cy="0"/>
          <a:chOff x="0" y="0"/>
          <a:chExt cx="0" cy="0"/>
        </a:xfrm>
      </p:grpSpPr>
      <p:grpSp>
        <p:nvGrpSpPr>
          <p:cNvPr id="2" name="Group 2"/>
          <p:cNvGrpSpPr/>
          <p:nvPr/>
        </p:nvGrpSpPr>
        <p:grpSpPr>
          <a:xfrm>
            <a:off x="10701729" y="147411"/>
            <a:ext cx="11416890" cy="12504718"/>
            <a:chOff x="0" y="0"/>
            <a:chExt cx="5424227" cy="5941060"/>
          </a:xfrm>
        </p:grpSpPr>
        <p:sp>
          <p:nvSpPr>
            <p:cNvPr id="3" name="Freeform 3"/>
            <p:cNvSpPr/>
            <p:nvPr/>
          </p:nvSpPr>
          <p:spPr>
            <a:xfrm>
              <a:off x="-350520" y="-288290"/>
              <a:ext cx="6243377" cy="6334760"/>
            </a:xfrm>
            <a:custGeom>
              <a:avLst/>
              <a:gdLst/>
              <a:ahLst/>
              <a:cxnLst/>
              <a:rect l="l" t="t" r="r" b="b"/>
              <a:pathLst>
                <a:path w="6243377" h="6334760">
                  <a:moveTo>
                    <a:pt x="889946" y="824230"/>
                  </a:moveTo>
                  <a:cubicBezTo>
                    <a:pt x="1880558" y="146050"/>
                    <a:pt x="3710278" y="0"/>
                    <a:pt x="4369576" y="1047750"/>
                  </a:cubicBezTo>
                  <a:cubicBezTo>
                    <a:pt x="4629300" y="1484630"/>
                    <a:pt x="4489448" y="1979930"/>
                    <a:pt x="4566034" y="2440940"/>
                  </a:cubicBezTo>
                  <a:cubicBezTo>
                    <a:pt x="4672587" y="3079750"/>
                    <a:pt x="5318566" y="3562350"/>
                    <a:pt x="5609922" y="4147820"/>
                  </a:cubicBezTo>
                  <a:cubicBezTo>
                    <a:pt x="6243377" y="5591810"/>
                    <a:pt x="4238049" y="6334760"/>
                    <a:pt x="2673048" y="6216650"/>
                  </a:cubicBezTo>
                  <a:cubicBezTo>
                    <a:pt x="1852255" y="6215380"/>
                    <a:pt x="889946" y="6047740"/>
                    <a:pt x="503690" y="5431790"/>
                  </a:cubicBezTo>
                  <a:cubicBezTo>
                    <a:pt x="166370" y="4765040"/>
                    <a:pt x="598589" y="4028440"/>
                    <a:pt x="616903" y="3336290"/>
                  </a:cubicBezTo>
                  <a:cubicBezTo>
                    <a:pt x="640212" y="2500630"/>
                    <a:pt x="0" y="1489710"/>
                    <a:pt x="889946" y="824230"/>
                  </a:cubicBezTo>
                  <a:close/>
                </a:path>
              </a:pathLst>
            </a:custGeom>
            <a:blipFill>
              <a:blip r:embed="rId2"/>
              <a:stretch>
                <a:fillRect l="-33205" r="-33205"/>
              </a:stretch>
            </a:blipFill>
          </p:spPr>
        </p:sp>
      </p:grpSp>
      <p:pic>
        <p:nvPicPr>
          <p:cNvPr id="4" name="Picture 4"/>
          <p:cNvPicPr>
            <a:picLocks noChangeAspect="1"/>
          </p:cNvPicPr>
          <p:nvPr/>
        </p:nvPicPr>
        <p:blipFill>
          <a:blip r:embed="rId3"/>
          <a:srcRect/>
          <a:stretch>
            <a:fillRect/>
          </a:stretch>
        </p:blipFill>
        <p:spPr>
          <a:xfrm>
            <a:off x="8483139" y="-2447914"/>
            <a:ext cx="5334494" cy="4895828"/>
          </a:xfrm>
          <a:prstGeom prst="rect">
            <a:avLst/>
          </a:prstGeom>
        </p:spPr>
      </p:pic>
      <p:grpSp>
        <p:nvGrpSpPr>
          <p:cNvPr id="5" name="Group 5"/>
          <p:cNvGrpSpPr/>
          <p:nvPr/>
        </p:nvGrpSpPr>
        <p:grpSpPr>
          <a:xfrm>
            <a:off x="1607010" y="2761933"/>
            <a:ext cx="7746986" cy="4763135"/>
            <a:chOff x="0" y="0"/>
            <a:chExt cx="10329314" cy="6350846"/>
          </a:xfrm>
        </p:grpSpPr>
        <p:sp>
          <p:nvSpPr>
            <p:cNvPr id="6" name="TextBox 6"/>
            <p:cNvSpPr txBox="1"/>
            <p:nvPr/>
          </p:nvSpPr>
          <p:spPr>
            <a:xfrm>
              <a:off x="0" y="2047875"/>
              <a:ext cx="10329314" cy="4302971"/>
            </a:xfrm>
            <a:prstGeom prst="rect">
              <a:avLst/>
            </a:prstGeom>
          </p:spPr>
          <p:txBody>
            <a:bodyPr lIns="0" tIns="0" rIns="0" bIns="0" rtlCol="0" anchor="t">
              <a:spAutoFit/>
            </a:bodyPr>
            <a:lstStyle/>
            <a:p>
              <a:pPr algn="l">
                <a:lnSpc>
                  <a:spcPts val="3640"/>
                </a:lnSpc>
              </a:pPr>
              <a:r>
                <a:rPr lang="en-US" sz="2600">
                  <a:solidFill>
                    <a:srgbClr val="2B2B2B"/>
                  </a:solidFill>
                  <a:latin typeface="Agrandir"/>
                  <a:ea typeface="Agrandir"/>
                  <a:cs typeface="Agrandir"/>
                  <a:sym typeface="Agrandir"/>
                </a:rPr>
                <a:t>Günlük yaşamda bireylerin bütçelerini nasıl kullanacaklarını planlama haklarını ifade etmektedir. Birey bir başkasına para verme veya başkalarından para alma sınırlarını kendisi belirler. Mali yardım istememe veya kabul etme limitini belirleme hakkı kendisine aittir.</a:t>
              </a:r>
            </a:p>
            <a:p>
              <a:pPr marL="0" lvl="0" indent="0" algn="l">
                <a:lnSpc>
                  <a:spcPts val="3640"/>
                </a:lnSpc>
              </a:pPr>
              <a:endParaRPr lang="en-US" sz="2600">
                <a:solidFill>
                  <a:srgbClr val="2B2B2B"/>
                </a:solidFill>
                <a:latin typeface="Agrandir"/>
                <a:ea typeface="Agrandir"/>
                <a:cs typeface="Agrandir"/>
                <a:sym typeface="Agrandir"/>
              </a:endParaRPr>
            </a:p>
          </p:txBody>
        </p:sp>
        <p:sp>
          <p:nvSpPr>
            <p:cNvPr id="7" name="TextBox 7"/>
            <p:cNvSpPr txBox="1"/>
            <p:nvPr/>
          </p:nvSpPr>
          <p:spPr>
            <a:xfrm>
              <a:off x="0" y="-190500"/>
              <a:ext cx="10329314" cy="1600200"/>
            </a:xfrm>
            <a:prstGeom prst="rect">
              <a:avLst/>
            </a:prstGeom>
          </p:spPr>
          <p:txBody>
            <a:bodyPr lIns="0" tIns="0" rIns="0" bIns="0" rtlCol="0" anchor="t">
              <a:spAutoFit/>
            </a:bodyPr>
            <a:lstStyle/>
            <a:p>
              <a:pPr marL="0" lvl="0" indent="0" algn="l">
                <a:lnSpc>
                  <a:spcPts val="8399"/>
                </a:lnSpc>
                <a:spcBef>
                  <a:spcPct val="0"/>
                </a:spcBef>
              </a:pPr>
              <a:r>
                <a:rPr lang="en-US" sz="6999">
                  <a:solidFill>
                    <a:srgbClr val="2B2B2B"/>
                  </a:solidFill>
                  <a:latin typeface="Agrandir"/>
                  <a:ea typeface="Agrandir"/>
                  <a:cs typeface="Agrandir"/>
                  <a:sym typeface="Agrandir"/>
                </a:rPr>
                <a:t>mali sınırlar</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874</Words>
  <Application>Microsoft Office PowerPoint</Application>
  <PresentationFormat>Özel</PresentationFormat>
  <Paragraphs>100</Paragraphs>
  <Slides>19</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19</vt:i4>
      </vt:variant>
    </vt:vector>
  </HeadingPairs>
  <TitlesOfParts>
    <vt:vector size="24" baseType="lpstr">
      <vt:lpstr>Calibri</vt:lpstr>
      <vt:lpstr>Agrandir</vt:lpstr>
      <vt:lpstr>Agrandir Bold</vt:lpstr>
      <vt:lpstr>Arial</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sınır koyma</dc:title>
  <dc:creator>Pc</dc:creator>
  <cp:lastModifiedBy>Microsoft hesabı</cp:lastModifiedBy>
  <cp:revision>2</cp:revision>
  <dcterms:created xsi:type="dcterms:W3CDTF">2006-08-16T00:00:00Z</dcterms:created>
  <dcterms:modified xsi:type="dcterms:W3CDTF">2024-09-23T10:40:29Z</dcterms:modified>
  <dc:identifier>DAGQni3XF7k</dc:identifier>
</cp:coreProperties>
</file>