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nva Sans" panose="020B0604020202020204" charset="0"/>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3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A5BE1-009F-4AFD-9EC2-8CE690D2253B}" type="doc">
      <dgm:prSet loTypeId="urn:microsoft.com/office/officeart/2005/8/layout/vList2" loCatId="list" qsTypeId="urn:microsoft.com/office/officeart/2005/8/quickstyle/3d2" qsCatId="3D" csTypeId="urn:microsoft.com/office/officeart/2005/8/colors/accent2_4" csCatId="accent2" phldr="1"/>
      <dgm:spPr/>
      <dgm:t>
        <a:bodyPr/>
        <a:lstStyle/>
        <a:p>
          <a:endParaRPr lang="tr-TR"/>
        </a:p>
      </dgm:t>
    </dgm:pt>
    <dgm:pt modelId="{1707C153-34F3-4927-99D9-195813D007AE}">
      <dgm:prSet/>
      <dgm:spPr/>
      <dgm:t>
        <a:bodyPr/>
        <a:lstStyle/>
        <a:p>
          <a:pPr algn="ctr" rtl="0"/>
          <a:r>
            <a:rPr lang="tr-TR" smtClean="0"/>
            <a:t>KEÇİÖREN REHBERLİK VE ARAŞTIRMA MERKEZİ</a:t>
          </a:r>
          <a:endParaRPr lang="tr-TR"/>
        </a:p>
      </dgm:t>
    </dgm:pt>
    <dgm:pt modelId="{C3BD64C7-7B5E-4113-BDA8-75E3376BB639}" type="parTrans" cxnId="{B49DDD9E-6EDB-4943-BD4D-06DDDFC4B890}">
      <dgm:prSet/>
      <dgm:spPr/>
      <dgm:t>
        <a:bodyPr/>
        <a:lstStyle/>
        <a:p>
          <a:endParaRPr lang="tr-TR"/>
        </a:p>
      </dgm:t>
    </dgm:pt>
    <dgm:pt modelId="{4AEC1751-F58D-495A-BA57-26866BC8762D}" type="sibTrans" cxnId="{B49DDD9E-6EDB-4943-BD4D-06DDDFC4B890}">
      <dgm:prSet/>
      <dgm:spPr/>
      <dgm:t>
        <a:bodyPr/>
        <a:lstStyle/>
        <a:p>
          <a:endParaRPr lang="tr-TR"/>
        </a:p>
      </dgm:t>
    </dgm:pt>
    <dgm:pt modelId="{0B4DB729-418A-4C9E-97F6-4063D3C6D34E}" type="pres">
      <dgm:prSet presAssocID="{21CA5BE1-009F-4AFD-9EC2-8CE690D2253B}" presName="linear" presStyleCnt="0">
        <dgm:presLayoutVars>
          <dgm:animLvl val="lvl"/>
          <dgm:resizeHandles val="exact"/>
        </dgm:presLayoutVars>
      </dgm:prSet>
      <dgm:spPr/>
    </dgm:pt>
    <dgm:pt modelId="{4F691086-FDE9-4106-B88F-C985F9574F0B}" type="pres">
      <dgm:prSet presAssocID="{1707C153-34F3-4927-99D9-195813D007AE}" presName="parentText" presStyleLbl="node1" presStyleIdx="0" presStyleCnt="1" custScaleX="90385">
        <dgm:presLayoutVars>
          <dgm:chMax val="0"/>
          <dgm:bulletEnabled val="1"/>
        </dgm:presLayoutVars>
      </dgm:prSet>
      <dgm:spPr/>
    </dgm:pt>
  </dgm:ptLst>
  <dgm:cxnLst>
    <dgm:cxn modelId="{E2EEA009-B17F-40DC-B8F2-52AF066DDB88}" type="presOf" srcId="{1707C153-34F3-4927-99D9-195813D007AE}" destId="{4F691086-FDE9-4106-B88F-C985F9574F0B}" srcOrd="0" destOrd="0" presId="urn:microsoft.com/office/officeart/2005/8/layout/vList2"/>
    <dgm:cxn modelId="{B49DDD9E-6EDB-4943-BD4D-06DDDFC4B890}" srcId="{21CA5BE1-009F-4AFD-9EC2-8CE690D2253B}" destId="{1707C153-34F3-4927-99D9-195813D007AE}" srcOrd="0" destOrd="0" parTransId="{C3BD64C7-7B5E-4113-BDA8-75E3376BB639}" sibTransId="{4AEC1751-F58D-495A-BA57-26866BC8762D}"/>
    <dgm:cxn modelId="{898AD053-ADE1-45AE-93B6-524FFD3F1158}" type="presOf" srcId="{21CA5BE1-009F-4AFD-9EC2-8CE690D2253B}" destId="{0B4DB729-418A-4C9E-97F6-4063D3C6D34E}" srcOrd="0" destOrd="0" presId="urn:microsoft.com/office/officeart/2005/8/layout/vList2"/>
    <dgm:cxn modelId="{39E678C0-6FEA-45BC-B7B1-4F0343D1F82F}" type="presParOf" srcId="{0B4DB729-418A-4C9E-97F6-4063D3C6D34E}" destId="{4F691086-FDE9-4106-B88F-C985F9574F0B}" srcOrd="0" destOrd="0" presId="urn:microsoft.com/office/officeart/2005/8/layout/vList2"/>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91086-FDE9-4106-B88F-C985F9574F0B}">
      <dsp:nvSpPr>
        <dsp:cNvPr id="0" name=""/>
        <dsp:cNvSpPr/>
      </dsp:nvSpPr>
      <dsp:spPr>
        <a:xfrm>
          <a:off x="380984" y="4778"/>
          <a:ext cx="7162830" cy="359774"/>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dsp:txBody>
      <dsp:txXfrm>
        <a:off x="398547" y="22341"/>
        <a:ext cx="7127704" cy="324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diagramData" Target="../diagrams/data1.xml"/><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microsoft.com/office/2007/relationships/diagramDrawing" Target="../diagrams/drawing1.xml"/><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diagramColors" Target="../diagrams/colors1.xml"/><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diagramQuickStyle" Target="../diagrams/quickStyle1.xml"/><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0.svg"/><Relationship Id="rId18" Type="http://schemas.openxmlformats.org/officeDocument/2006/relationships/image" Target="../media/image19.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6.png"/><Relationship Id="rId17" Type="http://schemas.openxmlformats.org/officeDocument/2006/relationships/image" Target="../media/image34.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6.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1.svg"/><Relationship Id="rId3" Type="http://schemas.openxmlformats.org/officeDocument/2006/relationships/image" Target="../media/image37.svg"/><Relationship Id="rId7" Type="http://schemas.openxmlformats.org/officeDocument/2006/relationships/image" Target="../media/image6.svg"/><Relationship Id="rId12" Type="http://schemas.openxmlformats.org/officeDocument/2006/relationships/image" Target="../media/image22.png"/><Relationship Id="rId2" Type="http://schemas.openxmlformats.org/officeDocument/2006/relationships/image" Target="../media/image20.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3.sv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27.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48.svg"/><Relationship Id="rId2" Type="http://schemas.openxmlformats.org/officeDocument/2006/relationships/image" Target="../media/image1.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46.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1.svg"/><Relationship Id="rId18" Type="http://schemas.openxmlformats.org/officeDocument/2006/relationships/image" Target="../media/image31.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8.png"/><Relationship Id="rId17" Type="http://schemas.openxmlformats.org/officeDocument/2006/relationships/image" Target="../media/image55.svg"/><Relationship Id="rId2" Type="http://schemas.openxmlformats.org/officeDocument/2006/relationships/image" Target="../media/image11.png"/><Relationship Id="rId16" Type="http://schemas.openxmlformats.org/officeDocument/2006/relationships/image" Target="../media/image30.png"/><Relationship Id="rId20"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4.svg"/><Relationship Id="rId5" Type="http://schemas.openxmlformats.org/officeDocument/2006/relationships/image" Target="../media/image22.svg"/><Relationship Id="rId15" Type="http://schemas.openxmlformats.org/officeDocument/2006/relationships/image" Target="../media/image53.svg"/><Relationship Id="rId10" Type="http://schemas.openxmlformats.org/officeDocument/2006/relationships/image" Target="../media/image18.png"/><Relationship Id="rId19" Type="http://schemas.openxmlformats.org/officeDocument/2006/relationships/image" Target="../media/image57.svg"/><Relationship Id="rId4" Type="http://schemas.openxmlformats.org/officeDocument/2006/relationships/image" Target="../media/image12.png"/><Relationship Id="rId9" Type="http://schemas.openxmlformats.org/officeDocument/2006/relationships/image" Target="../media/image26.sv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0.svg"/><Relationship Id="rId3" Type="http://schemas.openxmlformats.org/officeDocument/2006/relationships/image" Target="../media/image37.svg"/><Relationship Id="rId7" Type="http://schemas.openxmlformats.org/officeDocument/2006/relationships/image" Target="../media/image6.svg"/><Relationship Id="rId12" Type="http://schemas.openxmlformats.org/officeDocument/2006/relationships/image" Target="../media/image33.png"/><Relationship Id="rId2" Type="http://schemas.openxmlformats.org/officeDocument/2006/relationships/image" Target="../media/image20.png"/><Relationship Id="rId16"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62.sv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5.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5" Type="http://schemas.openxmlformats.org/officeDocument/2006/relationships/image" Target="../media/image4.svg"/><Relationship Id="rId15" Type="http://schemas.openxmlformats.org/officeDocument/2006/relationships/image" Target="../media/image67.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grpSp>
        <p:nvGrpSpPr>
          <p:cNvPr id="2" name="Group 2"/>
          <p:cNvGrpSpPr/>
          <p:nvPr/>
        </p:nvGrpSpPr>
        <p:grpSpPr>
          <a:xfrm>
            <a:off x="5175602" y="6452865"/>
            <a:ext cx="8169855" cy="1145330"/>
            <a:chOff x="0" y="0"/>
            <a:chExt cx="2151731" cy="301651"/>
          </a:xfrm>
        </p:grpSpPr>
        <p:sp>
          <p:nvSpPr>
            <p:cNvPr id="3" name="Freeform 3"/>
            <p:cNvSpPr/>
            <p:nvPr/>
          </p:nvSpPr>
          <p:spPr>
            <a:xfrm>
              <a:off x="0" y="0"/>
              <a:ext cx="2151731" cy="301651"/>
            </a:xfrm>
            <a:custGeom>
              <a:avLst/>
              <a:gdLst/>
              <a:ahLst/>
              <a:cxnLst/>
              <a:rect l="l" t="t" r="r" b="b"/>
              <a:pathLst>
                <a:path w="2151731" h="301651">
                  <a:moveTo>
                    <a:pt x="48329" y="0"/>
                  </a:moveTo>
                  <a:lnTo>
                    <a:pt x="2103403" y="0"/>
                  </a:lnTo>
                  <a:cubicBezTo>
                    <a:pt x="2130094" y="0"/>
                    <a:pt x="2151731" y="21637"/>
                    <a:pt x="2151731" y="48329"/>
                  </a:cubicBezTo>
                  <a:lnTo>
                    <a:pt x="2151731" y="253322"/>
                  </a:lnTo>
                  <a:cubicBezTo>
                    <a:pt x="2151731" y="280013"/>
                    <a:pt x="2130094" y="301651"/>
                    <a:pt x="2103403" y="301651"/>
                  </a:cubicBezTo>
                  <a:lnTo>
                    <a:pt x="48329" y="301651"/>
                  </a:lnTo>
                  <a:cubicBezTo>
                    <a:pt x="21637" y="301651"/>
                    <a:pt x="0" y="280013"/>
                    <a:pt x="0" y="253322"/>
                  </a:cubicBezTo>
                  <a:lnTo>
                    <a:pt x="0" y="48329"/>
                  </a:lnTo>
                  <a:cubicBezTo>
                    <a:pt x="0" y="21637"/>
                    <a:pt x="21637" y="0"/>
                    <a:pt x="48329" y="0"/>
                  </a:cubicBezTo>
                  <a:close/>
                </a:path>
              </a:pathLst>
            </a:custGeom>
            <a:solidFill>
              <a:srgbClr val="545415"/>
            </a:solidFill>
          </p:spPr>
        </p:sp>
        <p:sp>
          <p:nvSpPr>
            <p:cNvPr id="4" name="TextBox 4"/>
            <p:cNvSpPr txBox="1"/>
            <p:nvPr/>
          </p:nvSpPr>
          <p:spPr>
            <a:xfrm>
              <a:off x="0" y="-38100"/>
              <a:ext cx="2151731" cy="339751"/>
            </a:xfrm>
            <a:prstGeom prst="rect">
              <a:avLst/>
            </a:prstGeom>
          </p:spPr>
          <p:txBody>
            <a:bodyPr lIns="50800" tIns="50800" rIns="50800" bIns="50800" rtlCol="0" anchor="ctr"/>
            <a:lstStyle/>
            <a:p>
              <a:pPr algn="ctr">
                <a:lnSpc>
                  <a:spcPts val="2659"/>
                </a:lnSpc>
                <a:spcBef>
                  <a:spcPct val="0"/>
                </a:spcBef>
              </a:pPr>
              <a:r>
                <a:rPr lang="en-US" sz="1899">
                  <a:solidFill>
                    <a:srgbClr val="F4F4DE"/>
                  </a:solidFill>
                  <a:latin typeface="Canva Sans"/>
                  <a:ea typeface="Canva Sans"/>
                  <a:cs typeface="Canva Sans"/>
                  <a:sym typeface="Canva Sans"/>
                </a:rPr>
                <a:t>Kişisel Sınırlar</a:t>
              </a:r>
            </a:p>
          </p:txBody>
        </p:sp>
      </p:grpSp>
      <p:sp>
        <p:nvSpPr>
          <p:cNvPr id="5" name="Freeform 5"/>
          <p:cNvSpPr/>
          <p:nvPr/>
        </p:nvSpPr>
        <p:spPr>
          <a:xfrm>
            <a:off x="16365934" y="8668664"/>
            <a:ext cx="3418014" cy="2849770"/>
          </a:xfrm>
          <a:custGeom>
            <a:avLst/>
            <a:gdLst/>
            <a:ahLst/>
            <a:cxnLst/>
            <a:rect l="l" t="t" r="r" b="b"/>
            <a:pathLst>
              <a:path w="3418014" h="2849770">
                <a:moveTo>
                  <a:pt x="0" y="0"/>
                </a:moveTo>
                <a:lnTo>
                  <a:pt x="3418015" y="0"/>
                </a:lnTo>
                <a:lnTo>
                  <a:pt x="3418015" y="2849769"/>
                </a:lnTo>
                <a:lnTo>
                  <a:pt x="0" y="28497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677965" y="-805716"/>
            <a:ext cx="2706484" cy="2452751"/>
          </a:xfrm>
          <a:custGeom>
            <a:avLst/>
            <a:gdLst/>
            <a:ahLst/>
            <a:cxnLst/>
            <a:rect l="l" t="t" r="r" b="b"/>
            <a:pathLst>
              <a:path w="2706484" h="2452751">
                <a:moveTo>
                  <a:pt x="0" y="0"/>
                </a:moveTo>
                <a:lnTo>
                  <a:pt x="2706484" y="0"/>
                </a:lnTo>
                <a:lnTo>
                  <a:pt x="2706484" y="2452751"/>
                </a:lnTo>
                <a:lnTo>
                  <a:pt x="0" y="24527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321350" y="8729272"/>
            <a:ext cx="2349868" cy="2789161"/>
          </a:xfrm>
          <a:custGeom>
            <a:avLst/>
            <a:gdLst/>
            <a:ahLst/>
            <a:cxnLst/>
            <a:rect l="l" t="t" r="r" b="b"/>
            <a:pathLst>
              <a:path w="2349868" h="2789161">
                <a:moveTo>
                  <a:pt x="0" y="0"/>
                </a:moveTo>
                <a:lnTo>
                  <a:pt x="2349869" y="0"/>
                </a:lnTo>
                <a:lnTo>
                  <a:pt x="2349869" y="2789161"/>
                </a:lnTo>
                <a:lnTo>
                  <a:pt x="0" y="27891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193647">
            <a:off x="16777362" y="-968728"/>
            <a:ext cx="2056293" cy="2778774"/>
          </a:xfrm>
          <a:custGeom>
            <a:avLst/>
            <a:gdLst/>
            <a:ahLst/>
            <a:cxnLst/>
            <a:rect l="l" t="t" r="r" b="b"/>
            <a:pathLst>
              <a:path w="2056293" h="2778774">
                <a:moveTo>
                  <a:pt x="0" y="0"/>
                </a:moveTo>
                <a:lnTo>
                  <a:pt x="2056293" y="0"/>
                </a:lnTo>
                <a:lnTo>
                  <a:pt x="2056293" y="2778775"/>
                </a:lnTo>
                <a:lnTo>
                  <a:pt x="0" y="27787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4552427">
            <a:off x="635256" y="7460943"/>
            <a:ext cx="4387823" cy="4206825"/>
          </a:xfrm>
          <a:custGeom>
            <a:avLst/>
            <a:gdLst/>
            <a:ahLst/>
            <a:cxnLst/>
            <a:rect l="l" t="t" r="r" b="b"/>
            <a:pathLst>
              <a:path w="4387823" h="4206825">
                <a:moveTo>
                  <a:pt x="0" y="0"/>
                </a:moveTo>
                <a:lnTo>
                  <a:pt x="4387823" y="0"/>
                </a:lnTo>
                <a:lnTo>
                  <a:pt x="4387823" y="4206826"/>
                </a:lnTo>
                <a:lnTo>
                  <a:pt x="0" y="42068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4687816">
            <a:off x="12834429" y="-1442048"/>
            <a:ext cx="4387823" cy="4206825"/>
          </a:xfrm>
          <a:custGeom>
            <a:avLst/>
            <a:gdLst/>
            <a:ahLst/>
            <a:cxnLst/>
            <a:rect l="l" t="t" r="r" b="b"/>
            <a:pathLst>
              <a:path w="4387823" h="4206825">
                <a:moveTo>
                  <a:pt x="0" y="0"/>
                </a:moveTo>
                <a:lnTo>
                  <a:pt x="4387823" y="0"/>
                </a:lnTo>
                <a:lnTo>
                  <a:pt x="4387823" y="4206826"/>
                </a:lnTo>
                <a:lnTo>
                  <a:pt x="0" y="42068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8512123">
            <a:off x="1594886" y="-1023864"/>
            <a:ext cx="4054685" cy="3370457"/>
          </a:xfrm>
          <a:custGeom>
            <a:avLst/>
            <a:gdLst/>
            <a:ahLst/>
            <a:cxnLst/>
            <a:rect l="l" t="t" r="r" b="b"/>
            <a:pathLst>
              <a:path w="4054685" h="3370457">
                <a:moveTo>
                  <a:pt x="0" y="0"/>
                </a:moveTo>
                <a:lnTo>
                  <a:pt x="4054685" y="0"/>
                </a:lnTo>
                <a:lnTo>
                  <a:pt x="4054685" y="3370457"/>
                </a:lnTo>
                <a:lnTo>
                  <a:pt x="0" y="33704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rot="-1054320">
            <a:off x="12345902" y="8131622"/>
            <a:ext cx="4054685" cy="3370457"/>
          </a:xfrm>
          <a:custGeom>
            <a:avLst/>
            <a:gdLst/>
            <a:ahLst/>
            <a:cxnLst/>
            <a:rect l="l" t="t" r="r" b="b"/>
            <a:pathLst>
              <a:path w="4054685" h="3370457">
                <a:moveTo>
                  <a:pt x="0" y="0"/>
                </a:moveTo>
                <a:lnTo>
                  <a:pt x="4054685" y="0"/>
                </a:lnTo>
                <a:lnTo>
                  <a:pt x="4054685" y="3370457"/>
                </a:lnTo>
                <a:lnTo>
                  <a:pt x="0" y="33704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a:off x="17133681" y="4553864"/>
            <a:ext cx="1882521" cy="4114800"/>
          </a:xfrm>
          <a:custGeom>
            <a:avLst/>
            <a:gdLst/>
            <a:ahLst/>
            <a:cxnLst/>
            <a:rect l="l" t="t" r="r" b="b"/>
            <a:pathLst>
              <a:path w="1882521" h="4114800">
                <a:moveTo>
                  <a:pt x="0" y="0"/>
                </a:moveTo>
                <a:lnTo>
                  <a:pt x="1882521" y="0"/>
                </a:lnTo>
                <a:lnTo>
                  <a:pt x="1882521"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rot="10543002">
            <a:off x="-543833" y="1421222"/>
            <a:ext cx="1882521" cy="4114800"/>
          </a:xfrm>
          <a:custGeom>
            <a:avLst/>
            <a:gdLst/>
            <a:ahLst/>
            <a:cxnLst/>
            <a:rect l="l" t="t" r="r" b="b"/>
            <a:pathLst>
              <a:path w="1882521" h="4114800">
                <a:moveTo>
                  <a:pt x="0" y="0"/>
                </a:moveTo>
                <a:lnTo>
                  <a:pt x="1882521" y="0"/>
                </a:lnTo>
                <a:lnTo>
                  <a:pt x="1882521"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a:off x="4964973" y="8897112"/>
            <a:ext cx="7315200" cy="2779776"/>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6" name="Freeform 16"/>
          <p:cNvSpPr/>
          <p:nvPr/>
        </p:nvSpPr>
        <p:spPr>
          <a:xfrm rot="-457912">
            <a:off x="6653955" y="-392626"/>
            <a:ext cx="1968619" cy="1626571"/>
          </a:xfrm>
          <a:custGeom>
            <a:avLst/>
            <a:gdLst/>
            <a:ahLst/>
            <a:cxnLst/>
            <a:rect l="l" t="t" r="r" b="b"/>
            <a:pathLst>
              <a:path w="1968619" h="1626571">
                <a:moveTo>
                  <a:pt x="0" y="0"/>
                </a:moveTo>
                <a:lnTo>
                  <a:pt x="1968618" y="0"/>
                </a:lnTo>
                <a:lnTo>
                  <a:pt x="1968618" y="1626571"/>
                </a:lnTo>
                <a:lnTo>
                  <a:pt x="0" y="16265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7" name="TextBox 17"/>
          <p:cNvSpPr txBox="1"/>
          <p:nvPr/>
        </p:nvSpPr>
        <p:spPr>
          <a:xfrm>
            <a:off x="6243923" y="5523617"/>
            <a:ext cx="6359000" cy="1179810"/>
          </a:xfrm>
          <a:prstGeom prst="rect">
            <a:avLst/>
          </a:prstGeom>
        </p:spPr>
        <p:txBody>
          <a:bodyPr lIns="0" tIns="0" rIns="0" bIns="0" rtlCol="0" anchor="t">
            <a:spAutoFit/>
          </a:bodyPr>
          <a:lstStyle/>
          <a:p>
            <a:pPr algn="ctr">
              <a:lnSpc>
                <a:spcPts val="4610"/>
              </a:lnSpc>
              <a:spcBef>
                <a:spcPct val="0"/>
              </a:spcBef>
            </a:pPr>
            <a:r>
              <a:rPr lang="en-US" sz="6000" b="1" dirty="0">
                <a:solidFill>
                  <a:srgbClr val="000000"/>
                </a:solidFill>
                <a:latin typeface="Canva Sans"/>
                <a:ea typeface="Canva Sans"/>
                <a:cs typeface="Canva Sans"/>
                <a:sym typeface="Canva Sans"/>
              </a:rPr>
              <a:t>SINIR KOYMA</a:t>
            </a:r>
          </a:p>
          <a:p>
            <a:pPr algn="ctr">
              <a:lnSpc>
                <a:spcPts val="4610"/>
              </a:lnSpc>
              <a:spcBef>
                <a:spcPct val="0"/>
              </a:spcBef>
            </a:pPr>
            <a:r>
              <a:rPr lang="en-US" sz="3293" dirty="0">
                <a:solidFill>
                  <a:srgbClr val="000000"/>
                </a:solidFill>
                <a:latin typeface="Canva Sans"/>
                <a:ea typeface="Canva Sans"/>
                <a:cs typeface="Canva Sans"/>
                <a:sym typeface="Canva Sans"/>
              </a:rPr>
              <a:t> </a:t>
            </a:r>
          </a:p>
        </p:txBody>
      </p:sp>
      <p:pic>
        <p:nvPicPr>
          <p:cNvPr id="18" name="Resim 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65438" y="942987"/>
            <a:ext cx="3838830" cy="3830503"/>
          </a:xfrm>
          <a:prstGeom prst="rect">
            <a:avLst/>
          </a:prstGeom>
        </p:spPr>
      </p:pic>
      <p:graphicFrame>
        <p:nvGraphicFramePr>
          <p:cNvPr id="20" name="Diyagram 19"/>
          <p:cNvGraphicFramePr/>
          <p:nvPr>
            <p:extLst>
              <p:ext uri="{D42A27DB-BD31-4B8C-83A1-F6EECF244321}">
                <p14:modId xmlns:p14="http://schemas.microsoft.com/office/powerpoint/2010/main" val="1686135649"/>
              </p:ext>
            </p:extLst>
          </p:nvPr>
        </p:nvGraphicFramePr>
        <p:xfrm>
          <a:off x="4876800" y="9816850"/>
          <a:ext cx="7924800" cy="369332"/>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0" y="0"/>
            <a:ext cx="6263469" cy="4000817"/>
          </a:xfrm>
          <a:custGeom>
            <a:avLst/>
            <a:gdLst/>
            <a:ahLst/>
            <a:cxnLst/>
            <a:rect l="l" t="t" r="r" b="b"/>
            <a:pathLst>
              <a:path w="6263469" h="4000817">
                <a:moveTo>
                  <a:pt x="0" y="0"/>
                </a:moveTo>
                <a:lnTo>
                  <a:pt x="6263469" y="0"/>
                </a:lnTo>
                <a:lnTo>
                  <a:pt x="6263469" y="4000817"/>
                </a:lnTo>
                <a:lnTo>
                  <a:pt x="0" y="4000817"/>
                </a:lnTo>
                <a:lnTo>
                  <a:pt x="0" y="0"/>
                </a:lnTo>
                <a:close/>
              </a:path>
            </a:pathLst>
          </a:custGeom>
          <a:blipFill>
            <a:blip r:embed="rId2"/>
            <a:stretch>
              <a:fillRect t="-34246" b="-22308"/>
            </a:stretch>
          </a:blipFill>
        </p:spPr>
      </p:sp>
      <p:sp>
        <p:nvSpPr>
          <p:cNvPr id="3" name="TextBox 3"/>
          <p:cNvSpPr txBox="1"/>
          <p:nvPr/>
        </p:nvSpPr>
        <p:spPr>
          <a:xfrm>
            <a:off x="0" y="3953192"/>
            <a:ext cx="18288000" cy="3769361"/>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Canva Sans"/>
                <a:ea typeface="Canva Sans"/>
                <a:cs typeface="Canva Sans"/>
                <a:sym typeface="Canva Sans"/>
              </a:rPr>
              <a:t>5- Parkta tanımadığın bir yetişkin, sana şeker vermek istedi. Ona ne söylersin?</a:t>
            </a:r>
          </a:p>
          <a:p>
            <a:pPr algn="ctr">
              <a:lnSpc>
                <a:spcPts val="4339"/>
              </a:lnSpc>
              <a:spcBef>
                <a:spcPct val="0"/>
              </a:spcBef>
            </a:pPr>
            <a:r>
              <a:rPr lang="en-US" sz="3099">
                <a:solidFill>
                  <a:srgbClr val="000000"/>
                </a:solidFill>
                <a:latin typeface="Canva Sans"/>
                <a:ea typeface="Canva Sans"/>
                <a:cs typeface="Canva Sans"/>
                <a:sym typeface="Canva Sans"/>
              </a:rPr>
              <a:t>6- Komşunuz, seni evine davet etti ve “Yeni bir yavru köpek sahiplendim. Haydi, benim evime gel de sana göstereyim.” dedi. Ona ne söylersin?</a:t>
            </a:r>
          </a:p>
          <a:p>
            <a:pPr algn="ctr">
              <a:lnSpc>
                <a:spcPts val="4339"/>
              </a:lnSpc>
              <a:spcBef>
                <a:spcPct val="0"/>
              </a:spcBef>
            </a:pPr>
            <a:r>
              <a:rPr lang="en-US" sz="3099">
                <a:solidFill>
                  <a:srgbClr val="000000"/>
                </a:solidFill>
                <a:latin typeface="Canva Sans"/>
                <a:ea typeface="Canva Sans"/>
                <a:cs typeface="Canva Sans"/>
                <a:sym typeface="Canva Sans"/>
              </a:rPr>
              <a:t>7- Teyzenler size misafirliğe geldi. Teyzen seni öpmek için eğildi ya da sana“Seni öpebilir miyim?” diye sordu. Ama seni öpmesini istemiyorsun. Ona ne söylersin?</a:t>
            </a:r>
          </a:p>
          <a:p>
            <a:pPr algn="ctr">
              <a:lnSpc>
                <a:spcPts val="4339"/>
              </a:lnSpc>
              <a:spcBef>
                <a:spcPct val="0"/>
              </a:spcBef>
            </a:pPr>
            <a:r>
              <a:rPr lang="en-US" sz="3099">
                <a:solidFill>
                  <a:srgbClr val="000000"/>
                </a:solidFill>
                <a:latin typeface="Canva Sans"/>
                <a:ea typeface="Canva Sans"/>
                <a:cs typeface="Canva Sans"/>
                <a:sym typeface="Canva Sans"/>
              </a:rPr>
              <a:t>8- Tanımadığın bir yetişkin sana “Ben annenin/babanın arkadaşıyım, size gelecektim ama evinizi bulamadım. Bana evinizin yerini tarif eder misin?” dedi. Ona ne söylersin?</a:t>
            </a:r>
          </a:p>
        </p:txBody>
      </p:sp>
      <p:grpSp>
        <p:nvGrpSpPr>
          <p:cNvPr id="4" name="Grup 3"/>
          <p:cNvGrpSpPr/>
          <p:nvPr/>
        </p:nvGrpSpPr>
        <p:grpSpPr>
          <a:xfrm>
            <a:off x="5562585" y="9791700"/>
            <a:ext cx="7162830" cy="359774"/>
            <a:chOff x="380984" y="4778"/>
            <a:chExt cx="7162830" cy="359774"/>
          </a:xfrm>
          <a:scene3d>
            <a:camera prst="orthographicFront"/>
            <a:lightRig rig="threePt" dir="t">
              <a:rot lat="0" lon="0" rev="7500000"/>
            </a:lightRig>
          </a:scene3d>
        </p:grpSpPr>
        <p:sp>
          <p:nvSpPr>
            <p:cNvPr id="5" name="Yuvarlatılmış Dikdörtgen 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TextBox 2"/>
          <p:cNvSpPr txBox="1"/>
          <p:nvPr/>
        </p:nvSpPr>
        <p:spPr>
          <a:xfrm>
            <a:off x="91306" y="1474135"/>
            <a:ext cx="18288000" cy="648398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Canva Sans"/>
                <a:ea typeface="Canva Sans"/>
                <a:cs typeface="Canva Sans"/>
                <a:sym typeface="Canva Sans"/>
              </a:rPr>
              <a:t>Örnek CevapKağıdı 1</a:t>
            </a:r>
          </a:p>
          <a:p>
            <a:pPr algn="ctr">
              <a:lnSpc>
                <a:spcPts val="4339"/>
              </a:lnSpc>
              <a:spcBef>
                <a:spcPct val="0"/>
              </a:spcBef>
            </a:pPr>
            <a:r>
              <a:rPr lang="en-US" sz="3099">
                <a:solidFill>
                  <a:srgbClr val="000000"/>
                </a:solidFill>
                <a:latin typeface="Canva Sans"/>
                <a:ea typeface="Canva Sans"/>
                <a:cs typeface="Canva Sans"/>
                <a:sym typeface="Canva Sans"/>
              </a:rPr>
              <a:t>1. Hayır arkadaşım. Çantama benden izin almadan bakamazsın. Çünkü o benim özel eşyam.</a:t>
            </a:r>
          </a:p>
          <a:p>
            <a:pPr algn="ctr">
              <a:lnSpc>
                <a:spcPts val="4339"/>
              </a:lnSpc>
              <a:spcBef>
                <a:spcPct val="0"/>
              </a:spcBef>
            </a:pPr>
            <a:r>
              <a:rPr lang="en-US" sz="3099">
                <a:solidFill>
                  <a:srgbClr val="000000"/>
                </a:solidFill>
                <a:latin typeface="Canva Sans"/>
                <a:ea typeface="Canva Sans"/>
                <a:cs typeface="Canva Sans"/>
                <a:sym typeface="Canva Sans"/>
              </a:rPr>
              <a:t>2. Hayır arkadaşım. Ben onunla oynamaya devam edeceğim. Çünkü ben onunla bir sorun yaşamadım.</a:t>
            </a:r>
          </a:p>
          <a:p>
            <a:pPr algn="ctr">
              <a:lnSpc>
                <a:spcPts val="4339"/>
              </a:lnSpc>
              <a:spcBef>
                <a:spcPct val="0"/>
              </a:spcBef>
            </a:pPr>
            <a:r>
              <a:rPr lang="en-US" sz="3099">
                <a:solidFill>
                  <a:srgbClr val="000000"/>
                </a:solidFill>
                <a:latin typeface="Canva Sans"/>
                <a:ea typeface="Canva Sans"/>
                <a:cs typeface="Canva Sans"/>
                <a:sym typeface="Canva Sans"/>
              </a:rPr>
              <a:t>3. Hayır arkadaşım. Önüme geçemezsin. Ben de kaç dakikadır bekliyorum. Sen de sırana geçersen karışıklık olmaz.</a:t>
            </a:r>
          </a:p>
          <a:p>
            <a:pPr algn="ctr">
              <a:lnSpc>
                <a:spcPts val="4339"/>
              </a:lnSpc>
              <a:spcBef>
                <a:spcPct val="0"/>
              </a:spcBef>
            </a:pPr>
            <a:r>
              <a:rPr lang="en-US" sz="3099">
                <a:solidFill>
                  <a:srgbClr val="000000"/>
                </a:solidFill>
                <a:latin typeface="Canva Sans"/>
                <a:ea typeface="Canva Sans"/>
                <a:cs typeface="Canva Sans"/>
                <a:sym typeface="Canva Sans"/>
              </a:rPr>
              <a:t>4. Hayır arkadaşım. Ben de şu an bu oyuncakla oynamak istiyorum. İstersen beraber oynayalım.</a:t>
            </a:r>
          </a:p>
          <a:p>
            <a:pPr algn="ctr">
              <a:lnSpc>
                <a:spcPts val="4339"/>
              </a:lnSpc>
              <a:spcBef>
                <a:spcPct val="0"/>
              </a:spcBef>
            </a:pPr>
            <a:r>
              <a:rPr lang="en-US" sz="3099">
                <a:solidFill>
                  <a:srgbClr val="000000"/>
                </a:solidFill>
                <a:latin typeface="Canva Sans"/>
                <a:ea typeface="Canva Sans"/>
                <a:cs typeface="Canva Sans"/>
                <a:sym typeface="Canva Sans"/>
              </a:rPr>
              <a:t>5. Hayır, teşekkür ederim. Annem ve babamın haberi olmadan tanımadığım insanlardan bir şey alamam.</a:t>
            </a:r>
          </a:p>
          <a:p>
            <a:pPr algn="ctr">
              <a:lnSpc>
                <a:spcPts val="4339"/>
              </a:lnSpc>
              <a:spcBef>
                <a:spcPct val="0"/>
              </a:spcBef>
            </a:pPr>
            <a:r>
              <a:rPr lang="en-US" sz="3099">
                <a:solidFill>
                  <a:srgbClr val="000000"/>
                </a:solidFill>
                <a:latin typeface="Canva Sans"/>
                <a:ea typeface="Canva Sans"/>
                <a:cs typeface="Canva Sans"/>
                <a:sym typeface="Canva Sans"/>
              </a:rPr>
              <a:t>6. Hayır, teşekkür ederim. Annem ve babamın haberi olmadan başka bir yere gidemem.</a:t>
            </a:r>
          </a:p>
          <a:p>
            <a:pPr algn="ctr">
              <a:lnSpc>
                <a:spcPts val="4339"/>
              </a:lnSpc>
              <a:spcBef>
                <a:spcPct val="0"/>
              </a:spcBef>
            </a:pPr>
            <a:r>
              <a:rPr lang="en-US" sz="3099">
                <a:solidFill>
                  <a:srgbClr val="000000"/>
                </a:solidFill>
                <a:latin typeface="Canva Sans"/>
                <a:ea typeface="Canva Sans"/>
                <a:cs typeface="Canva Sans"/>
                <a:sym typeface="Canva Sans"/>
              </a:rPr>
              <a:t>7. Hayır, teşekkür ederim. Şu anda kimsenin beni öpmesini istemiyorum.</a:t>
            </a:r>
          </a:p>
          <a:p>
            <a:pPr algn="ctr">
              <a:lnSpc>
                <a:spcPts val="4339"/>
              </a:lnSpc>
              <a:spcBef>
                <a:spcPct val="0"/>
              </a:spcBef>
            </a:pPr>
            <a:r>
              <a:rPr lang="en-US" sz="3099">
                <a:solidFill>
                  <a:srgbClr val="000000"/>
                </a:solidFill>
                <a:latin typeface="Canva Sans"/>
                <a:ea typeface="Canva Sans"/>
                <a:cs typeface="Canva Sans"/>
                <a:sym typeface="Canva Sans"/>
              </a:rPr>
              <a:t>8. Hayır. Sizi tanımıyorum. Tanımadığım insanlara evimi tarif edemem.</a:t>
            </a:r>
          </a:p>
        </p:txBody>
      </p:sp>
      <p:grpSp>
        <p:nvGrpSpPr>
          <p:cNvPr id="3" name="Grup 2"/>
          <p:cNvGrpSpPr/>
          <p:nvPr/>
        </p:nvGrpSpPr>
        <p:grpSpPr>
          <a:xfrm>
            <a:off x="5562600" y="9867900"/>
            <a:ext cx="7162830" cy="359774"/>
            <a:chOff x="380984" y="4778"/>
            <a:chExt cx="7162830" cy="359774"/>
          </a:xfrm>
          <a:scene3d>
            <a:camera prst="orthographicFront"/>
            <a:lightRig rig="threePt" dir="t">
              <a:rot lat="0" lon="0" rev="7500000"/>
            </a:lightRig>
          </a:scene3d>
        </p:grpSpPr>
        <p:sp>
          <p:nvSpPr>
            <p:cNvPr id="4" name="Yuvarlatılmış Dikdörtgen 3"/>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5"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1263062" y="0"/>
            <a:ext cx="5228637" cy="4913342"/>
          </a:xfrm>
          <a:custGeom>
            <a:avLst/>
            <a:gdLst/>
            <a:ahLst/>
            <a:cxnLst/>
            <a:rect l="l" t="t" r="r" b="b"/>
            <a:pathLst>
              <a:path w="5228637" h="4913342">
                <a:moveTo>
                  <a:pt x="0" y="0"/>
                </a:moveTo>
                <a:lnTo>
                  <a:pt x="5228637" y="0"/>
                </a:lnTo>
                <a:lnTo>
                  <a:pt x="5228637" y="4913342"/>
                </a:lnTo>
                <a:lnTo>
                  <a:pt x="0" y="4913342"/>
                </a:lnTo>
                <a:lnTo>
                  <a:pt x="0" y="0"/>
                </a:lnTo>
                <a:close/>
              </a:path>
            </a:pathLst>
          </a:custGeom>
          <a:blipFill>
            <a:blip r:embed="rId2"/>
            <a:stretch>
              <a:fillRect/>
            </a:stretch>
          </a:blipFill>
        </p:spPr>
      </p:sp>
      <p:sp>
        <p:nvSpPr>
          <p:cNvPr id="3" name="TextBox 3"/>
          <p:cNvSpPr txBox="1"/>
          <p:nvPr/>
        </p:nvSpPr>
        <p:spPr>
          <a:xfrm>
            <a:off x="0" y="3786505"/>
            <a:ext cx="18288000" cy="521017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Canva Sans"/>
                <a:ea typeface="Canva Sans"/>
                <a:cs typeface="Canva Sans"/>
                <a:sym typeface="Canva Sans"/>
              </a:rPr>
              <a:t>Hikaye Okuma </a:t>
            </a:r>
          </a:p>
          <a:p>
            <a:pPr algn="ctr">
              <a:lnSpc>
                <a:spcPts val="4199"/>
              </a:lnSpc>
              <a:spcBef>
                <a:spcPct val="0"/>
              </a:spcBef>
            </a:pPr>
            <a:r>
              <a:rPr lang="en-US" sz="2999">
                <a:solidFill>
                  <a:srgbClr val="000000"/>
                </a:solidFill>
                <a:latin typeface="Canva Sans"/>
                <a:ea typeface="Canva Sans"/>
                <a:cs typeface="Canva Sans"/>
                <a:sym typeface="Canva Sans"/>
              </a:rPr>
              <a:t>ALİ’ NİN HİKAYESİ</a:t>
            </a:r>
          </a:p>
          <a:p>
            <a:pPr algn="ctr">
              <a:lnSpc>
                <a:spcPts val="4199"/>
              </a:lnSpc>
              <a:spcBef>
                <a:spcPct val="0"/>
              </a:spcBef>
            </a:pPr>
            <a:r>
              <a:rPr lang="en-US" sz="2999">
                <a:solidFill>
                  <a:srgbClr val="000000"/>
                </a:solidFill>
                <a:latin typeface="Canva Sans"/>
                <a:ea typeface="Canva Sans"/>
                <a:cs typeface="Canva Sans"/>
                <a:sym typeface="Canva Sans"/>
              </a:rPr>
              <a:t>Ali isminde 9 yaşında bir çocuk vardı. Annesi, babası ve kız kardeşiyle mutlu bir şekilde yaşıyorlardı.</a:t>
            </a:r>
          </a:p>
          <a:p>
            <a:pPr algn="ctr">
              <a:lnSpc>
                <a:spcPts val="4199"/>
              </a:lnSpc>
              <a:spcBef>
                <a:spcPct val="0"/>
              </a:spcBef>
            </a:pPr>
            <a:r>
              <a:rPr lang="en-US" sz="2999">
                <a:solidFill>
                  <a:srgbClr val="000000"/>
                </a:solidFill>
                <a:latin typeface="Canva Sans"/>
                <a:ea typeface="Canva Sans"/>
                <a:cs typeface="Canva Sans"/>
                <a:sym typeface="Canva Sans"/>
              </a:rPr>
              <a:t>Ancak Ali’ nin zorlandığı bir şey vardı, o da aslında “Hayır” demek istediği zamanlarda bunu diyememesiydi. Eğer “Hayır” derse karşısındakini üzeceğini, kaybedeceğini düşünüyordu. Bu durum Ali’ yi içten içe çok rahatsız ediyordu. Çünkü hep zarar görüyordu.</a:t>
            </a:r>
          </a:p>
          <a:p>
            <a:pPr algn="ctr">
              <a:lnSpc>
                <a:spcPts val="4199"/>
              </a:lnSpc>
              <a:spcBef>
                <a:spcPct val="0"/>
              </a:spcBef>
            </a:pPr>
            <a:r>
              <a:rPr lang="en-US" sz="2999">
                <a:solidFill>
                  <a:srgbClr val="000000"/>
                </a:solidFill>
                <a:latin typeface="Canva Sans"/>
                <a:ea typeface="Canva Sans"/>
                <a:cs typeface="Canva Sans"/>
                <a:sym typeface="Canva Sans"/>
              </a:rPr>
              <a:t>Sınıfta Çınar isimli bir arkadaşı vardı. Çınar, sınıf takımının kaptanıydı. Hep kendi isteklerinin olmasını istiyor, sadece kendini düşünüyordu.</a:t>
            </a:r>
          </a:p>
          <a:p>
            <a:pPr algn="ctr">
              <a:lnSpc>
                <a:spcPts val="4199"/>
              </a:lnSpc>
              <a:spcBef>
                <a:spcPct val="0"/>
              </a:spcBef>
            </a:pPr>
            <a:r>
              <a:rPr lang="en-US" sz="2999">
                <a:solidFill>
                  <a:srgbClr val="000000"/>
                </a:solidFill>
                <a:latin typeface="Canva Sans"/>
                <a:ea typeface="Canva Sans"/>
                <a:cs typeface="Canva Sans"/>
                <a:sym typeface="Canva Sans"/>
              </a:rPr>
              <a:t>Ali okula harçlık getirdiğinde Çınar: “Bana da kantinden gofret al yoksa seninle küserim” diyordu. Ali de arkadaşı onunla küsmesin diye istediğini yapıyordu.</a:t>
            </a:r>
          </a:p>
        </p:txBody>
      </p:sp>
      <p:grpSp>
        <p:nvGrpSpPr>
          <p:cNvPr id="4" name="Grup 3"/>
          <p:cNvGrpSpPr/>
          <p:nvPr/>
        </p:nvGrpSpPr>
        <p:grpSpPr>
          <a:xfrm>
            <a:off x="5791200" y="9791700"/>
            <a:ext cx="7162830" cy="359774"/>
            <a:chOff x="380984" y="4778"/>
            <a:chExt cx="7162830" cy="359774"/>
          </a:xfrm>
          <a:scene3d>
            <a:camera prst="orthographicFront"/>
            <a:lightRig rig="threePt" dir="t">
              <a:rot lat="0" lon="0" rev="7500000"/>
            </a:lightRig>
          </a:scene3d>
        </p:grpSpPr>
        <p:sp>
          <p:nvSpPr>
            <p:cNvPr id="5" name="Yuvarlatılmış Dikdörtgen 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882621" y="123405"/>
            <a:ext cx="4315963" cy="4055704"/>
          </a:xfrm>
          <a:custGeom>
            <a:avLst/>
            <a:gdLst/>
            <a:ahLst/>
            <a:cxnLst/>
            <a:rect l="l" t="t" r="r" b="b"/>
            <a:pathLst>
              <a:path w="4315963" h="4055704">
                <a:moveTo>
                  <a:pt x="0" y="0"/>
                </a:moveTo>
                <a:lnTo>
                  <a:pt x="4315963" y="0"/>
                </a:lnTo>
                <a:lnTo>
                  <a:pt x="4315963" y="4055704"/>
                </a:lnTo>
                <a:lnTo>
                  <a:pt x="0" y="4055704"/>
                </a:lnTo>
                <a:lnTo>
                  <a:pt x="0" y="0"/>
                </a:lnTo>
                <a:close/>
              </a:path>
            </a:pathLst>
          </a:custGeom>
          <a:blipFill>
            <a:blip r:embed="rId2"/>
            <a:stretch>
              <a:fillRect/>
            </a:stretch>
          </a:blipFill>
        </p:spPr>
      </p:sp>
      <p:sp>
        <p:nvSpPr>
          <p:cNvPr id="3" name="TextBox 3"/>
          <p:cNvSpPr txBox="1"/>
          <p:nvPr/>
        </p:nvSpPr>
        <p:spPr>
          <a:xfrm>
            <a:off x="0" y="4286567"/>
            <a:ext cx="18288000" cy="4162426"/>
          </a:xfrm>
          <a:prstGeom prst="rect">
            <a:avLst/>
          </a:prstGeom>
        </p:spPr>
        <p:txBody>
          <a:bodyPr lIns="0" tIns="0" rIns="0" bIns="0" rtlCol="0" anchor="t">
            <a:spAutoFit/>
          </a:bodyPr>
          <a:lstStyle/>
          <a:p>
            <a:pPr algn="ctr">
              <a:lnSpc>
                <a:spcPts val="4199"/>
              </a:lnSpc>
              <a:spcBef>
                <a:spcPct val="0"/>
              </a:spcBef>
            </a:pPr>
            <a:r>
              <a:rPr lang="en-US" sz="2999">
                <a:solidFill>
                  <a:srgbClr val="000000"/>
                </a:solidFill>
                <a:latin typeface="Canva Sans"/>
                <a:ea typeface="Canva Sans"/>
                <a:cs typeface="Canva Sans"/>
                <a:sym typeface="Canva Sans"/>
              </a:rPr>
              <a:t>Bir gün öğretmen bütün öğrencilere çok önemli bir araştırma ödevi verdi. Çınar da teneffüste hemen Ali’ nin yanına gitti.</a:t>
            </a:r>
          </a:p>
          <a:p>
            <a:pPr algn="ctr">
              <a:lnSpc>
                <a:spcPts val="4199"/>
              </a:lnSpc>
              <a:spcBef>
                <a:spcPct val="0"/>
              </a:spcBef>
            </a:pPr>
            <a:r>
              <a:rPr lang="en-US" sz="2999">
                <a:solidFill>
                  <a:srgbClr val="000000"/>
                </a:solidFill>
                <a:latin typeface="Canva Sans"/>
                <a:ea typeface="Canva Sans"/>
                <a:cs typeface="Canva Sans"/>
                <a:sym typeface="Canva Sans"/>
              </a:rPr>
              <a:t>“Ali canım arkadaşım, bu hafta sonu ailemle pikniğe gideceğiz. Bu ödevi hayatta yetiştiremem. Ama ben biliyorum ki sen beni kırmazsın ve benim ödevimi de yaparsın. Yapamam dersen, futbol turnuvalarında takıma senin yerine, Mehmet’ i alırım” dedi.</a:t>
            </a:r>
          </a:p>
          <a:p>
            <a:pPr algn="ctr">
              <a:lnSpc>
                <a:spcPts val="4199"/>
              </a:lnSpc>
              <a:spcBef>
                <a:spcPct val="0"/>
              </a:spcBef>
            </a:pPr>
            <a:r>
              <a:rPr lang="en-US" sz="2999">
                <a:solidFill>
                  <a:srgbClr val="000000"/>
                </a:solidFill>
                <a:latin typeface="Canva Sans"/>
                <a:ea typeface="Canva Sans"/>
                <a:cs typeface="Canva Sans"/>
                <a:sym typeface="Canva Sans"/>
              </a:rPr>
              <a:t>Ali teneffüste bankta oturup, iki ödevi birden nasıl yetiştireceğini kara kara düşünürken en yakın arkadaşı Zehra, yanına gelip oturdu.</a:t>
            </a:r>
          </a:p>
          <a:p>
            <a:pPr algn="ctr">
              <a:lnSpc>
                <a:spcPts val="4199"/>
              </a:lnSpc>
              <a:spcBef>
                <a:spcPct val="0"/>
              </a:spcBef>
            </a:pPr>
            <a:r>
              <a:rPr lang="en-US" sz="2999">
                <a:solidFill>
                  <a:srgbClr val="000000"/>
                </a:solidFill>
                <a:latin typeface="Canva Sans"/>
                <a:ea typeface="Canva Sans"/>
                <a:cs typeface="Canva Sans"/>
                <a:sym typeface="Canva Sans"/>
              </a:rPr>
              <a:t>Ali, Çınarla arasında geçen konuşmayı Zehra ile paylaştı.</a:t>
            </a:r>
          </a:p>
        </p:txBody>
      </p:sp>
      <p:grpSp>
        <p:nvGrpSpPr>
          <p:cNvPr id="4" name="Grup 3"/>
          <p:cNvGrpSpPr/>
          <p:nvPr/>
        </p:nvGrpSpPr>
        <p:grpSpPr>
          <a:xfrm>
            <a:off x="5486400" y="9791700"/>
            <a:ext cx="7162830" cy="359774"/>
            <a:chOff x="380984" y="4778"/>
            <a:chExt cx="7162830" cy="359774"/>
          </a:xfrm>
          <a:scene3d>
            <a:camera prst="orthographicFront"/>
            <a:lightRig rig="threePt" dir="t">
              <a:rot lat="0" lon="0" rev="7500000"/>
            </a:lightRig>
          </a:scene3d>
        </p:grpSpPr>
        <p:sp>
          <p:nvSpPr>
            <p:cNvPr id="5" name="Yuvarlatılmış Dikdörtgen 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563052" y="0"/>
            <a:ext cx="8273458" cy="4653820"/>
          </a:xfrm>
          <a:custGeom>
            <a:avLst/>
            <a:gdLst/>
            <a:ahLst/>
            <a:cxnLst/>
            <a:rect l="l" t="t" r="r" b="b"/>
            <a:pathLst>
              <a:path w="8273458" h="4653820">
                <a:moveTo>
                  <a:pt x="0" y="0"/>
                </a:moveTo>
                <a:lnTo>
                  <a:pt x="8273458" y="0"/>
                </a:lnTo>
                <a:lnTo>
                  <a:pt x="8273458" y="4653820"/>
                </a:lnTo>
                <a:lnTo>
                  <a:pt x="0" y="4653820"/>
                </a:lnTo>
                <a:lnTo>
                  <a:pt x="0" y="0"/>
                </a:lnTo>
                <a:close/>
              </a:path>
            </a:pathLst>
          </a:custGeom>
          <a:blipFill>
            <a:blip r:embed="rId2"/>
            <a:stretch>
              <a:fillRect l="-860" r="-860"/>
            </a:stretch>
          </a:blipFill>
        </p:spPr>
      </p:sp>
      <p:sp>
        <p:nvSpPr>
          <p:cNvPr id="3" name="TextBox 3"/>
          <p:cNvSpPr txBox="1"/>
          <p:nvPr/>
        </p:nvSpPr>
        <p:spPr>
          <a:xfrm>
            <a:off x="701055" y="4729032"/>
            <a:ext cx="16885890" cy="3124202"/>
          </a:xfrm>
          <a:prstGeom prst="rect">
            <a:avLst/>
          </a:prstGeom>
        </p:spPr>
        <p:txBody>
          <a:bodyPr lIns="0" tIns="0" rIns="0" bIns="0" rtlCol="0" anchor="t">
            <a:spAutoFit/>
          </a:bodyPr>
          <a:lstStyle/>
          <a:p>
            <a:pPr algn="ctr">
              <a:lnSpc>
                <a:spcPts val="6299"/>
              </a:lnSpc>
              <a:spcBef>
                <a:spcPct val="0"/>
              </a:spcBef>
            </a:pPr>
            <a:r>
              <a:rPr lang="en-US" sz="4499">
                <a:solidFill>
                  <a:srgbClr val="000000"/>
                </a:solidFill>
                <a:latin typeface="Canva Sans"/>
                <a:ea typeface="Canva Sans"/>
                <a:cs typeface="Canva Sans"/>
                <a:sym typeface="Canva Sans"/>
              </a:rPr>
              <a:t>Soru 1</a:t>
            </a:r>
          </a:p>
          <a:p>
            <a:pPr algn="ctr">
              <a:lnSpc>
                <a:spcPts val="6299"/>
              </a:lnSpc>
              <a:spcBef>
                <a:spcPct val="0"/>
              </a:spcBef>
            </a:pPr>
            <a:r>
              <a:rPr lang="en-US" sz="4499">
                <a:solidFill>
                  <a:srgbClr val="000000"/>
                </a:solidFill>
                <a:latin typeface="Canva Sans"/>
                <a:ea typeface="Canva Sans"/>
                <a:cs typeface="Canva Sans"/>
                <a:sym typeface="Canva Sans"/>
              </a:rPr>
              <a:t>Evet çocuklar, siz Ali’ nin yerinde olsanız ne yapardınız?</a:t>
            </a:r>
          </a:p>
          <a:p>
            <a:pPr algn="ctr">
              <a:lnSpc>
                <a:spcPts val="6299"/>
              </a:lnSpc>
              <a:spcBef>
                <a:spcPct val="0"/>
              </a:spcBef>
            </a:pPr>
            <a:r>
              <a:rPr lang="en-US" sz="4499">
                <a:solidFill>
                  <a:srgbClr val="000000"/>
                </a:solidFill>
                <a:latin typeface="Canva Sans"/>
                <a:ea typeface="Canva Sans"/>
                <a:cs typeface="Canva Sans"/>
                <a:sym typeface="Canva Sans"/>
              </a:rPr>
              <a:t>Soru 2</a:t>
            </a:r>
          </a:p>
          <a:p>
            <a:pPr algn="ctr">
              <a:lnSpc>
                <a:spcPts val="6299"/>
              </a:lnSpc>
              <a:spcBef>
                <a:spcPct val="0"/>
              </a:spcBef>
            </a:pPr>
            <a:r>
              <a:rPr lang="en-US" sz="4499">
                <a:solidFill>
                  <a:srgbClr val="000000"/>
                </a:solidFill>
                <a:latin typeface="Canva Sans"/>
                <a:ea typeface="Canva Sans"/>
                <a:cs typeface="Canva Sans"/>
                <a:sym typeface="Canva Sans"/>
              </a:rPr>
              <a:t>Siz Ali’ nin en yakın arkadaşı Zehra olsanız, Ali’ ye ne derdiniz? </a:t>
            </a:r>
          </a:p>
        </p:txBody>
      </p:sp>
      <p:grpSp>
        <p:nvGrpSpPr>
          <p:cNvPr id="4" name="Grup 3"/>
          <p:cNvGrpSpPr/>
          <p:nvPr/>
        </p:nvGrpSpPr>
        <p:grpSpPr>
          <a:xfrm>
            <a:off x="5486400" y="9895565"/>
            <a:ext cx="7162830" cy="359774"/>
            <a:chOff x="380984" y="4778"/>
            <a:chExt cx="7162830" cy="359774"/>
          </a:xfrm>
          <a:scene3d>
            <a:camera prst="orthographicFront"/>
            <a:lightRig rig="threePt" dir="t">
              <a:rot lat="0" lon="0" rev="7500000"/>
            </a:lightRig>
          </a:scene3d>
        </p:grpSpPr>
        <p:sp>
          <p:nvSpPr>
            <p:cNvPr id="5" name="Yuvarlatılmış Dikdörtgen 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380440" y="578269"/>
            <a:ext cx="6613881" cy="3720308"/>
          </a:xfrm>
          <a:custGeom>
            <a:avLst/>
            <a:gdLst/>
            <a:ahLst/>
            <a:cxnLst/>
            <a:rect l="l" t="t" r="r" b="b"/>
            <a:pathLst>
              <a:path w="6613881" h="3720308">
                <a:moveTo>
                  <a:pt x="0" y="0"/>
                </a:moveTo>
                <a:lnTo>
                  <a:pt x="6613881" y="0"/>
                </a:lnTo>
                <a:lnTo>
                  <a:pt x="6613881" y="3720308"/>
                </a:lnTo>
                <a:lnTo>
                  <a:pt x="0" y="3720308"/>
                </a:lnTo>
                <a:lnTo>
                  <a:pt x="0" y="0"/>
                </a:lnTo>
                <a:close/>
              </a:path>
            </a:pathLst>
          </a:custGeom>
          <a:blipFill>
            <a:blip r:embed="rId2"/>
            <a:stretch>
              <a:fillRect t="-16580" b="-16580"/>
            </a:stretch>
          </a:blipFill>
        </p:spPr>
      </p:sp>
      <p:sp>
        <p:nvSpPr>
          <p:cNvPr id="3" name="TextBox 3"/>
          <p:cNvSpPr txBox="1"/>
          <p:nvPr/>
        </p:nvSpPr>
        <p:spPr>
          <a:xfrm>
            <a:off x="0" y="3953192"/>
            <a:ext cx="18288000" cy="431228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Canva Sans"/>
                <a:ea typeface="Canva Sans"/>
                <a:cs typeface="Canva Sans"/>
                <a:sym typeface="Canva Sans"/>
              </a:rPr>
              <a:t>Çalışma yaprağı</a:t>
            </a:r>
          </a:p>
          <a:p>
            <a:pPr algn="ctr">
              <a:lnSpc>
                <a:spcPts val="4339"/>
              </a:lnSpc>
              <a:spcBef>
                <a:spcPct val="0"/>
              </a:spcBef>
            </a:pPr>
            <a:r>
              <a:rPr lang="en-US" sz="3099">
                <a:solidFill>
                  <a:srgbClr val="000000"/>
                </a:solidFill>
                <a:latin typeface="Canva Sans"/>
                <a:ea typeface="Canva Sans"/>
                <a:cs typeface="Canva Sans"/>
                <a:sym typeface="Canva Sans"/>
              </a:rPr>
              <a:t>Soruyorum! Evet mi, hayır mı?</a:t>
            </a:r>
          </a:p>
          <a:p>
            <a:pPr algn="ctr">
              <a:lnSpc>
                <a:spcPts val="4339"/>
              </a:lnSpc>
              <a:spcBef>
                <a:spcPct val="0"/>
              </a:spcBef>
            </a:pPr>
            <a:r>
              <a:rPr lang="en-US" sz="3099">
                <a:solidFill>
                  <a:srgbClr val="000000"/>
                </a:solidFill>
                <a:latin typeface="Canva Sans"/>
                <a:ea typeface="Canva Sans"/>
                <a:cs typeface="Canva Sans"/>
                <a:sym typeface="Canva Sans"/>
              </a:rPr>
              <a:t>· Sevdiğim kişiler tarafından aşırı ilgiye maruz kaldığımda…</a:t>
            </a:r>
          </a:p>
          <a:p>
            <a:pPr algn="ctr">
              <a:lnSpc>
                <a:spcPts val="4339"/>
              </a:lnSpc>
              <a:spcBef>
                <a:spcPct val="0"/>
              </a:spcBef>
            </a:pPr>
            <a:r>
              <a:rPr lang="en-US" sz="3099">
                <a:solidFill>
                  <a:srgbClr val="000000"/>
                </a:solidFill>
                <a:latin typeface="Canva Sans"/>
                <a:ea typeface="Canva Sans"/>
                <a:cs typeface="Canva Sans"/>
                <a:sym typeface="Canva Sans"/>
              </a:rPr>
              <a:t>· Günlük yapılması gereken görev ve sorumluluklarını tamamladıktan sonra oyuna katılma daveti aldığında…</a:t>
            </a:r>
          </a:p>
          <a:p>
            <a:pPr algn="ctr">
              <a:lnSpc>
                <a:spcPts val="4339"/>
              </a:lnSpc>
              <a:spcBef>
                <a:spcPct val="0"/>
              </a:spcBef>
            </a:pPr>
            <a:r>
              <a:rPr lang="en-US" sz="3099">
                <a:solidFill>
                  <a:srgbClr val="000000"/>
                </a:solidFill>
                <a:latin typeface="Canva Sans"/>
                <a:ea typeface="Canva Sans"/>
                <a:cs typeface="Canva Sans"/>
                <a:sym typeface="Canva Sans"/>
              </a:rPr>
              <a:t>· Tanımadığın biri tarafından yiyecek ikram edildiğinde</a:t>
            </a:r>
          </a:p>
          <a:p>
            <a:pPr algn="ctr">
              <a:lnSpc>
                <a:spcPts val="4339"/>
              </a:lnSpc>
              <a:spcBef>
                <a:spcPct val="0"/>
              </a:spcBef>
            </a:pPr>
            <a:r>
              <a:rPr lang="en-US" sz="3099">
                <a:solidFill>
                  <a:srgbClr val="000000"/>
                </a:solidFill>
                <a:latin typeface="Canva Sans"/>
                <a:ea typeface="Canva Sans"/>
                <a:cs typeface="Canva Sans"/>
                <a:sym typeface="Canva Sans"/>
              </a:rPr>
              <a:t>· Yeni bir ortamda seninle ilişki kurulmak istendiğinde…</a:t>
            </a:r>
          </a:p>
          <a:p>
            <a:pPr algn="ctr">
              <a:lnSpc>
                <a:spcPts val="4339"/>
              </a:lnSpc>
              <a:spcBef>
                <a:spcPct val="0"/>
              </a:spcBef>
            </a:pPr>
            <a:r>
              <a:rPr lang="en-US" sz="3099">
                <a:solidFill>
                  <a:srgbClr val="000000"/>
                </a:solidFill>
                <a:latin typeface="Canva Sans"/>
                <a:ea typeface="Canva Sans"/>
                <a:cs typeface="Canva Sans"/>
                <a:sym typeface="Canva Sans"/>
              </a:rPr>
              <a:t>· Hoşlandığın/hoşlanmadığın kişiler tarafından argo ifadelere maruz bırakıldığında…</a:t>
            </a:r>
          </a:p>
        </p:txBody>
      </p:sp>
      <p:grpSp>
        <p:nvGrpSpPr>
          <p:cNvPr id="4" name="Grup 3"/>
          <p:cNvGrpSpPr/>
          <p:nvPr/>
        </p:nvGrpSpPr>
        <p:grpSpPr>
          <a:xfrm>
            <a:off x="5562585" y="9791700"/>
            <a:ext cx="7162830" cy="359774"/>
            <a:chOff x="380984" y="4778"/>
            <a:chExt cx="7162830" cy="359774"/>
          </a:xfrm>
          <a:scene3d>
            <a:camera prst="orthographicFront"/>
            <a:lightRig rig="threePt" dir="t">
              <a:rot lat="0" lon="0" rev="7500000"/>
            </a:lightRig>
          </a:scene3d>
        </p:grpSpPr>
        <p:sp>
          <p:nvSpPr>
            <p:cNvPr id="5" name="Yuvarlatılmış Dikdörtgen 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715228" y="437031"/>
            <a:ext cx="6367456" cy="3577701"/>
          </a:xfrm>
          <a:custGeom>
            <a:avLst/>
            <a:gdLst/>
            <a:ahLst/>
            <a:cxnLst/>
            <a:rect l="l" t="t" r="r" b="b"/>
            <a:pathLst>
              <a:path w="6367456" h="3577701">
                <a:moveTo>
                  <a:pt x="0" y="0"/>
                </a:moveTo>
                <a:lnTo>
                  <a:pt x="6367455" y="0"/>
                </a:lnTo>
                <a:lnTo>
                  <a:pt x="6367455" y="3577700"/>
                </a:lnTo>
                <a:lnTo>
                  <a:pt x="0" y="3577700"/>
                </a:lnTo>
                <a:lnTo>
                  <a:pt x="0" y="0"/>
                </a:lnTo>
                <a:close/>
              </a:path>
            </a:pathLst>
          </a:custGeom>
          <a:blipFill>
            <a:blip r:embed="rId2"/>
            <a:stretch>
              <a:fillRect/>
            </a:stretch>
          </a:blipFill>
        </p:spPr>
      </p:sp>
      <p:sp>
        <p:nvSpPr>
          <p:cNvPr id="3" name="TextBox 3"/>
          <p:cNvSpPr txBox="1"/>
          <p:nvPr/>
        </p:nvSpPr>
        <p:spPr>
          <a:xfrm>
            <a:off x="0" y="4267517"/>
            <a:ext cx="18288000" cy="4050031"/>
          </a:xfrm>
          <a:prstGeom prst="rect">
            <a:avLst/>
          </a:prstGeom>
        </p:spPr>
        <p:txBody>
          <a:bodyPr lIns="0" tIns="0" rIns="0" bIns="0" rtlCol="0" anchor="t">
            <a:spAutoFit/>
          </a:bodyPr>
          <a:lstStyle/>
          <a:p>
            <a:pPr algn="ctr">
              <a:lnSpc>
                <a:spcPts val="4619"/>
              </a:lnSpc>
              <a:spcBef>
                <a:spcPct val="0"/>
              </a:spcBef>
            </a:pPr>
            <a:r>
              <a:rPr lang="en-US" sz="3299">
                <a:solidFill>
                  <a:srgbClr val="000000"/>
                </a:solidFill>
                <a:latin typeface="Canva Sans"/>
                <a:ea typeface="Canva Sans"/>
                <a:cs typeface="Canva Sans"/>
                <a:sym typeface="Canva Sans"/>
              </a:rPr>
              <a:t>· Arkadaşın kendi proje görevini sana yaptırmak istediğinde…</a:t>
            </a:r>
          </a:p>
          <a:p>
            <a:pPr algn="ctr">
              <a:lnSpc>
                <a:spcPts val="4619"/>
              </a:lnSpc>
              <a:spcBef>
                <a:spcPct val="0"/>
              </a:spcBef>
            </a:pPr>
            <a:r>
              <a:rPr lang="en-US" sz="3299">
                <a:solidFill>
                  <a:srgbClr val="000000"/>
                </a:solidFill>
                <a:latin typeface="Canva Sans"/>
                <a:ea typeface="Canva Sans"/>
                <a:cs typeface="Canva Sans"/>
                <a:sym typeface="Canva Sans"/>
              </a:rPr>
              <a:t>· Sevdiğin arkadaşın paylaşmak istemediğin bir eşyanı kullanmak istediğinde…</a:t>
            </a:r>
          </a:p>
          <a:p>
            <a:pPr algn="ctr">
              <a:lnSpc>
                <a:spcPts val="4619"/>
              </a:lnSpc>
              <a:spcBef>
                <a:spcPct val="0"/>
              </a:spcBef>
            </a:pPr>
            <a:r>
              <a:rPr lang="en-US" sz="3299">
                <a:solidFill>
                  <a:srgbClr val="000000"/>
                </a:solidFill>
                <a:latin typeface="Canva Sans"/>
                <a:ea typeface="Canva Sans"/>
                <a:cs typeface="Canva Sans"/>
                <a:sym typeface="Canva Sans"/>
              </a:rPr>
              <a:t>· Kendini yakın hissettiğin kişiler ile duyguların paylaşılması için bir araya gelinmek istendiğinde…</a:t>
            </a:r>
          </a:p>
          <a:p>
            <a:pPr algn="ctr">
              <a:lnSpc>
                <a:spcPts val="4619"/>
              </a:lnSpc>
              <a:spcBef>
                <a:spcPct val="0"/>
              </a:spcBef>
            </a:pPr>
            <a:r>
              <a:rPr lang="en-US" sz="3299">
                <a:solidFill>
                  <a:srgbClr val="000000"/>
                </a:solidFill>
                <a:latin typeface="Canva Sans"/>
                <a:ea typeface="Canva Sans"/>
                <a:cs typeface="Canva Sans"/>
                <a:sym typeface="Canva Sans"/>
              </a:rPr>
              <a:t>· Tanımadığın kişiler tarafından bir yerlere davet edildiğinde…</a:t>
            </a:r>
          </a:p>
          <a:p>
            <a:pPr algn="ctr">
              <a:lnSpc>
                <a:spcPts val="4619"/>
              </a:lnSpc>
              <a:spcBef>
                <a:spcPct val="0"/>
              </a:spcBef>
            </a:pPr>
            <a:r>
              <a:rPr lang="en-US" sz="3299">
                <a:solidFill>
                  <a:srgbClr val="000000"/>
                </a:solidFill>
                <a:latin typeface="Canva Sans"/>
                <a:ea typeface="Canva Sans"/>
                <a:cs typeface="Canva Sans"/>
                <a:sym typeface="Canva Sans"/>
              </a:rPr>
              <a:t>· Kendini yakın hissettiğin kişi bile olsa seni rahatsız edecek kadar yakın mesafeden konuşulduğunda…</a:t>
            </a:r>
          </a:p>
        </p:txBody>
      </p:sp>
      <p:grpSp>
        <p:nvGrpSpPr>
          <p:cNvPr id="4" name="Grup 3"/>
          <p:cNvGrpSpPr/>
          <p:nvPr/>
        </p:nvGrpSpPr>
        <p:grpSpPr>
          <a:xfrm>
            <a:off x="5562585" y="9791700"/>
            <a:ext cx="7162830" cy="359774"/>
            <a:chOff x="380984" y="4778"/>
            <a:chExt cx="7162830" cy="359774"/>
          </a:xfrm>
          <a:scene3d>
            <a:camera prst="orthographicFront"/>
            <a:lightRig rig="threePt" dir="t">
              <a:rot lat="0" lon="0" rev="7500000"/>
            </a:lightRig>
          </a:scene3d>
        </p:grpSpPr>
        <p:sp>
          <p:nvSpPr>
            <p:cNvPr id="5" name="Yuvarlatılmış Dikdörtgen 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631293" y="0"/>
            <a:ext cx="4267951" cy="3486684"/>
          </a:xfrm>
          <a:custGeom>
            <a:avLst/>
            <a:gdLst/>
            <a:ahLst/>
            <a:cxnLst/>
            <a:rect l="l" t="t" r="r" b="b"/>
            <a:pathLst>
              <a:path w="4267951" h="3486684">
                <a:moveTo>
                  <a:pt x="0" y="0"/>
                </a:moveTo>
                <a:lnTo>
                  <a:pt x="4267951" y="0"/>
                </a:lnTo>
                <a:lnTo>
                  <a:pt x="4267951" y="3486684"/>
                </a:lnTo>
                <a:lnTo>
                  <a:pt x="0" y="3486684"/>
                </a:lnTo>
                <a:lnTo>
                  <a:pt x="0" y="0"/>
                </a:lnTo>
                <a:close/>
              </a:path>
            </a:pathLst>
          </a:custGeom>
          <a:blipFill>
            <a:blip r:embed="rId2"/>
            <a:stretch>
              <a:fillRect/>
            </a:stretch>
          </a:blipFill>
        </p:spPr>
      </p:sp>
      <p:sp>
        <p:nvSpPr>
          <p:cNvPr id="3" name="TextBox 3"/>
          <p:cNvSpPr txBox="1"/>
          <p:nvPr/>
        </p:nvSpPr>
        <p:spPr>
          <a:xfrm>
            <a:off x="106523" y="3490248"/>
            <a:ext cx="18288000" cy="4302290"/>
          </a:xfrm>
          <a:prstGeom prst="rect">
            <a:avLst/>
          </a:prstGeom>
        </p:spPr>
        <p:txBody>
          <a:bodyPr lIns="0" tIns="0" rIns="0" bIns="0" rtlCol="0" anchor="t">
            <a:spAutoFit/>
          </a:bodyPr>
          <a:lstStyle/>
          <a:p>
            <a:pPr algn="ctr">
              <a:lnSpc>
                <a:spcPts val="4890"/>
              </a:lnSpc>
              <a:spcBef>
                <a:spcPct val="0"/>
              </a:spcBef>
            </a:pPr>
            <a:r>
              <a:rPr lang="en-US" sz="3493">
                <a:solidFill>
                  <a:srgbClr val="000000"/>
                </a:solidFill>
                <a:latin typeface="Canva Sans"/>
                <a:ea typeface="Canva Sans"/>
                <a:cs typeface="Canva Sans"/>
                <a:sym typeface="Canva Sans"/>
              </a:rPr>
              <a:t>· Seni zorlamadığını düşündüğün bir konuda yardım istendiğinde…</a:t>
            </a:r>
          </a:p>
          <a:p>
            <a:pPr algn="ctr">
              <a:lnSpc>
                <a:spcPts val="4890"/>
              </a:lnSpc>
              <a:spcBef>
                <a:spcPct val="0"/>
              </a:spcBef>
            </a:pPr>
            <a:r>
              <a:rPr lang="en-US" sz="3493">
                <a:solidFill>
                  <a:srgbClr val="000000"/>
                </a:solidFill>
                <a:latin typeface="Canva Sans"/>
                <a:ea typeface="Canva Sans"/>
                <a:cs typeface="Canva Sans"/>
                <a:sym typeface="Canva Sans"/>
              </a:rPr>
              <a:t>· Önemli bir işinin sırasında herhangi bir nedenden ötürü çağırıldığında…</a:t>
            </a:r>
          </a:p>
          <a:p>
            <a:pPr algn="ctr">
              <a:lnSpc>
                <a:spcPts val="4890"/>
              </a:lnSpc>
              <a:spcBef>
                <a:spcPct val="0"/>
              </a:spcBef>
            </a:pPr>
            <a:r>
              <a:rPr lang="en-US" sz="3493">
                <a:solidFill>
                  <a:srgbClr val="000000"/>
                </a:solidFill>
                <a:latin typeface="Canva Sans"/>
                <a:ea typeface="Canva Sans"/>
                <a:cs typeface="Canva Sans"/>
                <a:sym typeface="Canva Sans"/>
              </a:rPr>
              <a:t>· Öğretmenin tarafından bir projede grup liderliği teklif edildiğinde…</a:t>
            </a:r>
          </a:p>
          <a:p>
            <a:pPr algn="ctr">
              <a:lnSpc>
                <a:spcPts val="4890"/>
              </a:lnSpc>
              <a:spcBef>
                <a:spcPct val="0"/>
              </a:spcBef>
            </a:pPr>
            <a:r>
              <a:rPr lang="en-US" sz="3493">
                <a:solidFill>
                  <a:srgbClr val="000000"/>
                </a:solidFill>
                <a:latin typeface="Canva Sans"/>
                <a:ea typeface="Canva Sans"/>
                <a:cs typeface="Canva Sans"/>
                <a:sym typeface="Canva Sans"/>
              </a:rPr>
              <a:t>· Yalnız kalma ihtiyacı duyduğunda, kendini yakın hissettiğin kişiler tarafından konuşmaya zorlandığında…</a:t>
            </a:r>
          </a:p>
          <a:p>
            <a:pPr algn="ctr">
              <a:lnSpc>
                <a:spcPts val="4890"/>
              </a:lnSpc>
              <a:spcBef>
                <a:spcPct val="0"/>
              </a:spcBef>
            </a:pPr>
            <a:r>
              <a:rPr lang="en-US" sz="3493">
                <a:solidFill>
                  <a:srgbClr val="000000"/>
                </a:solidFill>
                <a:latin typeface="Canva Sans"/>
                <a:ea typeface="Canva Sans"/>
                <a:cs typeface="Canva Sans"/>
                <a:sym typeface="Canva Sans"/>
              </a:rPr>
              <a:t>· Ailen tarafından ne zamandır görmek istediğin bir şehre geziye çıkma teklif edildiğinde…</a:t>
            </a:r>
          </a:p>
        </p:txBody>
      </p:sp>
      <p:grpSp>
        <p:nvGrpSpPr>
          <p:cNvPr id="4" name="Grup 3"/>
          <p:cNvGrpSpPr/>
          <p:nvPr/>
        </p:nvGrpSpPr>
        <p:grpSpPr>
          <a:xfrm>
            <a:off x="5669108" y="9791700"/>
            <a:ext cx="7162830" cy="359774"/>
            <a:chOff x="380984" y="4778"/>
            <a:chExt cx="7162830" cy="359774"/>
          </a:xfrm>
          <a:scene3d>
            <a:camera prst="orthographicFront"/>
            <a:lightRig rig="threePt" dir="t">
              <a:rot lat="0" lon="0" rev="7500000"/>
            </a:lightRig>
          </a:scene3d>
        </p:grpSpPr>
        <p:sp>
          <p:nvSpPr>
            <p:cNvPr id="5" name="Yuvarlatılmış Dikdörtgen 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TextBox 2"/>
          <p:cNvSpPr txBox="1"/>
          <p:nvPr/>
        </p:nvSpPr>
        <p:spPr>
          <a:xfrm>
            <a:off x="1028700" y="1923015"/>
            <a:ext cx="16230600" cy="7078861"/>
          </a:xfrm>
          <a:prstGeom prst="rect">
            <a:avLst/>
          </a:prstGeom>
        </p:spPr>
        <p:txBody>
          <a:bodyPr lIns="0" tIns="0" rIns="0" bIns="0" rtlCol="0" anchor="t">
            <a:spAutoFit/>
          </a:bodyPr>
          <a:lstStyle/>
          <a:p>
            <a:pPr algn="ctr">
              <a:lnSpc>
                <a:spcPts val="4610"/>
              </a:lnSpc>
              <a:spcBef>
                <a:spcPct val="0"/>
              </a:spcBef>
            </a:pPr>
            <a:r>
              <a:rPr lang="en-US" sz="3293" dirty="0">
                <a:solidFill>
                  <a:srgbClr val="000000"/>
                </a:solidFill>
                <a:latin typeface="Canva Sans"/>
                <a:ea typeface="Canva Sans"/>
                <a:cs typeface="Canva Sans"/>
                <a:sym typeface="Canva Sans"/>
              </a:rPr>
              <a:t>KAYNAKÇA</a:t>
            </a:r>
          </a:p>
          <a:p>
            <a:pPr algn="ctr">
              <a:lnSpc>
                <a:spcPts val="4610"/>
              </a:lnSpc>
              <a:spcBef>
                <a:spcPct val="0"/>
              </a:spcBef>
            </a:pPr>
            <a:r>
              <a:rPr lang="en-US" sz="3293" dirty="0" err="1">
                <a:solidFill>
                  <a:srgbClr val="000000"/>
                </a:solidFill>
                <a:latin typeface="Canva Sans"/>
                <a:ea typeface="Canva Sans"/>
                <a:cs typeface="Canva Sans"/>
                <a:sym typeface="Canva Sans"/>
              </a:rPr>
              <a:t>Işık</a:t>
            </a:r>
            <a:r>
              <a:rPr lang="en-US" sz="3293" dirty="0">
                <a:solidFill>
                  <a:srgbClr val="000000"/>
                </a:solidFill>
                <a:latin typeface="Canva Sans"/>
                <a:ea typeface="Canva Sans"/>
                <a:cs typeface="Canva Sans"/>
                <a:sym typeface="Canva Sans"/>
              </a:rPr>
              <a:t>, Ş., (Ed.), (2016),</a:t>
            </a:r>
            <a:r>
              <a:rPr lang="en-US" sz="3293" dirty="0" err="1">
                <a:solidFill>
                  <a:srgbClr val="000000"/>
                </a:solidFill>
                <a:latin typeface="Canva Sans"/>
                <a:ea typeface="Canva Sans"/>
                <a:cs typeface="Canva Sans"/>
                <a:sym typeface="Canva Sans"/>
              </a:rPr>
              <a:t>İlkokulda</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Grup</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Rehberliği</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Etkinlikleri</a:t>
            </a:r>
            <a:r>
              <a:rPr lang="en-US" sz="3293" dirty="0">
                <a:solidFill>
                  <a:srgbClr val="000000"/>
                </a:solidFill>
                <a:latin typeface="Canva Sans"/>
                <a:ea typeface="Canva Sans"/>
                <a:cs typeface="Canva Sans"/>
                <a:sym typeface="Canva Sans"/>
              </a:rPr>
              <a:t>, 1. </a:t>
            </a:r>
            <a:r>
              <a:rPr lang="en-US" sz="3293" dirty="0" err="1">
                <a:solidFill>
                  <a:srgbClr val="000000"/>
                </a:solidFill>
                <a:latin typeface="Canva Sans"/>
                <a:ea typeface="Canva Sans"/>
                <a:cs typeface="Canva Sans"/>
                <a:sym typeface="Canva Sans"/>
              </a:rPr>
              <a:t>Basım,Pegem</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Akademi,Ankara</a:t>
            </a:r>
            <a:r>
              <a:rPr lang="en-US" sz="3293" dirty="0" smtClean="0">
                <a:solidFill>
                  <a:srgbClr val="000000"/>
                </a:solidFill>
                <a:latin typeface="Canva Sans"/>
                <a:ea typeface="Canva Sans"/>
                <a:cs typeface="Canva Sans"/>
                <a:sym typeface="Canva Sans"/>
              </a:rPr>
              <a:t>.</a:t>
            </a:r>
            <a:endParaRPr lang="tr-TR" sz="3293" dirty="0" smtClean="0">
              <a:solidFill>
                <a:srgbClr val="000000"/>
              </a:solidFill>
              <a:latin typeface="Canva Sans"/>
              <a:ea typeface="Canva Sans"/>
              <a:cs typeface="Canva Sans"/>
              <a:sym typeface="Canva Sans"/>
            </a:endParaRPr>
          </a:p>
          <a:p>
            <a:pPr algn="ctr">
              <a:lnSpc>
                <a:spcPts val="4610"/>
              </a:lnSpc>
              <a:spcBef>
                <a:spcPct val="0"/>
              </a:spcBef>
            </a:pPr>
            <a:endParaRPr lang="en-US" sz="3293" dirty="0">
              <a:solidFill>
                <a:srgbClr val="000000"/>
              </a:solidFill>
              <a:latin typeface="Canva Sans"/>
              <a:ea typeface="Canva Sans"/>
              <a:cs typeface="Canva Sans"/>
              <a:sym typeface="Canva Sans"/>
            </a:endParaRPr>
          </a:p>
          <a:p>
            <a:pPr algn="ctr">
              <a:lnSpc>
                <a:spcPts val="4610"/>
              </a:lnSpc>
              <a:spcBef>
                <a:spcPct val="0"/>
              </a:spcBef>
            </a:pPr>
            <a:r>
              <a:rPr lang="en-US" sz="3293" dirty="0" err="1">
                <a:solidFill>
                  <a:srgbClr val="000000"/>
                </a:solidFill>
                <a:latin typeface="Canva Sans"/>
                <a:ea typeface="Canva Sans"/>
                <a:cs typeface="Canva Sans"/>
                <a:sym typeface="Canva Sans"/>
              </a:rPr>
              <a:t>Yılmaz</a:t>
            </a:r>
            <a:r>
              <a:rPr lang="en-US" sz="3293" dirty="0">
                <a:solidFill>
                  <a:srgbClr val="000000"/>
                </a:solidFill>
                <a:latin typeface="Canva Sans"/>
                <a:ea typeface="Canva Sans"/>
                <a:cs typeface="Canva Sans"/>
                <a:sym typeface="Canva Sans"/>
              </a:rPr>
              <a:t>, F., (2017), “</a:t>
            </a:r>
            <a:r>
              <a:rPr lang="en-US" sz="3293" dirty="0" err="1">
                <a:solidFill>
                  <a:srgbClr val="000000"/>
                </a:solidFill>
                <a:latin typeface="Canva Sans"/>
                <a:ea typeface="Canva Sans"/>
                <a:cs typeface="Canva Sans"/>
                <a:sym typeface="Canva Sans"/>
              </a:rPr>
              <a:t>İlkokul</a:t>
            </a:r>
            <a:r>
              <a:rPr lang="en-US" sz="3293" dirty="0">
                <a:solidFill>
                  <a:srgbClr val="000000"/>
                </a:solidFill>
                <a:latin typeface="Canva Sans"/>
                <a:ea typeface="Canva Sans"/>
                <a:cs typeface="Canva Sans"/>
                <a:sym typeface="Canva Sans"/>
              </a:rPr>
              <a:t> 4. </a:t>
            </a:r>
            <a:r>
              <a:rPr lang="en-US" sz="3293" dirty="0" err="1">
                <a:solidFill>
                  <a:srgbClr val="000000"/>
                </a:solidFill>
                <a:latin typeface="Canva Sans"/>
                <a:ea typeface="Canva Sans"/>
                <a:cs typeface="Canva Sans"/>
                <a:sym typeface="Canva Sans"/>
              </a:rPr>
              <a:t>Sınıf</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Öğrencilerinin</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Hayır</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Diyebilme</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Becerilerinin</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İncelenmesi</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Doktora</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Tezi</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Gazi</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Üniversitesi</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Eğitim</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Bilimleri</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Enstitüsü</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Temel</a:t>
            </a:r>
            <a:r>
              <a:rPr lang="en-US" sz="3293" dirty="0">
                <a:solidFill>
                  <a:srgbClr val="000000"/>
                </a:solidFill>
                <a:latin typeface="Canva Sans"/>
                <a:ea typeface="Canva Sans"/>
                <a:cs typeface="Canva Sans"/>
                <a:sym typeface="Canva Sans"/>
              </a:rPr>
              <a:t> </a:t>
            </a:r>
            <a:r>
              <a:rPr lang="en-US" sz="3293" dirty="0" err="1">
                <a:solidFill>
                  <a:srgbClr val="000000"/>
                </a:solidFill>
                <a:latin typeface="Canva Sans"/>
                <a:ea typeface="Canva Sans"/>
                <a:cs typeface="Canva Sans"/>
                <a:sym typeface="Canva Sans"/>
              </a:rPr>
              <a:t>Eğitim</a:t>
            </a:r>
            <a:r>
              <a:rPr lang="en-US" sz="3293" dirty="0">
                <a:solidFill>
                  <a:srgbClr val="000000"/>
                </a:solidFill>
                <a:latin typeface="Canva Sans"/>
                <a:ea typeface="Canva Sans"/>
                <a:cs typeface="Canva Sans"/>
                <a:sym typeface="Canva Sans"/>
              </a:rPr>
              <a:t> Ana </a:t>
            </a:r>
            <a:r>
              <a:rPr lang="en-US" sz="3293" dirty="0" err="1">
                <a:solidFill>
                  <a:srgbClr val="000000"/>
                </a:solidFill>
                <a:latin typeface="Canva Sans"/>
                <a:ea typeface="Canva Sans"/>
                <a:cs typeface="Canva Sans"/>
                <a:sym typeface="Canva Sans"/>
              </a:rPr>
              <a:t>Bilim</a:t>
            </a:r>
            <a:r>
              <a:rPr lang="en-US" sz="3293" dirty="0">
                <a:solidFill>
                  <a:srgbClr val="000000"/>
                </a:solidFill>
                <a:latin typeface="Canva Sans"/>
                <a:ea typeface="Canva Sans"/>
                <a:cs typeface="Canva Sans"/>
                <a:sym typeface="Canva Sans"/>
              </a:rPr>
              <a:t> Dalı.</a:t>
            </a:r>
          </a:p>
          <a:p>
            <a:pPr algn="ctr">
              <a:lnSpc>
                <a:spcPts val="4610"/>
              </a:lnSpc>
              <a:spcBef>
                <a:spcPct val="0"/>
              </a:spcBef>
            </a:pPr>
            <a:endParaRPr lang="en-US" sz="3293" dirty="0">
              <a:solidFill>
                <a:srgbClr val="000000"/>
              </a:solidFill>
              <a:latin typeface="Canva Sans"/>
              <a:ea typeface="Canva Sans"/>
              <a:cs typeface="Canva Sans"/>
              <a:sym typeface="Canva Sans"/>
            </a:endParaRPr>
          </a:p>
          <a:p>
            <a:pPr algn="ctr">
              <a:lnSpc>
                <a:spcPts val="4610"/>
              </a:lnSpc>
              <a:spcBef>
                <a:spcPct val="0"/>
              </a:spcBef>
            </a:pPr>
            <a:r>
              <a:rPr lang="en-US" sz="3293" dirty="0">
                <a:solidFill>
                  <a:srgbClr val="000000"/>
                </a:solidFill>
                <a:latin typeface="Canva Sans"/>
                <a:ea typeface="Canva Sans"/>
                <a:cs typeface="Canva Sans"/>
                <a:sym typeface="Canva Sans"/>
              </a:rPr>
              <a:t>https://orgm.meb.gov.tr/disrep/etk/3-27.docx</a:t>
            </a:r>
          </a:p>
          <a:p>
            <a:pPr algn="ctr">
              <a:lnSpc>
                <a:spcPts val="4610"/>
              </a:lnSpc>
              <a:spcBef>
                <a:spcPct val="0"/>
              </a:spcBef>
            </a:pPr>
            <a:r>
              <a:rPr lang="en-US" sz="3293" dirty="0">
                <a:solidFill>
                  <a:srgbClr val="000000"/>
                </a:solidFill>
                <a:latin typeface="Canva Sans"/>
                <a:ea typeface="Canva Sans"/>
                <a:cs typeface="Canva Sans"/>
                <a:sym typeface="Canva Sans"/>
              </a:rPr>
              <a:t> </a:t>
            </a:r>
          </a:p>
          <a:p>
            <a:pPr algn="ctr">
              <a:lnSpc>
                <a:spcPts val="4610"/>
              </a:lnSpc>
              <a:spcBef>
                <a:spcPct val="0"/>
              </a:spcBef>
            </a:pPr>
            <a:r>
              <a:rPr lang="en-US" sz="3293" dirty="0">
                <a:solidFill>
                  <a:srgbClr val="000000"/>
                </a:solidFill>
                <a:latin typeface="Canva Sans"/>
                <a:ea typeface="Canva Sans"/>
                <a:cs typeface="Canva Sans"/>
                <a:sym typeface="Canva Sans"/>
              </a:rPr>
              <a:t>https://manisa.meb.gov.tr/meb_iys_dosyalar/2023_08/04095113_Etkinlik_2_-_GerektiYinde_SYnYrlarYmY_Belirtebilirim.pdf</a:t>
            </a:r>
          </a:p>
        </p:txBody>
      </p:sp>
      <p:grpSp>
        <p:nvGrpSpPr>
          <p:cNvPr id="3" name="Grup 2"/>
          <p:cNvGrpSpPr/>
          <p:nvPr/>
        </p:nvGrpSpPr>
        <p:grpSpPr>
          <a:xfrm>
            <a:off x="5562585" y="9791700"/>
            <a:ext cx="7162830" cy="359774"/>
            <a:chOff x="380984" y="4778"/>
            <a:chExt cx="7162830" cy="359774"/>
          </a:xfrm>
          <a:scene3d>
            <a:camera prst="orthographicFront"/>
            <a:lightRig rig="threePt" dir="t">
              <a:rot lat="0" lon="0" rev="7500000"/>
            </a:lightRig>
          </a:scene3d>
        </p:grpSpPr>
        <p:sp>
          <p:nvSpPr>
            <p:cNvPr id="4" name="Yuvarlatılmış Dikdörtgen 3"/>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5"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942159" y="-1119913"/>
            <a:ext cx="2471939" cy="3148966"/>
          </a:xfrm>
          <a:custGeom>
            <a:avLst/>
            <a:gdLst/>
            <a:ahLst/>
            <a:cxnLst/>
            <a:rect l="l" t="t" r="r" b="b"/>
            <a:pathLst>
              <a:path w="2471939" h="3148966">
                <a:moveTo>
                  <a:pt x="0" y="0"/>
                </a:moveTo>
                <a:lnTo>
                  <a:pt x="2471939" y="0"/>
                </a:lnTo>
                <a:lnTo>
                  <a:pt x="2471939" y="3148966"/>
                </a:lnTo>
                <a:lnTo>
                  <a:pt x="0" y="31489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778986" y="-1119913"/>
            <a:ext cx="2995454" cy="3148966"/>
          </a:xfrm>
          <a:custGeom>
            <a:avLst/>
            <a:gdLst/>
            <a:ahLst/>
            <a:cxnLst/>
            <a:rect l="l" t="t" r="r" b="b"/>
            <a:pathLst>
              <a:path w="2995454" h="3148966">
                <a:moveTo>
                  <a:pt x="0" y="0"/>
                </a:moveTo>
                <a:lnTo>
                  <a:pt x="2995454" y="0"/>
                </a:lnTo>
                <a:lnTo>
                  <a:pt x="2995454" y="3148966"/>
                </a:lnTo>
                <a:lnTo>
                  <a:pt x="0" y="31489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758296" y="8470466"/>
            <a:ext cx="4046255" cy="3424144"/>
          </a:xfrm>
          <a:custGeom>
            <a:avLst/>
            <a:gdLst/>
            <a:ahLst/>
            <a:cxnLst/>
            <a:rect l="l" t="t" r="r" b="b"/>
            <a:pathLst>
              <a:path w="4046255" h="3424144">
                <a:moveTo>
                  <a:pt x="0" y="0"/>
                </a:moveTo>
                <a:lnTo>
                  <a:pt x="4046255" y="0"/>
                </a:lnTo>
                <a:lnTo>
                  <a:pt x="4046255" y="3424144"/>
                </a:lnTo>
                <a:lnTo>
                  <a:pt x="0" y="34241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507130" y="8470466"/>
            <a:ext cx="3539167" cy="3424144"/>
          </a:xfrm>
          <a:custGeom>
            <a:avLst/>
            <a:gdLst/>
            <a:ahLst/>
            <a:cxnLst/>
            <a:rect l="l" t="t" r="r" b="b"/>
            <a:pathLst>
              <a:path w="3539167" h="3424144">
                <a:moveTo>
                  <a:pt x="0" y="0"/>
                </a:moveTo>
                <a:lnTo>
                  <a:pt x="3539166" y="0"/>
                </a:lnTo>
                <a:lnTo>
                  <a:pt x="3539166" y="3424144"/>
                </a:lnTo>
                <a:lnTo>
                  <a:pt x="0" y="342414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682077">
            <a:off x="2369045" y="8612749"/>
            <a:ext cx="2319364" cy="3139578"/>
          </a:xfrm>
          <a:custGeom>
            <a:avLst/>
            <a:gdLst/>
            <a:ahLst/>
            <a:cxnLst/>
            <a:rect l="l" t="t" r="r" b="b"/>
            <a:pathLst>
              <a:path w="2319364" h="3139578">
                <a:moveTo>
                  <a:pt x="0" y="0"/>
                </a:moveTo>
                <a:lnTo>
                  <a:pt x="2319363" y="0"/>
                </a:lnTo>
                <a:lnTo>
                  <a:pt x="2319363" y="3139578"/>
                </a:lnTo>
                <a:lnTo>
                  <a:pt x="0" y="313957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9304076">
            <a:off x="13692271" y="-1373284"/>
            <a:ext cx="3039808" cy="4114800"/>
          </a:xfrm>
          <a:custGeom>
            <a:avLst/>
            <a:gdLst/>
            <a:ahLst/>
            <a:cxnLst/>
            <a:rect l="l" t="t" r="r" b="b"/>
            <a:pathLst>
              <a:path w="3039808" h="4114800">
                <a:moveTo>
                  <a:pt x="0" y="0"/>
                </a:moveTo>
                <a:lnTo>
                  <a:pt x="3039808" y="0"/>
                </a:lnTo>
                <a:lnTo>
                  <a:pt x="3039808"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rot="6704610">
            <a:off x="848450" y="-825447"/>
            <a:ext cx="1883696" cy="2671910"/>
          </a:xfrm>
          <a:custGeom>
            <a:avLst/>
            <a:gdLst/>
            <a:ahLst/>
            <a:cxnLst/>
            <a:rect l="l" t="t" r="r" b="b"/>
            <a:pathLst>
              <a:path w="1883696" h="2671910">
                <a:moveTo>
                  <a:pt x="0" y="0"/>
                </a:moveTo>
                <a:lnTo>
                  <a:pt x="1883696" y="0"/>
                </a:lnTo>
                <a:lnTo>
                  <a:pt x="1883696" y="2671910"/>
                </a:lnTo>
                <a:lnTo>
                  <a:pt x="0" y="267191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rot="-108401">
            <a:off x="15641580" y="9245812"/>
            <a:ext cx="1018190" cy="2051768"/>
          </a:xfrm>
          <a:custGeom>
            <a:avLst/>
            <a:gdLst/>
            <a:ahLst/>
            <a:cxnLst/>
            <a:rect l="l" t="t" r="r" b="b"/>
            <a:pathLst>
              <a:path w="1018190" h="2051768">
                <a:moveTo>
                  <a:pt x="0" y="0"/>
                </a:moveTo>
                <a:lnTo>
                  <a:pt x="1018190" y="0"/>
                </a:lnTo>
                <a:lnTo>
                  <a:pt x="1018190" y="2051768"/>
                </a:lnTo>
                <a:lnTo>
                  <a:pt x="0" y="205176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rot="10486810">
            <a:off x="-487321" y="1535620"/>
            <a:ext cx="1356993" cy="3309738"/>
          </a:xfrm>
          <a:custGeom>
            <a:avLst/>
            <a:gdLst/>
            <a:ahLst/>
            <a:cxnLst/>
            <a:rect l="l" t="t" r="r" b="b"/>
            <a:pathLst>
              <a:path w="1356993" h="3309738">
                <a:moveTo>
                  <a:pt x="0" y="0"/>
                </a:moveTo>
                <a:lnTo>
                  <a:pt x="1356992" y="0"/>
                </a:lnTo>
                <a:lnTo>
                  <a:pt x="1356992" y="3309738"/>
                </a:lnTo>
                <a:lnTo>
                  <a:pt x="0" y="330973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297507">
            <a:off x="17598217" y="5422881"/>
            <a:ext cx="1356993" cy="3309738"/>
          </a:xfrm>
          <a:custGeom>
            <a:avLst/>
            <a:gdLst/>
            <a:ahLst/>
            <a:cxnLst/>
            <a:rect l="l" t="t" r="r" b="b"/>
            <a:pathLst>
              <a:path w="1356993" h="3309738">
                <a:moveTo>
                  <a:pt x="0" y="0"/>
                </a:moveTo>
                <a:lnTo>
                  <a:pt x="1356992" y="0"/>
                </a:lnTo>
                <a:lnTo>
                  <a:pt x="1356992" y="3309738"/>
                </a:lnTo>
                <a:lnTo>
                  <a:pt x="0" y="330973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2" name="Freeform 12"/>
          <p:cNvSpPr/>
          <p:nvPr/>
        </p:nvSpPr>
        <p:spPr>
          <a:xfrm>
            <a:off x="3789185" y="892132"/>
            <a:ext cx="4628996" cy="3444834"/>
          </a:xfrm>
          <a:custGeom>
            <a:avLst/>
            <a:gdLst/>
            <a:ahLst/>
            <a:cxnLst/>
            <a:rect l="l" t="t" r="r" b="b"/>
            <a:pathLst>
              <a:path w="4628996" h="3444834">
                <a:moveTo>
                  <a:pt x="0" y="0"/>
                </a:moveTo>
                <a:lnTo>
                  <a:pt x="4628996" y="0"/>
                </a:lnTo>
                <a:lnTo>
                  <a:pt x="4628996" y="3444835"/>
                </a:lnTo>
                <a:lnTo>
                  <a:pt x="0" y="3444835"/>
                </a:lnTo>
                <a:lnTo>
                  <a:pt x="0" y="0"/>
                </a:lnTo>
                <a:close/>
              </a:path>
            </a:pathLst>
          </a:custGeom>
          <a:blipFill>
            <a:blip r:embed="rId18"/>
            <a:stretch>
              <a:fillRect/>
            </a:stretch>
          </a:blipFill>
        </p:spPr>
      </p:sp>
      <p:sp>
        <p:nvSpPr>
          <p:cNvPr id="13" name="TextBox 13"/>
          <p:cNvSpPr txBox="1"/>
          <p:nvPr/>
        </p:nvSpPr>
        <p:spPr>
          <a:xfrm>
            <a:off x="198420" y="4767580"/>
            <a:ext cx="18089580" cy="2453686"/>
          </a:xfrm>
          <a:prstGeom prst="rect">
            <a:avLst/>
          </a:prstGeom>
        </p:spPr>
        <p:txBody>
          <a:bodyPr lIns="0" tIns="0" rIns="0" bIns="0" rtlCol="0" anchor="t">
            <a:spAutoFit/>
          </a:bodyPr>
          <a:lstStyle/>
          <a:p>
            <a:pPr algn="ctr">
              <a:lnSpc>
                <a:spcPts val="4932"/>
              </a:lnSpc>
              <a:spcBef>
                <a:spcPct val="0"/>
              </a:spcBef>
            </a:pPr>
            <a:r>
              <a:rPr lang="en-US" sz="3523">
                <a:solidFill>
                  <a:srgbClr val="000000"/>
                </a:solidFill>
                <a:latin typeface="Canva Sans"/>
                <a:ea typeface="Canva Sans"/>
                <a:cs typeface="Canva Sans"/>
                <a:sym typeface="Canva Sans"/>
              </a:rPr>
              <a:t>Bir evin etrafındaki çitleri düşünün. Bu çitler evi nasıl koruyorsa, bizim de etrafımızda kişisel sınırlarımız vardır. Bu sınırları gözle göremeyiz. Hayali bir çember gibi düşünün. İstemediğimiz kişileri bu sınırların dışında tutarsak kendimizi korumuş oluruz.</a:t>
            </a:r>
          </a:p>
        </p:txBody>
      </p:sp>
      <p:grpSp>
        <p:nvGrpSpPr>
          <p:cNvPr id="14" name="Grup 13"/>
          <p:cNvGrpSpPr/>
          <p:nvPr/>
        </p:nvGrpSpPr>
        <p:grpSpPr>
          <a:xfrm>
            <a:off x="5444473" y="9822764"/>
            <a:ext cx="7162830" cy="359774"/>
            <a:chOff x="380984" y="4778"/>
            <a:chExt cx="7162830" cy="359774"/>
          </a:xfrm>
          <a:scene3d>
            <a:camera prst="orthographicFront"/>
            <a:lightRig rig="threePt" dir="t">
              <a:rot lat="0" lon="0" rev="7500000"/>
            </a:lightRig>
          </a:scene3d>
        </p:grpSpPr>
        <p:sp>
          <p:nvSpPr>
            <p:cNvPr id="15" name="Yuvarlatılmış Dikdörtgen 1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1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dirty="0" smtClean="0"/>
                <a:t>KEÇİÖREN REHBERLİK VE ARAŞTIRMA MERKEZİ</a:t>
              </a:r>
              <a:endParaRPr lang="tr-TR" sz="1500" kern="1200"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rot="-3437823">
            <a:off x="-1016991" y="-1042351"/>
            <a:ext cx="2773908" cy="2427169"/>
          </a:xfrm>
          <a:custGeom>
            <a:avLst/>
            <a:gdLst/>
            <a:ahLst/>
            <a:cxnLst/>
            <a:rect l="l" t="t" r="r" b="b"/>
            <a:pathLst>
              <a:path w="2773908" h="2427169">
                <a:moveTo>
                  <a:pt x="0" y="0"/>
                </a:moveTo>
                <a:lnTo>
                  <a:pt x="2773908" y="0"/>
                </a:lnTo>
                <a:lnTo>
                  <a:pt x="2773908" y="2427169"/>
                </a:lnTo>
                <a:lnTo>
                  <a:pt x="0" y="24271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17180" y="8612291"/>
            <a:ext cx="3271416" cy="2727543"/>
          </a:xfrm>
          <a:custGeom>
            <a:avLst/>
            <a:gdLst/>
            <a:ahLst/>
            <a:cxnLst/>
            <a:rect l="l" t="t" r="r" b="b"/>
            <a:pathLst>
              <a:path w="3271416" h="2727543">
                <a:moveTo>
                  <a:pt x="0" y="0"/>
                </a:moveTo>
                <a:lnTo>
                  <a:pt x="3271416" y="0"/>
                </a:lnTo>
                <a:lnTo>
                  <a:pt x="3271416" y="2727543"/>
                </a:lnTo>
                <a:lnTo>
                  <a:pt x="0" y="272754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948648" y="8334645"/>
            <a:ext cx="2637222" cy="3130233"/>
          </a:xfrm>
          <a:custGeom>
            <a:avLst/>
            <a:gdLst/>
            <a:ahLst/>
            <a:cxnLst/>
            <a:rect l="l" t="t" r="r" b="b"/>
            <a:pathLst>
              <a:path w="2637222" h="3130233">
                <a:moveTo>
                  <a:pt x="0" y="0"/>
                </a:moveTo>
                <a:lnTo>
                  <a:pt x="2637222" y="0"/>
                </a:lnTo>
                <a:lnTo>
                  <a:pt x="2637222" y="3130233"/>
                </a:lnTo>
                <a:lnTo>
                  <a:pt x="0" y="31302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081410" y="-942825"/>
            <a:ext cx="3215172" cy="2720839"/>
          </a:xfrm>
          <a:custGeom>
            <a:avLst/>
            <a:gdLst/>
            <a:ahLst/>
            <a:cxnLst/>
            <a:rect l="l" t="t" r="r" b="b"/>
            <a:pathLst>
              <a:path w="3215172" h="2720839">
                <a:moveTo>
                  <a:pt x="0" y="0"/>
                </a:moveTo>
                <a:lnTo>
                  <a:pt x="3215173" y="0"/>
                </a:lnTo>
                <a:lnTo>
                  <a:pt x="3215173" y="2720839"/>
                </a:lnTo>
                <a:lnTo>
                  <a:pt x="0" y="272083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0511954">
            <a:off x="-343161" y="1280946"/>
            <a:ext cx="1154391" cy="2386338"/>
          </a:xfrm>
          <a:custGeom>
            <a:avLst/>
            <a:gdLst/>
            <a:ahLst/>
            <a:cxnLst/>
            <a:rect l="l" t="t" r="r" b="b"/>
            <a:pathLst>
              <a:path w="1154391" h="2386338">
                <a:moveTo>
                  <a:pt x="0" y="0"/>
                </a:moveTo>
                <a:lnTo>
                  <a:pt x="1154391" y="0"/>
                </a:lnTo>
                <a:lnTo>
                  <a:pt x="1154391" y="2386337"/>
                </a:lnTo>
                <a:lnTo>
                  <a:pt x="0" y="23863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177726">
            <a:off x="17320186" y="6203635"/>
            <a:ext cx="1154391" cy="2386338"/>
          </a:xfrm>
          <a:custGeom>
            <a:avLst/>
            <a:gdLst/>
            <a:ahLst/>
            <a:cxnLst/>
            <a:rect l="l" t="t" r="r" b="b"/>
            <a:pathLst>
              <a:path w="1154391" h="2386338">
                <a:moveTo>
                  <a:pt x="0" y="0"/>
                </a:moveTo>
                <a:lnTo>
                  <a:pt x="1154391" y="0"/>
                </a:lnTo>
                <a:lnTo>
                  <a:pt x="1154391" y="2386338"/>
                </a:lnTo>
                <a:lnTo>
                  <a:pt x="0" y="238633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rot="3790875">
            <a:off x="1131165" y="8393653"/>
            <a:ext cx="2035348" cy="3786695"/>
          </a:xfrm>
          <a:custGeom>
            <a:avLst/>
            <a:gdLst/>
            <a:ahLst/>
            <a:cxnLst/>
            <a:rect l="l" t="t" r="r" b="b"/>
            <a:pathLst>
              <a:path w="2035348" h="3786695">
                <a:moveTo>
                  <a:pt x="0" y="0"/>
                </a:moveTo>
                <a:lnTo>
                  <a:pt x="2035348" y="0"/>
                </a:lnTo>
                <a:lnTo>
                  <a:pt x="2035348" y="3786694"/>
                </a:lnTo>
                <a:lnTo>
                  <a:pt x="0" y="378669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rot="-5886114">
            <a:off x="13573662" y="-1886166"/>
            <a:ext cx="2211705" cy="4114800"/>
          </a:xfrm>
          <a:custGeom>
            <a:avLst/>
            <a:gdLst/>
            <a:ahLst/>
            <a:cxnLst/>
            <a:rect l="l" t="t" r="r" b="b"/>
            <a:pathLst>
              <a:path w="2211705" h="4114800">
                <a:moveTo>
                  <a:pt x="0" y="0"/>
                </a:moveTo>
                <a:lnTo>
                  <a:pt x="2211705" y="0"/>
                </a:lnTo>
                <a:lnTo>
                  <a:pt x="2211705"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10052045">
            <a:off x="1439958" y="-697088"/>
            <a:ext cx="2573481" cy="2716075"/>
          </a:xfrm>
          <a:custGeom>
            <a:avLst/>
            <a:gdLst/>
            <a:ahLst/>
            <a:cxnLst/>
            <a:rect l="l" t="t" r="r" b="b"/>
            <a:pathLst>
              <a:path w="2573481" h="2716075">
                <a:moveTo>
                  <a:pt x="0" y="0"/>
                </a:moveTo>
                <a:lnTo>
                  <a:pt x="2573482" y="0"/>
                </a:lnTo>
                <a:lnTo>
                  <a:pt x="2573482" y="2716076"/>
                </a:lnTo>
                <a:lnTo>
                  <a:pt x="0" y="271607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4255941">
            <a:off x="14268675" y="8541724"/>
            <a:ext cx="2573481" cy="2716075"/>
          </a:xfrm>
          <a:custGeom>
            <a:avLst/>
            <a:gdLst/>
            <a:ahLst/>
            <a:cxnLst/>
            <a:rect l="l" t="t" r="r" b="b"/>
            <a:pathLst>
              <a:path w="2573481" h="2716075">
                <a:moveTo>
                  <a:pt x="0" y="0"/>
                </a:moveTo>
                <a:lnTo>
                  <a:pt x="2573481" y="0"/>
                </a:lnTo>
                <a:lnTo>
                  <a:pt x="2573481" y="2716075"/>
                </a:lnTo>
                <a:lnTo>
                  <a:pt x="0" y="271607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a:off x="4422856" y="171234"/>
            <a:ext cx="4252033" cy="3346009"/>
          </a:xfrm>
          <a:custGeom>
            <a:avLst/>
            <a:gdLst/>
            <a:ahLst/>
            <a:cxnLst/>
            <a:rect l="l" t="t" r="r" b="b"/>
            <a:pathLst>
              <a:path w="4252033" h="3346009">
                <a:moveTo>
                  <a:pt x="0" y="0"/>
                </a:moveTo>
                <a:lnTo>
                  <a:pt x="4252032" y="0"/>
                </a:lnTo>
                <a:lnTo>
                  <a:pt x="4252032" y="3346008"/>
                </a:lnTo>
                <a:lnTo>
                  <a:pt x="0" y="3346008"/>
                </a:lnTo>
                <a:lnTo>
                  <a:pt x="0" y="0"/>
                </a:lnTo>
                <a:close/>
              </a:path>
            </a:pathLst>
          </a:custGeom>
          <a:blipFill>
            <a:blip r:embed="rId16"/>
            <a:stretch>
              <a:fillRect/>
            </a:stretch>
          </a:blipFill>
        </p:spPr>
      </p:sp>
      <p:sp>
        <p:nvSpPr>
          <p:cNvPr id="13" name="TextBox 13"/>
          <p:cNvSpPr txBox="1"/>
          <p:nvPr/>
        </p:nvSpPr>
        <p:spPr>
          <a:xfrm>
            <a:off x="0" y="3654253"/>
            <a:ext cx="18288000" cy="3683001"/>
          </a:xfrm>
          <a:prstGeom prst="rect">
            <a:avLst/>
          </a:prstGeom>
        </p:spPr>
        <p:txBody>
          <a:bodyPr lIns="0" tIns="0" rIns="0" bIns="0" rtlCol="0" anchor="t">
            <a:spAutoFit/>
          </a:bodyPr>
          <a:lstStyle/>
          <a:p>
            <a:pPr algn="ctr">
              <a:lnSpc>
                <a:spcPts val="4899"/>
              </a:lnSpc>
              <a:spcBef>
                <a:spcPct val="0"/>
              </a:spcBef>
            </a:pPr>
            <a:r>
              <a:rPr lang="en-US" sz="3499">
                <a:solidFill>
                  <a:srgbClr val="000000"/>
                </a:solidFill>
                <a:latin typeface="Canva Sans"/>
                <a:ea typeface="Canva Sans"/>
                <a:cs typeface="Canva Sans"/>
                <a:sym typeface="Canva Sans"/>
              </a:rPr>
              <a:t>Sınırlar, bizim kendimizi korumamız ve ihtiyaçlarımızı ifade etmemiz için önemlidir. Her birimizin sınırları vardır ve bu sınırları başkalarına söyleyerek kendimizi koruyabiliriz. Sınırlarımızın biri bedenimizle ilgilidir. Bedenimiz bizim özel alanımızdır ve başkaları iznimiz olmadan bedenimize dokunamazlar. Örneğin, bir arkadaşımız bize sarılmak istiyorsa ve biz istemiyorsak, “Lütfen bana sarılmadan önce sorar mısın?” diyebiliriz. Bu şekilde sınırlarımızı korumuş oluruz.</a:t>
            </a:r>
          </a:p>
        </p:txBody>
      </p:sp>
      <p:grpSp>
        <p:nvGrpSpPr>
          <p:cNvPr id="14" name="Grup 13"/>
          <p:cNvGrpSpPr/>
          <p:nvPr/>
        </p:nvGrpSpPr>
        <p:grpSpPr>
          <a:xfrm>
            <a:off x="5246326" y="9874913"/>
            <a:ext cx="7162830" cy="359774"/>
            <a:chOff x="380984" y="4778"/>
            <a:chExt cx="7162830" cy="359774"/>
          </a:xfrm>
          <a:scene3d>
            <a:camera prst="orthographicFront"/>
            <a:lightRig rig="threePt" dir="t">
              <a:rot lat="0" lon="0" rev="7500000"/>
            </a:lightRig>
          </a:scene3d>
        </p:grpSpPr>
        <p:sp>
          <p:nvSpPr>
            <p:cNvPr id="15" name="Yuvarlatılmış Dikdörtgen 1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1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16196738" y="8702788"/>
            <a:ext cx="3418014" cy="2849770"/>
          </a:xfrm>
          <a:custGeom>
            <a:avLst/>
            <a:gdLst/>
            <a:ahLst/>
            <a:cxnLst/>
            <a:rect l="l" t="t" r="r" b="b"/>
            <a:pathLst>
              <a:path w="3418014" h="2849770">
                <a:moveTo>
                  <a:pt x="0" y="0"/>
                </a:moveTo>
                <a:lnTo>
                  <a:pt x="3418014" y="0"/>
                </a:lnTo>
                <a:lnTo>
                  <a:pt x="3418014" y="2849769"/>
                </a:lnTo>
                <a:lnTo>
                  <a:pt x="0" y="28497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47161" y="-771592"/>
            <a:ext cx="2706484" cy="2452751"/>
          </a:xfrm>
          <a:custGeom>
            <a:avLst/>
            <a:gdLst/>
            <a:ahLst/>
            <a:cxnLst/>
            <a:rect l="l" t="t" r="r" b="b"/>
            <a:pathLst>
              <a:path w="2706484" h="2452751">
                <a:moveTo>
                  <a:pt x="0" y="0"/>
                </a:moveTo>
                <a:lnTo>
                  <a:pt x="2706484" y="0"/>
                </a:lnTo>
                <a:lnTo>
                  <a:pt x="2706484" y="2452751"/>
                </a:lnTo>
                <a:lnTo>
                  <a:pt x="0" y="24527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90546" y="8763396"/>
            <a:ext cx="2349868" cy="2789161"/>
          </a:xfrm>
          <a:custGeom>
            <a:avLst/>
            <a:gdLst/>
            <a:ahLst/>
            <a:cxnLst/>
            <a:rect l="l" t="t" r="r" b="b"/>
            <a:pathLst>
              <a:path w="2349868" h="2789161">
                <a:moveTo>
                  <a:pt x="0" y="0"/>
                </a:moveTo>
                <a:lnTo>
                  <a:pt x="2349869" y="0"/>
                </a:lnTo>
                <a:lnTo>
                  <a:pt x="2349869" y="2789161"/>
                </a:lnTo>
                <a:lnTo>
                  <a:pt x="0" y="27891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193647">
            <a:off x="16608166" y="-934604"/>
            <a:ext cx="2056293" cy="2778774"/>
          </a:xfrm>
          <a:custGeom>
            <a:avLst/>
            <a:gdLst/>
            <a:ahLst/>
            <a:cxnLst/>
            <a:rect l="l" t="t" r="r" b="b"/>
            <a:pathLst>
              <a:path w="2056293" h="2778774">
                <a:moveTo>
                  <a:pt x="0" y="0"/>
                </a:moveTo>
                <a:lnTo>
                  <a:pt x="2056293" y="0"/>
                </a:lnTo>
                <a:lnTo>
                  <a:pt x="2056293" y="2778775"/>
                </a:lnTo>
                <a:lnTo>
                  <a:pt x="0" y="27787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8512123">
            <a:off x="1844190" y="-1134378"/>
            <a:ext cx="3397353" cy="2824049"/>
          </a:xfrm>
          <a:custGeom>
            <a:avLst/>
            <a:gdLst/>
            <a:ahLst/>
            <a:cxnLst/>
            <a:rect l="l" t="t" r="r" b="b"/>
            <a:pathLst>
              <a:path w="3397353" h="2824049">
                <a:moveTo>
                  <a:pt x="0" y="0"/>
                </a:moveTo>
                <a:lnTo>
                  <a:pt x="3397353" y="0"/>
                </a:lnTo>
                <a:lnTo>
                  <a:pt x="3397353" y="2824050"/>
                </a:lnTo>
                <a:lnTo>
                  <a:pt x="0" y="282405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1393022">
            <a:off x="12734205" y="8569231"/>
            <a:ext cx="3350888" cy="2785426"/>
          </a:xfrm>
          <a:custGeom>
            <a:avLst/>
            <a:gdLst/>
            <a:ahLst/>
            <a:cxnLst/>
            <a:rect l="l" t="t" r="r" b="b"/>
            <a:pathLst>
              <a:path w="3350888" h="2785426">
                <a:moveTo>
                  <a:pt x="0" y="0"/>
                </a:moveTo>
                <a:lnTo>
                  <a:pt x="3350889" y="0"/>
                </a:lnTo>
                <a:lnTo>
                  <a:pt x="3350889" y="2785425"/>
                </a:lnTo>
                <a:lnTo>
                  <a:pt x="0" y="27854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6964485" y="4587988"/>
            <a:ext cx="1882521" cy="4114800"/>
          </a:xfrm>
          <a:custGeom>
            <a:avLst/>
            <a:gdLst/>
            <a:ahLst/>
            <a:cxnLst/>
            <a:rect l="l" t="t" r="r" b="b"/>
            <a:pathLst>
              <a:path w="1882521" h="4114800">
                <a:moveTo>
                  <a:pt x="0" y="0"/>
                </a:moveTo>
                <a:lnTo>
                  <a:pt x="1882521" y="0"/>
                </a:lnTo>
                <a:lnTo>
                  <a:pt x="1882521"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rot="10543002">
            <a:off x="-713029" y="1455346"/>
            <a:ext cx="1882521" cy="4114800"/>
          </a:xfrm>
          <a:custGeom>
            <a:avLst/>
            <a:gdLst/>
            <a:ahLst/>
            <a:cxnLst/>
            <a:rect l="l" t="t" r="r" b="b"/>
            <a:pathLst>
              <a:path w="1882521" h="4114800">
                <a:moveTo>
                  <a:pt x="0" y="0"/>
                </a:moveTo>
                <a:lnTo>
                  <a:pt x="1882521" y="0"/>
                </a:lnTo>
                <a:lnTo>
                  <a:pt x="1882521"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2286488">
            <a:off x="1356503" y="8216390"/>
            <a:ext cx="1490872" cy="3487421"/>
          </a:xfrm>
          <a:custGeom>
            <a:avLst/>
            <a:gdLst/>
            <a:ahLst/>
            <a:cxnLst/>
            <a:rect l="l" t="t" r="r" b="b"/>
            <a:pathLst>
              <a:path w="1490872" h="3487421">
                <a:moveTo>
                  <a:pt x="0" y="0"/>
                </a:moveTo>
                <a:lnTo>
                  <a:pt x="1490872" y="0"/>
                </a:lnTo>
                <a:lnTo>
                  <a:pt x="1490872" y="3487421"/>
                </a:lnTo>
                <a:lnTo>
                  <a:pt x="0" y="348742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6255778">
            <a:off x="14003128" y="-1596451"/>
            <a:ext cx="2794513" cy="3776369"/>
          </a:xfrm>
          <a:custGeom>
            <a:avLst/>
            <a:gdLst/>
            <a:ahLst/>
            <a:cxnLst/>
            <a:rect l="l" t="t" r="r" b="b"/>
            <a:pathLst>
              <a:path w="2794513" h="3776369">
                <a:moveTo>
                  <a:pt x="0" y="0"/>
                </a:moveTo>
                <a:lnTo>
                  <a:pt x="2794512" y="0"/>
                </a:lnTo>
                <a:lnTo>
                  <a:pt x="2794512" y="3776369"/>
                </a:lnTo>
                <a:lnTo>
                  <a:pt x="0" y="377636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2" name="Freeform 12"/>
          <p:cNvSpPr/>
          <p:nvPr/>
        </p:nvSpPr>
        <p:spPr>
          <a:xfrm>
            <a:off x="6205931" y="114183"/>
            <a:ext cx="4220009" cy="4220009"/>
          </a:xfrm>
          <a:custGeom>
            <a:avLst/>
            <a:gdLst/>
            <a:ahLst/>
            <a:cxnLst/>
            <a:rect l="l" t="t" r="r" b="b"/>
            <a:pathLst>
              <a:path w="4220009" h="4220009">
                <a:moveTo>
                  <a:pt x="0" y="0"/>
                </a:moveTo>
                <a:lnTo>
                  <a:pt x="4220010" y="0"/>
                </a:lnTo>
                <a:lnTo>
                  <a:pt x="4220010" y="4220009"/>
                </a:lnTo>
                <a:lnTo>
                  <a:pt x="0" y="4220009"/>
                </a:lnTo>
                <a:lnTo>
                  <a:pt x="0" y="0"/>
                </a:lnTo>
                <a:close/>
              </a:path>
            </a:pathLst>
          </a:custGeom>
          <a:blipFill>
            <a:blip r:embed="rId18"/>
            <a:stretch>
              <a:fillRect/>
            </a:stretch>
          </a:blipFill>
        </p:spPr>
      </p:sp>
      <p:sp>
        <p:nvSpPr>
          <p:cNvPr id="13" name="TextBox 13"/>
          <p:cNvSpPr txBox="1"/>
          <p:nvPr/>
        </p:nvSpPr>
        <p:spPr>
          <a:xfrm>
            <a:off x="0" y="4286567"/>
            <a:ext cx="18288000" cy="3226436"/>
          </a:xfrm>
          <a:prstGeom prst="rect">
            <a:avLst/>
          </a:prstGeom>
        </p:spPr>
        <p:txBody>
          <a:bodyPr lIns="0" tIns="0" rIns="0" bIns="0" rtlCol="0" anchor="t">
            <a:spAutoFit/>
          </a:bodyPr>
          <a:lstStyle/>
          <a:p>
            <a:pPr algn="ctr">
              <a:lnSpc>
                <a:spcPts val="4339"/>
              </a:lnSpc>
              <a:spcBef>
                <a:spcPct val="0"/>
              </a:spcBef>
            </a:pPr>
            <a:r>
              <a:rPr lang="en-US" sz="3099" dirty="0" err="1">
                <a:solidFill>
                  <a:srgbClr val="000000"/>
                </a:solidFill>
                <a:latin typeface="Canva Sans"/>
                <a:ea typeface="Canva Sans"/>
                <a:cs typeface="Canva Sans"/>
                <a:sym typeface="Canva Sans"/>
              </a:rPr>
              <a:t>Bir</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diğer</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sınırımız</a:t>
            </a:r>
            <a:r>
              <a:rPr lang="en-US" sz="3099" dirty="0">
                <a:solidFill>
                  <a:srgbClr val="000000"/>
                </a:solidFill>
                <a:latin typeface="Canva Sans"/>
                <a:ea typeface="Canva Sans"/>
                <a:cs typeface="Canva Sans"/>
                <a:sym typeface="Canva Sans"/>
              </a:rPr>
              <a:t> da </a:t>
            </a:r>
            <a:r>
              <a:rPr lang="en-US" sz="3099" dirty="0" err="1">
                <a:solidFill>
                  <a:srgbClr val="000000"/>
                </a:solidFill>
                <a:latin typeface="Canva Sans"/>
                <a:ea typeface="Canva Sans"/>
                <a:cs typeface="Canva Sans"/>
                <a:sym typeface="Canva Sans"/>
              </a:rPr>
              <a:t>duygularımızla</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ilgilidir</a:t>
            </a:r>
            <a:r>
              <a:rPr lang="en-US" sz="3099" dirty="0">
                <a:solidFill>
                  <a:srgbClr val="000000"/>
                </a:solidFill>
                <a:latin typeface="Canva Sans"/>
                <a:ea typeface="Canva Sans"/>
                <a:cs typeface="Canva Sans"/>
                <a:sym typeface="Canva Sans"/>
              </a:rPr>
              <a:t>. Her </a:t>
            </a:r>
            <a:r>
              <a:rPr lang="en-US" sz="3099" dirty="0" err="1">
                <a:solidFill>
                  <a:srgbClr val="000000"/>
                </a:solidFill>
                <a:latin typeface="Canva Sans"/>
                <a:ea typeface="Canva Sans"/>
                <a:cs typeface="Canva Sans"/>
                <a:sym typeface="Canva Sans"/>
              </a:rPr>
              <a:t>birimiz</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farklı</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duygulara</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sahibiz</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Bazen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kendimizi</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iyi</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hissetmeyebiliriz</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Örneğin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üzgün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hissediyorsak</a:t>
            </a:r>
            <a:r>
              <a:rPr lang="en-US" sz="3099" dirty="0">
                <a:solidFill>
                  <a:srgbClr val="000000"/>
                </a:solidFill>
                <a:latin typeface="Canva Sans"/>
                <a:ea typeface="Canva Sans"/>
                <a:cs typeface="Canva Sans"/>
                <a:sym typeface="Canva Sans"/>
              </a:rPr>
              <a:t>, “ </a:t>
            </a:r>
            <a:r>
              <a:rPr lang="en-US" sz="3099" dirty="0" err="1">
                <a:solidFill>
                  <a:srgbClr val="000000"/>
                </a:solidFill>
                <a:latin typeface="Canva Sans"/>
                <a:ea typeface="Canva Sans"/>
                <a:cs typeface="Canva Sans"/>
                <a:sym typeface="Canva Sans"/>
              </a:rPr>
              <a:t>Bugün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kendimi</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biraz</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üzgün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hissediyorum</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ve</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seninle</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oynamak</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istemiyorum</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diyerek</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bunu</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ifade</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edebiliriz</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Böylece</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sınırlarımızı</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korumuş</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oluruz</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Tıpkı</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duygularımız</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gibi</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düşüncelerimiz</a:t>
            </a:r>
            <a:r>
              <a:rPr lang="en-US" sz="3099" dirty="0">
                <a:solidFill>
                  <a:srgbClr val="000000"/>
                </a:solidFill>
                <a:latin typeface="Canva Sans"/>
                <a:ea typeface="Canva Sans"/>
                <a:cs typeface="Canva Sans"/>
                <a:sym typeface="Canva Sans"/>
              </a:rPr>
              <a:t> de </a:t>
            </a:r>
            <a:r>
              <a:rPr lang="en-US" sz="3099" dirty="0" err="1">
                <a:solidFill>
                  <a:srgbClr val="000000"/>
                </a:solidFill>
                <a:latin typeface="Canva Sans"/>
                <a:ea typeface="Canva Sans"/>
                <a:cs typeface="Canva Sans"/>
                <a:sym typeface="Canva Sans"/>
              </a:rPr>
              <a:t>zaman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zaman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arkadaşlarımızdan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farklı</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olabilir</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Örneğin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oyun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oynarken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arkadaşlarımızdan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farklı</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bir</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düşüncemiz</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varsa</a:t>
            </a:r>
            <a:r>
              <a:rPr lang="en-US" sz="3099" dirty="0">
                <a:solidFill>
                  <a:srgbClr val="000000"/>
                </a:solidFill>
                <a:latin typeface="Canva Sans"/>
                <a:ea typeface="Canva Sans"/>
                <a:cs typeface="Canva Sans"/>
                <a:sym typeface="Canva Sans"/>
              </a:rPr>
              <a:t>, “Ben de </a:t>
            </a:r>
            <a:r>
              <a:rPr lang="en-US" sz="3099" dirty="0" err="1">
                <a:solidFill>
                  <a:srgbClr val="000000"/>
                </a:solidFill>
                <a:latin typeface="Canva Sans"/>
                <a:ea typeface="Canva Sans"/>
                <a:cs typeface="Canva Sans"/>
                <a:sym typeface="Canva Sans"/>
              </a:rPr>
              <a:t>farklı</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bir</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oyun</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fikri</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önermek</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istiyorum</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diyerek</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bunu</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ifade</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edebiliriz</a:t>
            </a:r>
            <a:r>
              <a:rPr lang="en-US" sz="3099" dirty="0">
                <a:solidFill>
                  <a:srgbClr val="000000"/>
                </a:solidFill>
                <a:latin typeface="Canva Sans"/>
                <a:ea typeface="Canva Sans"/>
                <a:cs typeface="Canva Sans"/>
                <a:sym typeface="Canva Sans"/>
              </a:rPr>
              <a:t>. Bu </a:t>
            </a:r>
            <a:r>
              <a:rPr lang="en-US" sz="3099" dirty="0" err="1">
                <a:solidFill>
                  <a:srgbClr val="000000"/>
                </a:solidFill>
                <a:latin typeface="Canva Sans"/>
                <a:ea typeface="Canva Sans"/>
                <a:cs typeface="Canva Sans"/>
                <a:sym typeface="Canva Sans"/>
              </a:rPr>
              <a:t>şekilde</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düşüncemizi</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dile</a:t>
            </a:r>
            <a:r>
              <a:rPr lang="en-US" sz="3099" dirty="0">
                <a:solidFill>
                  <a:srgbClr val="000000"/>
                </a:solidFill>
                <a:latin typeface="Canva Sans"/>
                <a:ea typeface="Canva Sans"/>
                <a:cs typeface="Canva Sans"/>
                <a:sym typeface="Canva Sans"/>
              </a:rPr>
              <a:t> </a:t>
            </a:r>
            <a:r>
              <a:rPr lang="en-US" sz="3099" dirty="0" err="1">
                <a:solidFill>
                  <a:srgbClr val="000000"/>
                </a:solidFill>
                <a:latin typeface="Canva Sans"/>
                <a:ea typeface="Canva Sans"/>
                <a:cs typeface="Canva Sans"/>
                <a:sym typeface="Canva Sans"/>
              </a:rPr>
              <a:t>getirebiliriz</a:t>
            </a:r>
            <a:r>
              <a:rPr lang="en-US" sz="3099" dirty="0">
                <a:solidFill>
                  <a:srgbClr val="000000"/>
                </a:solidFill>
                <a:latin typeface="Canva Sans"/>
                <a:ea typeface="Canva Sans"/>
                <a:cs typeface="Canva Sans"/>
                <a:sym typeface="Canva Sans"/>
              </a:rPr>
              <a:t>. </a:t>
            </a:r>
          </a:p>
        </p:txBody>
      </p:sp>
      <p:grpSp>
        <p:nvGrpSpPr>
          <p:cNvPr id="14" name="Grup 13"/>
          <p:cNvGrpSpPr/>
          <p:nvPr/>
        </p:nvGrpSpPr>
        <p:grpSpPr>
          <a:xfrm>
            <a:off x="5562585" y="9852867"/>
            <a:ext cx="7162830" cy="359774"/>
            <a:chOff x="380984" y="4778"/>
            <a:chExt cx="7162830" cy="359774"/>
          </a:xfrm>
          <a:scene3d>
            <a:camera prst="orthographicFront"/>
            <a:lightRig rig="threePt" dir="t">
              <a:rot lat="0" lon="0" rev="7500000"/>
            </a:lightRig>
          </a:scene3d>
        </p:grpSpPr>
        <p:sp>
          <p:nvSpPr>
            <p:cNvPr id="15" name="Yuvarlatılmış Dikdörtgen 1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1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dirty="0" smtClean="0"/>
                <a:t>KEÇİÖREN REHBERLİK VE ARAŞTIRMA MERKEZİ</a:t>
              </a:r>
              <a:endParaRPr lang="tr-TR" sz="1500" kern="1200"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942159" y="-1363761"/>
            <a:ext cx="2471939" cy="3148966"/>
          </a:xfrm>
          <a:custGeom>
            <a:avLst/>
            <a:gdLst/>
            <a:ahLst/>
            <a:cxnLst/>
            <a:rect l="l" t="t" r="r" b="b"/>
            <a:pathLst>
              <a:path w="2471939" h="3148966">
                <a:moveTo>
                  <a:pt x="0" y="0"/>
                </a:moveTo>
                <a:lnTo>
                  <a:pt x="2471939" y="0"/>
                </a:lnTo>
                <a:lnTo>
                  <a:pt x="2471939" y="3148966"/>
                </a:lnTo>
                <a:lnTo>
                  <a:pt x="0" y="31489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778986" y="-1363761"/>
            <a:ext cx="2995454" cy="3148966"/>
          </a:xfrm>
          <a:custGeom>
            <a:avLst/>
            <a:gdLst/>
            <a:ahLst/>
            <a:cxnLst/>
            <a:rect l="l" t="t" r="r" b="b"/>
            <a:pathLst>
              <a:path w="2995454" h="3148966">
                <a:moveTo>
                  <a:pt x="0" y="0"/>
                </a:moveTo>
                <a:lnTo>
                  <a:pt x="2995454" y="0"/>
                </a:lnTo>
                <a:lnTo>
                  <a:pt x="2995454" y="3148966"/>
                </a:lnTo>
                <a:lnTo>
                  <a:pt x="0" y="31489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758296" y="8226618"/>
            <a:ext cx="4046255" cy="3424144"/>
          </a:xfrm>
          <a:custGeom>
            <a:avLst/>
            <a:gdLst/>
            <a:ahLst/>
            <a:cxnLst/>
            <a:rect l="l" t="t" r="r" b="b"/>
            <a:pathLst>
              <a:path w="4046255" h="3424144">
                <a:moveTo>
                  <a:pt x="0" y="0"/>
                </a:moveTo>
                <a:lnTo>
                  <a:pt x="4046255" y="0"/>
                </a:lnTo>
                <a:lnTo>
                  <a:pt x="4046255" y="3424143"/>
                </a:lnTo>
                <a:lnTo>
                  <a:pt x="0" y="34241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507130" y="8226618"/>
            <a:ext cx="3539167" cy="3424144"/>
          </a:xfrm>
          <a:custGeom>
            <a:avLst/>
            <a:gdLst/>
            <a:ahLst/>
            <a:cxnLst/>
            <a:rect l="l" t="t" r="r" b="b"/>
            <a:pathLst>
              <a:path w="3539167" h="3424144">
                <a:moveTo>
                  <a:pt x="0" y="0"/>
                </a:moveTo>
                <a:lnTo>
                  <a:pt x="3539166" y="0"/>
                </a:lnTo>
                <a:lnTo>
                  <a:pt x="3539166" y="3424143"/>
                </a:lnTo>
                <a:lnTo>
                  <a:pt x="0" y="34241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0486810">
            <a:off x="-487321" y="1291771"/>
            <a:ext cx="1356993" cy="3309738"/>
          </a:xfrm>
          <a:custGeom>
            <a:avLst/>
            <a:gdLst/>
            <a:ahLst/>
            <a:cxnLst/>
            <a:rect l="l" t="t" r="r" b="b"/>
            <a:pathLst>
              <a:path w="1356993" h="3309738">
                <a:moveTo>
                  <a:pt x="0" y="0"/>
                </a:moveTo>
                <a:lnTo>
                  <a:pt x="1356992" y="0"/>
                </a:lnTo>
                <a:lnTo>
                  <a:pt x="1356992" y="3309738"/>
                </a:lnTo>
                <a:lnTo>
                  <a:pt x="0" y="330973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297507">
            <a:off x="17598217" y="5179032"/>
            <a:ext cx="1356993" cy="3309738"/>
          </a:xfrm>
          <a:custGeom>
            <a:avLst/>
            <a:gdLst/>
            <a:ahLst/>
            <a:cxnLst/>
            <a:rect l="l" t="t" r="r" b="b"/>
            <a:pathLst>
              <a:path w="1356993" h="3309738">
                <a:moveTo>
                  <a:pt x="0" y="0"/>
                </a:moveTo>
                <a:lnTo>
                  <a:pt x="1356992" y="0"/>
                </a:lnTo>
                <a:lnTo>
                  <a:pt x="1356992" y="3309738"/>
                </a:lnTo>
                <a:lnTo>
                  <a:pt x="0" y="330973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rot="143686">
            <a:off x="1254929" y="-566601"/>
            <a:ext cx="1865994" cy="2719116"/>
          </a:xfrm>
          <a:custGeom>
            <a:avLst/>
            <a:gdLst/>
            <a:ahLst/>
            <a:cxnLst/>
            <a:rect l="l" t="t" r="r" b="b"/>
            <a:pathLst>
              <a:path w="1865994" h="2719116">
                <a:moveTo>
                  <a:pt x="0" y="0"/>
                </a:moveTo>
                <a:lnTo>
                  <a:pt x="1865994" y="0"/>
                </a:lnTo>
                <a:lnTo>
                  <a:pt x="1865994" y="2719117"/>
                </a:lnTo>
                <a:lnTo>
                  <a:pt x="0" y="271911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rot="7302495">
            <a:off x="14746172" y="7881290"/>
            <a:ext cx="1260157" cy="4114800"/>
          </a:xfrm>
          <a:custGeom>
            <a:avLst/>
            <a:gdLst/>
            <a:ahLst/>
            <a:cxnLst/>
            <a:rect l="l" t="t" r="r" b="b"/>
            <a:pathLst>
              <a:path w="1260157" h="4114800">
                <a:moveTo>
                  <a:pt x="0" y="0"/>
                </a:moveTo>
                <a:lnTo>
                  <a:pt x="1260158" y="0"/>
                </a:lnTo>
                <a:lnTo>
                  <a:pt x="1260158"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rot="6179150">
            <a:off x="1293910" y="8489436"/>
            <a:ext cx="2810381" cy="2430979"/>
          </a:xfrm>
          <a:custGeom>
            <a:avLst/>
            <a:gdLst/>
            <a:ahLst/>
            <a:cxnLst/>
            <a:rect l="l" t="t" r="r" b="b"/>
            <a:pathLst>
              <a:path w="2810381" h="2430979">
                <a:moveTo>
                  <a:pt x="0" y="0"/>
                </a:moveTo>
                <a:lnTo>
                  <a:pt x="2810381" y="0"/>
                </a:lnTo>
                <a:lnTo>
                  <a:pt x="2810381" y="2430979"/>
                </a:lnTo>
                <a:lnTo>
                  <a:pt x="0" y="243097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561073">
            <a:off x="14101024" y="242758"/>
            <a:ext cx="3078041" cy="1100400"/>
          </a:xfrm>
          <a:custGeom>
            <a:avLst/>
            <a:gdLst/>
            <a:ahLst/>
            <a:cxnLst/>
            <a:rect l="l" t="t" r="r" b="b"/>
            <a:pathLst>
              <a:path w="3078041" h="1100400">
                <a:moveTo>
                  <a:pt x="0" y="0"/>
                </a:moveTo>
                <a:lnTo>
                  <a:pt x="3078041" y="0"/>
                </a:lnTo>
                <a:lnTo>
                  <a:pt x="3078041" y="1100399"/>
                </a:lnTo>
                <a:lnTo>
                  <a:pt x="0" y="1100399"/>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2" name="Freeform 12"/>
          <p:cNvSpPr/>
          <p:nvPr/>
        </p:nvSpPr>
        <p:spPr>
          <a:xfrm>
            <a:off x="6333320" y="629811"/>
            <a:ext cx="3811908" cy="3811908"/>
          </a:xfrm>
          <a:custGeom>
            <a:avLst/>
            <a:gdLst/>
            <a:ahLst/>
            <a:cxnLst/>
            <a:rect l="l" t="t" r="r" b="b"/>
            <a:pathLst>
              <a:path w="3811908" h="3811908">
                <a:moveTo>
                  <a:pt x="0" y="0"/>
                </a:moveTo>
                <a:lnTo>
                  <a:pt x="3811908" y="0"/>
                </a:lnTo>
                <a:lnTo>
                  <a:pt x="3811908" y="3811907"/>
                </a:lnTo>
                <a:lnTo>
                  <a:pt x="0" y="3811907"/>
                </a:lnTo>
                <a:lnTo>
                  <a:pt x="0" y="0"/>
                </a:lnTo>
                <a:close/>
              </a:path>
            </a:pathLst>
          </a:custGeom>
          <a:blipFill>
            <a:blip r:embed="rId20"/>
            <a:stretch>
              <a:fillRect/>
            </a:stretch>
          </a:blipFill>
        </p:spPr>
      </p:sp>
      <p:sp>
        <p:nvSpPr>
          <p:cNvPr id="13" name="TextBox 13"/>
          <p:cNvSpPr txBox="1"/>
          <p:nvPr/>
        </p:nvSpPr>
        <p:spPr>
          <a:xfrm>
            <a:off x="0" y="4619942"/>
            <a:ext cx="18288000" cy="214058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Canva Sans"/>
                <a:ea typeface="Canva Sans"/>
                <a:cs typeface="Canva Sans"/>
                <a:sym typeface="Canva Sans"/>
              </a:rPr>
              <a:t>Sınırların içinde kendimizi rahat ve güvende hissederiz. İstemediğimiz bir durumla karşılaştığımızda kendi güvenliğimizi sağlamak için “Hayır” diyebilmeliyiz. </a:t>
            </a:r>
          </a:p>
          <a:p>
            <a:pPr algn="ctr">
              <a:lnSpc>
                <a:spcPts val="4339"/>
              </a:lnSpc>
              <a:spcBef>
                <a:spcPct val="0"/>
              </a:spcBef>
            </a:pPr>
            <a:r>
              <a:rPr lang="en-US" sz="3099">
                <a:solidFill>
                  <a:srgbClr val="000000"/>
                </a:solidFill>
                <a:latin typeface="Canva Sans"/>
                <a:ea typeface="Canva Sans"/>
                <a:cs typeface="Canva Sans"/>
                <a:sym typeface="Canva Sans"/>
              </a:rPr>
              <a:t>“Hayır” diyebilmek, bireylerin kendi haklarını koruyabilmesini, başkalarının haklarını gözetmesini ve özgürce davranabilmesini kolaylaştırır.</a:t>
            </a:r>
          </a:p>
        </p:txBody>
      </p:sp>
      <p:grpSp>
        <p:nvGrpSpPr>
          <p:cNvPr id="14" name="Grup 13"/>
          <p:cNvGrpSpPr/>
          <p:nvPr/>
        </p:nvGrpSpPr>
        <p:grpSpPr>
          <a:xfrm>
            <a:off x="5562585" y="9872576"/>
            <a:ext cx="7162830" cy="359774"/>
            <a:chOff x="380984" y="4778"/>
            <a:chExt cx="7162830" cy="359774"/>
          </a:xfrm>
          <a:scene3d>
            <a:camera prst="orthographicFront"/>
            <a:lightRig rig="threePt" dir="t">
              <a:rot lat="0" lon="0" rev="7500000"/>
            </a:lightRig>
          </a:scene3d>
        </p:grpSpPr>
        <p:sp>
          <p:nvSpPr>
            <p:cNvPr id="15" name="Yuvarlatılmış Dikdörtgen 1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1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rot="-3437823">
            <a:off x="-1016991" y="-1033970"/>
            <a:ext cx="2773908" cy="2427169"/>
          </a:xfrm>
          <a:custGeom>
            <a:avLst/>
            <a:gdLst/>
            <a:ahLst/>
            <a:cxnLst/>
            <a:rect l="l" t="t" r="r" b="b"/>
            <a:pathLst>
              <a:path w="2773908" h="2427169">
                <a:moveTo>
                  <a:pt x="0" y="0"/>
                </a:moveTo>
                <a:lnTo>
                  <a:pt x="2773908" y="0"/>
                </a:lnTo>
                <a:lnTo>
                  <a:pt x="2773908" y="2427169"/>
                </a:lnTo>
                <a:lnTo>
                  <a:pt x="0" y="24271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417180" y="8620672"/>
            <a:ext cx="3271416" cy="2727543"/>
          </a:xfrm>
          <a:custGeom>
            <a:avLst/>
            <a:gdLst/>
            <a:ahLst/>
            <a:cxnLst/>
            <a:rect l="l" t="t" r="r" b="b"/>
            <a:pathLst>
              <a:path w="3271416" h="2727543">
                <a:moveTo>
                  <a:pt x="0" y="0"/>
                </a:moveTo>
                <a:lnTo>
                  <a:pt x="3271416" y="0"/>
                </a:lnTo>
                <a:lnTo>
                  <a:pt x="3271416" y="2727543"/>
                </a:lnTo>
                <a:lnTo>
                  <a:pt x="0" y="272754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948648" y="8343025"/>
            <a:ext cx="2637222" cy="3130233"/>
          </a:xfrm>
          <a:custGeom>
            <a:avLst/>
            <a:gdLst/>
            <a:ahLst/>
            <a:cxnLst/>
            <a:rect l="l" t="t" r="r" b="b"/>
            <a:pathLst>
              <a:path w="2637222" h="3130233">
                <a:moveTo>
                  <a:pt x="0" y="0"/>
                </a:moveTo>
                <a:lnTo>
                  <a:pt x="2637222" y="0"/>
                </a:lnTo>
                <a:lnTo>
                  <a:pt x="2637222" y="3130234"/>
                </a:lnTo>
                <a:lnTo>
                  <a:pt x="0" y="31302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234149" y="-1180805"/>
            <a:ext cx="3215172" cy="2720839"/>
          </a:xfrm>
          <a:custGeom>
            <a:avLst/>
            <a:gdLst/>
            <a:ahLst/>
            <a:cxnLst/>
            <a:rect l="l" t="t" r="r" b="b"/>
            <a:pathLst>
              <a:path w="3215172" h="2720839">
                <a:moveTo>
                  <a:pt x="0" y="0"/>
                </a:moveTo>
                <a:lnTo>
                  <a:pt x="3215172" y="0"/>
                </a:lnTo>
                <a:lnTo>
                  <a:pt x="3215172" y="2720839"/>
                </a:lnTo>
                <a:lnTo>
                  <a:pt x="0" y="272083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0511954">
            <a:off x="-343161" y="1289326"/>
            <a:ext cx="1154391" cy="2386338"/>
          </a:xfrm>
          <a:custGeom>
            <a:avLst/>
            <a:gdLst/>
            <a:ahLst/>
            <a:cxnLst/>
            <a:rect l="l" t="t" r="r" b="b"/>
            <a:pathLst>
              <a:path w="1154391" h="2386338">
                <a:moveTo>
                  <a:pt x="0" y="0"/>
                </a:moveTo>
                <a:lnTo>
                  <a:pt x="1154391" y="0"/>
                </a:lnTo>
                <a:lnTo>
                  <a:pt x="1154391" y="2386338"/>
                </a:lnTo>
                <a:lnTo>
                  <a:pt x="0" y="238633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177726">
            <a:off x="17475693" y="6409137"/>
            <a:ext cx="1154391" cy="2386338"/>
          </a:xfrm>
          <a:custGeom>
            <a:avLst/>
            <a:gdLst/>
            <a:ahLst/>
            <a:cxnLst/>
            <a:rect l="l" t="t" r="r" b="b"/>
            <a:pathLst>
              <a:path w="1154391" h="2386338">
                <a:moveTo>
                  <a:pt x="0" y="0"/>
                </a:moveTo>
                <a:lnTo>
                  <a:pt x="1154391" y="0"/>
                </a:lnTo>
                <a:lnTo>
                  <a:pt x="1154391" y="2386338"/>
                </a:lnTo>
                <a:lnTo>
                  <a:pt x="0" y="238633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rot="3090911">
            <a:off x="1325821" y="8229600"/>
            <a:ext cx="2746629" cy="4114800"/>
          </a:xfrm>
          <a:custGeom>
            <a:avLst/>
            <a:gdLst/>
            <a:ahLst/>
            <a:cxnLst/>
            <a:rect l="l" t="t" r="r" b="b"/>
            <a:pathLst>
              <a:path w="2746629" h="4114800">
                <a:moveTo>
                  <a:pt x="0" y="0"/>
                </a:moveTo>
                <a:lnTo>
                  <a:pt x="2746629" y="0"/>
                </a:lnTo>
                <a:lnTo>
                  <a:pt x="2746629"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rot="-6827710">
            <a:off x="13329751" y="-2133890"/>
            <a:ext cx="2746629" cy="4114800"/>
          </a:xfrm>
          <a:custGeom>
            <a:avLst/>
            <a:gdLst/>
            <a:ahLst/>
            <a:cxnLst/>
            <a:rect l="l" t="t" r="r" b="b"/>
            <a:pathLst>
              <a:path w="2746629" h="4114800">
                <a:moveTo>
                  <a:pt x="0" y="0"/>
                </a:moveTo>
                <a:lnTo>
                  <a:pt x="2746629" y="0"/>
                </a:lnTo>
                <a:lnTo>
                  <a:pt x="2746629"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7275801">
            <a:off x="1529187" y="-1346838"/>
            <a:ext cx="1927098" cy="4114800"/>
          </a:xfrm>
          <a:custGeom>
            <a:avLst/>
            <a:gdLst/>
            <a:ahLst/>
            <a:cxnLst/>
            <a:rect l="l" t="t" r="r" b="b"/>
            <a:pathLst>
              <a:path w="1927098" h="4114800">
                <a:moveTo>
                  <a:pt x="0" y="0"/>
                </a:moveTo>
                <a:lnTo>
                  <a:pt x="1927098" y="0"/>
                </a:lnTo>
                <a:lnTo>
                  <a:pt x="1927098"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4536375">
            <a:off x="14856997" y="7395124"/>
            <a:ext cx="1927098" cy="4114800"/>
          </a:xfrm>
          <a:custGeom>
            <a:avLst/>
            <a:gdLst/>
            <a:ahLst/>
            <a:cxnLst/>
            <a:rect l="l" t="t" r="r" b="b"/>
            <a:pathLst>
              <a:path w="1927098" h="4114800">
                <a:moveTo>
                  <a:pt x="0" y="0"/>
                </a:moveTo>
                <a:lnTo>
                  <a:pt x="1927098" y="0"/>
                </a:lnTo>
                <a:lnTo>
                  <a:pt x="1927098"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a:off x="5691386" y="0"/>
            <a:ext cx="6191773" cy="4120343"/>
          </a:xfrm>
          <a:custGeom>
            <a:avLst/>
            <a:gdLst/>
            <a:ahLst/>
            <a:cxnLst/>
            <a:rect l="l" t="t" r="r" b="b"/>
            <a:pathLst>
              <a:path w="6191773" h="4120343">
                <a:moveTo>
                  <a:pt x="0" y="0"/>
                </a:moveTo>
                <a:lnTo>
                  <a:pt x="6191773" y="0"/>
                </a:lnTo>
                <a:lnTo>
                  <a:pt x="6191773" y="4120343"/>
                </a:lnTo>
                <a:lnTo>
                  <a:pt x="0" y="4120343"/>
                </a:lnTo>
                <a:lnTo>
                  <a:pt x="0" y="0"/>
                </a:lnTo>
                <a:close/>
              </a:path>
            </a:pathLst>
          </a:custGeom>
          <a:blipFill>
            <a:blip r:embed="rId16"/>
            <a:stretch>
              <a:fillRect/>
            </a:stretch>
          </a:blipFill>
        </p:spPr>
      </p:sp>
      <p:sp>
        <p:nvSpPr>
          <p:cNvPr id="13" name="TextBox 13"/>
          <p:cNvSpPr txBox="1"/>
          <p:nvPr/>
        </p:nvSpPr>
        <p:spPr>
          <a:xfrm>
            <a:off x="0" y="4453255"/>
            <a:ext cx="18288000" cy="322643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Canva Sans"/>
                <a:ea typeface="Canva Sans"/>
                <a:cs typeface="Canva Sans"/>
                <a:sym typeface="Canva Sans"/>
              </a:rPr>
              <a:t>“Hayır” diyebilmek bireyin kendi yaşamının kontrolünü eline alması anlamına da gelir. Kişisel sınırlarımızı ihlal eden durumlarda “Hayır” diyebilmek çok önemlidir. “Hayır” diyemeyen insanların zamanlarının önemli bir kısmı diğer insanların isteklerini yerine getirmekle geçer. </a:t>
            </a:r>
          </a:p>
          <a:p>
            <a:pPr algn="ctr">
              <a:lnSpc>
                <a:spcPts val="4339"/>
              </a:lnSpc>
              <a:spcBef>
                <a:spcPct val="0"/>
              </a:spcBef>
            </a:pPr>
            <a:r>
              <a:rPr lang="en-US" sz="3099">
                <a:solidFill>
                  <a:srgbClr val="000000"/>
                </a:solidFill>
                <a:latin typeface="Canva Sans"/>
                <a:ea typeface="Canva Sans"/>
                <a:cs typeface="Canva Sans"/>
                <a:sym typeface="Canva Sans"/>
              </a:rPr>
              <a:t>İstemediğimiz bir durumla karşılaştığımızda kendi güvenliğimizi sağlamak için “Hayır” diyebilmeliyiz. Gerektiğinde “Hayır” diyerek kendimizi bize zarar verecek durum ve kişilerden korumuş oluruz.</a:t>
            </a:r>
          </a:p>
        </p:txBody>
      </p:sp>
      <p:grpSp>
        <p:nvGrpSpPr>
          <p:cNvPr id="14" name="Grup 13"/>
          <p:cNvGrpSpPr/>
          <p:nvPr/>
        </p:nvGrpSpPr>
        <p:grpSpPr>
          <a:xfrm>
            <a:off x="5562585" y="9804556"/>
            <a:ext cx="7162830" cy="359774"/>
            <a:chOff x="380984" y="4778"/>
            <a:chExt cx="7162830" cy="359774"/>
          </a:xfrm>
          <a:scene3d>
            <a:camera prst="orthographicFront"/>
            <a:lightRig rig="threePt" dir="t">
              <a:rot lat="0" lon="0" rev="7500000"/>
            </a:lightRig>
          </a:scene3d>
        </p:grpSpPr>
        <p:sp>
          <p:nvSpPr>
            <p:cNvPr id="15" name="Yuvarlatılmış Dikdörtgen 1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1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15965393" y="8902633"/>
            <a:ext cx="3418014" cy="2849770"/>
          </a:xfrm>
          <a:custGeom>
            <a:avLst/>
            <a:gdLst/>
            <a:ahLst/>
            <a:cxnLst/>
            <a:rect l="l" t="t" r="r" b="b"/>
            <a:pathLst>
              <a:path w="3418014" h="2849770">
                <a:moveTo>
                  <a:pt x="0" y="0"/>
                </a:moveTo>
                <a:lnTo>
                  <a:pt x="3418015" y="0"/>
                </a:lnTo>
                <a:lnTo>
                  <a:pt x="3418015" y="2849770"/>
                </a:lnTo>
                <a:lnTo>
                  <a:pt x="0" y="28497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78506" y="-571747"/>
            <a:ext cx="2706484" cy="2452751"/>
          </a:xfrm>
          <a:custGeom>
            <a:avLst/>
            <a:gdLst/>
            <a:ahLst/>
            <a:cxnLst/>
            <a:rect l="l" t="t" r="r" b="b"/>
            <a:pathLst>
              <a:path w="2706484" h="2452751">
                <a:moveTo>
                  <a:pt x="0" y="0"/>
                </a:moveTo>
                <a:lnTo>
                  <a:pt x="2706484" y="0"/>
                </a:lnTo>
                <a:lnTo>
                  <a:pt x="2706484" y="2452751"/>
                </a:lnTo>
                <a:lnTo>
                  <a:pt x="0" y="24527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21890" y="8963241"/>
            <a:ext cx="2349868" cy="2789161"/>
          </a:xfrm>
          <a:custGeom>
            <a:avLst/>
            <a:gdLst/>
            <a:ahLst/>
            <a:cxnLst/>
            <a:rect l="l" t="t" r="r" b="b"/>
            <a:pathLst>
              <a:path w="2349868" h="2789161">
                <a:moveTo>
                  <a:pt x="0" y="0"/>
                </a:moveTo>
                <a:lnTo>
                  <a:pt x="2349868" y="0"/>
                </a:lnTo>
                <a:lnTo>
                  <a:pt x="2349868" y="2789162"/>
                </a:lnTo>
                <a:lnTo>
                  <a:pt x="0" y="27891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193647">
            <a:off x="16646254" y="-839997"/>
            <a:ext cx="2056293" cy="2778774"/>
          </a:xfrm>
          <a:custGeom>
            <a:avLst/>
            <a:gdLst/>
            <a:ahLst/>
            <a:cxnLst/>
            <a:rect l="l" t="t" r="r" b="b"/>
            <a:pathLst>
              <a:path w="2056293" h="2778774">
                <a:moveTo>
                  <a:pt x="0" y="0"/>
                </a:moveTo>
                <a:lnTo>
                  <a:pt x="2056293" y="0"/>
                </a:lnTo>
                <a:lnTo>
                  <a:pt x="2056293" y="2778775"/>
                </a:lnTo>
                <a:lnTo>
                  <a:pt x="0" y="27787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7196966" y="5143500"/>
            <a:ext cx="1882521" cy="4114800"/>
          </a:xfrm>
          <a:custGeom>
            <a:avLst/>
            <a:gdLst/>
            <a:ahLst/>
            <a:cxnLst/>
            <a:rect l="l" t="t" r="r" b="b"/>
            <a:pathLst>
              <a:path w="1882521" h="4114800">
                <a:moveTo>
                  <a:pt x="0" y="0"/>
                </a:moveTo>
                <a:lnTo>
                  <a:pt x="1882521" y="0"/>
                </a:lnTo>
                <a:lnTo>
                  <a:pt x="1882521"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10543002">
            <a:off x="-944374" y="1655191"/>
            <a:ext cx="1882521" cy="4114800"/>
          </a:xfrm>
          <a:custGeom>
            <a:avLst/>
            <a:gdLst/>
            <a:ahLst/>
            <a:cxnLst/>
            <a:rect l="l" t="t" r="r" b="b"/>
            <a:pathLst>
              <a:path w="1882521" h="4114800">
                <a:moveTo>
                  <a:pt x="0" y="0"/>
                </a:moveTo>
                <a:lnTo>
                  <a:pt x="1882521" y="0"/>
                </a:lnTo>
                <a:lnTo>
                  <a:pt x="1882521"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rot="2409405">
            <a:off x="1061713" y="-115437"/>
            <a:ext cx="2566244" cy="1040398"/>
          </a:xfrm>
          <a:custGeom>
            <a:avLst/>
            <a:gdLst/>
            <a:ahLst/>
            <a:cxnLst/>
            <a:rect l="l" t="t" r="r" b="b"/>
            <a:pathLst>
              <a:path w="2566244" h="1040398">
                <a:moveTo>
                  <a:pt x="0" y="0"/>
                </a:moveTo>
                <a:lnTo>
                  <a:pt x="2566244" y="0"/>
                </a:lnTo>
                <a:lnTo>
                  <a:pt x="2566244" y="1040398"/>
                </a:lnTo>
                <a:lnTo>
                  <a:pt x="0" y="104039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rot="-8979343">
            <a:off x="13867426" y="9540203"/>
            <a:ext cx="2566244" cy="1040398"/>
          </a:xfrm>
          <a:custGeom>
            <a:avLst/>
            <a:gdLst/>
            <a:ahLst/>
            <a:cxnLst/>
            <a:rect l="l" t="t" r="r" b="b"/>
            <a:pathLst>
              <a:path w="2566244" h="1040398">
                <a:moveTo>
                  <a:pt x="0" y="0"/>
                </a:moveTo>
                <a:lnTo>
                  <a:pt x="2566244" y="0"/>
                </a:lnTo>
                <a:lnTo>
                  <a:pt x="2566244" y="1040399"/>
                </a:lnTo>
                <a:lnTo>
                  <a:pt x="0" y="104039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4766912">
            <a:off x="995642" y="8429014"/>
            <a:ext cx="2698385" cy="2821841"/>
          </a:xfrm>
          <a:custGeom>
            <a:avLst/>
            <a:gdLst/>
            <a:ahLst/>
            <a:cxnLst/>
            <a:rect l="l" t="t" r="r" b="b"/>
            <a:pathLst>
              <a:path w="2698385" h="2821841">
                <a:moveTo>
                  <a:pt x="0" y="0"/>
                </a:moveTo>
                <a:lnTo>
                  <a:pt x="2698386" y="0"/>
                </a:lnTo>
                <a:lnTo>
                  <a:pt x="2698386" y="2821840"/>
                </a:lnTo>
                <a:lnTo>
                  <a:pt x="0" y="282184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5505170">
            <a:off x="14106812" y="-719270"/>
            <a:ext cx="3004811" cy="3142286"/>
          </a:xfrm>
          <a:custGeom>
            <a:avLst/>
            <a:gdLst/>
            <a:ahLst/>
            <a:cxnLst/>
            <a:rect l="l" t="t" r="r" b="b"/>
            <a:pathLst>
              <a:path w="3004811" h="3142286">
                <a:moveTo>
                  <a:pt x="0" y="0"/>
                </a:moveTo>
                <a:lnTo>
                  <a:pt x="3004811" y="0"/>
                </a:lnTo>
                <a:lnTo>
                  <a:pt x="3004811" y="3142287"/>
                </a:lnTo>
                <a:lnTo>
                  <a:pt x="0" y="314228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a:off x="5701848" y="154901"/>
            <a:ext cx="4913648" cy="4101647"/>
          </a:xfrm>
          <a:custGeom>
            <a:avLst/>
            <a:gdLst/>
            <a:ahLst/>
            <a:cxnLst/>
            <a:rect l="l" t="t" r="r" b="b"/>
            <a:pathLst>
              <a:path w="4913648" h="4101647">
                <a:moveTo>
                  <a:pt x="0" y="0"/>
                </a:moveTo>
                <a:lnTo>
                  <a:pt x="4913648" y="0"/>
                </a:lnTo>
                <a:lnTo>
                  <a:pt x="4913648" y="4101647"/>
                </a:lnTo>
                <a:lnTo>
                  <a:pt x="0" y="4101647"/>
                </a:lnTo>
                <a:lnTo>
                  <a:pt x="0" y="0"/>
                </a:lnTo>
                <a:close/>
              </a:path>
            </a:pathLst>
          </a:custGeom>
          <a:blipFill>
            <a:blip r:embed="rId16"/>
            <a:stretch>
              <a:fillRect/>
            </a:stretch>
          </a:blipFill>
        </p:spPr>
      </p:sp>
      <p:sp>
        <p:nvSpPr>
          <p:cNvPr id="13" name="TextBox 13"/>
          <p:cNvSpPr txBox="1"/>
          <p:nvPr/>
        </p:nvSpPr>
        <p:spPr>
          <a:xfrm>
            <a:off x="0" y="4600892"/>
            <a:ext cx="18288000" cy="3166111"/>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Canva Sans"/>
                <a:ea typeface="Canva Sans"/>
                <a:cs typeface="Canva Sans"/>
                <a:sym typeface="Canva Sans"/>
              </a:rPr>
              <a:t>“Hayır” diyebilmenin ön koşulu kendi istek ve gereksinimlerini görebilmektir. Olumlu bir dil kullanarak, başka bir seçenek önererek ve açık bir şekilde neden “Hayır” dediğimizi açıklayarak “Hayır” demek daha kolay hale gelebilir. Başlangıçta zor olabilir, ancak pratik yaparak, kendimize güvenerek ve kararlılıkla “Hayır” demeyi öğrenebiliriz.</a:t>
            </a:r>
          </a:p>
        </p:txBody>
      </p:sp>
      <p:grpSp>
        <p:nvGrpSpPr>
          <p:cNvPr id="14" name="Grup 13"/>
          <p:cNvGrpSpPr/>
          <p:nvPr/>
        </p:nvGrpSpPr>
        <p:grpSpPr>
          <a:xfrm>
            <a:off x="5298267" y="9801834"/>
            <a:ext cx="7162830" cy="359774"/>
            <a:chOff x="380984" y="4778"/>
            <a:chExt cx="7162830" cy="359774"/>
          </a:xfrm>
          <a:scene3d>
            <a:camera prst="orthographicFront"/>
            <a:lightRig rig="threePt" dir="t">
              <a:rot lat="0" lon="0" rev="7500000"/>
            </a:lightRig>
          </a:scene3d>
        </p:grpSpPr>
        <p:sp>
          <p:nvSpPr>
            <p:cNvPr id="15" name="Yuvarlatılmış Dikdörtgen 1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1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585878" y="214694"/>
            <a:ext cx="4844273" cy="3858046"/>
          </a:xfrm>
          <a:custGeom>
            <a:avLst/>
            <a:gdLst/>
            <a:ahLst/>
            <a:cxnLst/>
            <a:rect l="l" t="t" r="r" b="b"/>
            <a:pathLst>
              <a:path w="4844273" h="3858046">
                <a:moveTo>
                  <a:pt x="0" y="0"/>
                </a:moveTo>
                <a:lnTo>
                  <a:pt x="4844273" y="0"/>
                </a:lnTo>
                <a:lnTo>
                  <a:pt x="4844273" y="3858046"/>
                </a:lnTo>
                <a:lnTo>
                  <a:pt x="0" y="3858046"/>
                </a:lnTo>
                <a:lnTo>
                  <a:pt x="0" y="0"/>
                </a:lnTo>
                <a:close/>
              </a:path>
            </a:pathLst>
          </a:custGeom>
          <a:blipFill>
            <a:blip r:embed="rId2"/>
            <a:stretch>
              <a:fillRect t="-12781" b="-12781"/>
            </a:stretch>
          </a:blipFill>
        </p:spPr>
      </p:sp>
      <p:sp>
        <p:nvSpPr>
          <p:cNvPr id="3" name="TextBox 3"/>
          <p:cNvSpPr txBox="1"/>
          <p:nvPr/>
        </p:nvSpPr>
        <p:spPr>
          <a:xfrm>
            <a:off x="0" y="3610292"/>
            <a:ext cx="18288000" cy="6157596"/>
          </a:xfrm>
          <a:prstGeom prst="rect">
            <a:avLst/>
          </a:prstGeom>
        </p:spPr>
        <p:txBody>
          <a:bodyPr lIns="0" tIns="0" rIns="0" bIns="0" rtlCol="0" anchor="t">
            <a:spAutoFit/>
          </a:bodyPr>
          <a:lstStyle/>
          <a:p>
            <a:pPr algn="ctr">
              <a:lnSpc>
                <a:spcPts val="4479"/>
              </a:lnSpc>
              <a:spcBef>
                <a:spcPct val="0"/>
              </a:spcBef>
            </a:pPr>
            <a:r>
              <a:rPr lang="en-US" sz="3199" dirty="0">
                <a:solidFill>
                  <a:srgbClr val="000000"/>
                </a:solidFill>
                <a:latin typeface="Canva Sans"/>
                <a:ea typeface="Canva Sans"/>
                <a:cs typeface="Canva Sans"/>
                <a:sym typeface="Canva Sans"/>
              </a:rPr>
              <a:t>1- </a:t>
            </a:r>
            <a:r>
              <a:rPr lang="en-US" sz="3199" dirty="0" err="1">
                <a:solidFill>
                  <a:srgbClr val="000000"/>
                </a:solidFill>
                <a:latin typeface="Canva Sans"/>
                <a:ea typeface="Canva Sans"/>
                <a:cs typeface="Canva Sans"/>
                <a:sym typeface="Canva Sans"/>
              </a:rPr>
              <a:t>Duygularınızı</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açıkça</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ifade</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edin</a:t>
            </a:r>
            <a:r>
              <a:rPr lang="en-US" sz="3199" dirty="0">
                <a:solidFill>
                  <a:srgbClr val="000000"/>
                </a:solidFill>
                <a:latin typeface="Canva Sans"/>
                <a:ea typeface="Canva Sans"/>
                <a:cs typeface="Canva Sans"/>
                <a:sym typeface="Canva Sans"/>
              </a:rPr>
              <a:t>.</a:t>
            </a:r>
          </a:p>
          <a:p>
            <a:pPr algn="ctr">
              <a:lnSpc>
                <a:spcPts val="4479"/>
              </a:lnSpc>
              <a:spcBef>
                <a:spcPct val="0"/>
              </a:spcBef>
            </a:pPr>
            <a:r>
              <a:rPr lang="en-US" sz="3199" dirty="0" err="1">
                <a:solidFill>
                  <a:srgbClr val="000000"/>
                </a:solidFill>
                <a:latin typeface="Canva Sans"/>
                <a:ea typeface="Canva Sans"/>
                <a:cs typeface="Canva Sans"/>
                <a:sym typeface="Canva Sans"/>
              </a:rPr>
              <a:t>Şimdi</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ödevimi</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yapmak</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yerine</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gelip</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seninle</a:t>
            </a:r>
            <a:r>
              <a:rPr lang="en-US" sz="3199" dirty="0">
                <a:solidFill>
                  <a:srgbClr val="000000"/>
                </a:solidFill>
                <a:latin typeface="Canva Sans"/>
                <a:ea typeface="Canva Sans"/>
                <a:cs typeface="Canva Sans"/>
                <a:sym typeface="Canva Sans"/>
              </a:rPr>
              <a:t> top </a:t>
            </a:r>
            <a:r>
              <a:rPr lang="en-US" sz="3199" dirty="0" err="1">
                <a:solidFill>
                  <a:srgbClr val="000000"/>
                </a:solidFill>
                <a:latin typeface="Canva Sans"/>
                <a:ea typeface="Canva Sans"/>
                <a:cs typeface="Canva Sans"/>
                <a:sym typeface="Canva Sans"/>
              </a:rPr>
              <a:t>oynarsam</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kendimi</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çok</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kötü</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hissedeceğim</a:t>
            </a:r>
            <a:r>
              <a:rPr lang="en-US" sz="3199" dirty="0">
                <a:solidFill>
                  <a:srgbClr val="000000"/>
                </a:solidFill>
                <a:latin typeface="Canva Sans"/>
                <a:ea typeface="Canva Sans"/>
                <a:cs typeface="Canva Sans"/>
                <a:sym typeface="Canva Sans"/>
              </a:rPr>
              <a:t>.</a:t>
            </a:r>
          </a:p>
          <a:p>
            <a:pPr algn="ctr">
              <a:lnSpc>
                <a:spcPts val="4479"/>
              </a:lnSpc>
              <a:spcBef>
                <a:spcPct val="0"/>
              </a:spcBef>
            </a:pPr>
            <a:r>
              <a:rPr lang="en-US" sz="3199" dirty="0">
                <a:solidFill>
                  <a:srgbClr val="000000"/>
                </a:solidFill>
                <a:latin typeface="Canva Sans"/>
                <a:ea typeface="Canva Sans"/>
                <a:cs typeface="Canva Sans"/>
                <a:sym typeface="Canva Sans"/>
              </a:rPr>
              <a:t>2- </a:t>
            </a:r>
            <a:r>
              <a:rPr lang="en-US" sz="3199" dirty="0" err="1">
                <a:solidFill>
                  <a:srgbClr val="000000"/>
                </a:solidFill>
                <a:latin typeface="Canva Sans"/>
                <a:ea typeface="Canva Sans"/>
                <a:cs typeface="Canva Sans"/>
                <a:sym typeface="Canva Sans"/>
              </a:rPr>
              <a:t>Uygun</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durumlarda</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isteği</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başka</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bir</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zamana</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erteleyin</a:t>
            </a:r>
            <a:r>
              <a:rPr lang="en-US" sz="3199" dirty="0">
                <a:solidFill>
                  <a:srgbClr val="000000"/>
                </a:solidFill>
                <a:latin typeface="Canva Sans"/>
                <a:ea typeface="Canva Sans"/>
                <a:cs typeface="Canva Sans"/>
                <a:sym typeface="Canva Sans"/>
              </a:rPr>
              <a:t>.</a:t>
            </a:r>
          </a:p>
          <a:p>
            <a:pPr algn="ctr">
              <a:lnSpc>
                <a:spcPts val="4479"/>
              </a:lnSpc>
              <a:spcBef>
                <a:spcPct val="0"/>
              </a:spcBef>
            </a:pPr>
            <a:r>
              <a:rPr lang="en-US" sz="3199" dirty="0" err="1">
                <a:solidFill>
                  <a:srgbClr val="000000"/>
                </a:solidFill>
                <a:latin typeface="Canva Sans"/>
                <a:ea typeface="Canva Sans"/>
                <a:cs typeface="Canva Sans"/>
                <a:sym typeface="Canva Sans"/>
              </a:rPr>
              <a:t>Bugün</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müsait</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değilim</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ama</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önümüzdeki</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hafta</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seninle</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görüşebilirim</a:t>
            </a:r>
            <a:r>
              <a:rPr lang="en-US" sz="3199" dirty="0">
                <a:solidFill>
                  <a:srgbClr val="000000"/>
                </a:solidFill>
                <a:latin typeface="Canva Sans"/>
                <a:ea typeface="Canva Sans"/>
                <a:cs typeface="Canva Sans"/>
                <a:sym typeface="Canva Sans"/>
              </a:rPr>
              <a:t>.</a:t>
            </a:r>
          </a:p>
          <a:p>
            <a:pPr algn="ctr">
              <a:lnSpc>
                <a:spcPts val="4479"/>
              </a:lnSpc>
              <a:spcBef>
                <a:spcPct val="0"/>
              </a:spcBef>
            </a:pPr>
            <a:r>
              <a:rPr lang="en-US" sz="3199" dirty="0">
                <a:solidFill>
                  <a:srgbClr val="000000"/>
                </a:solidFill>
                <a:latin typeface="Canva Sans"/>
                <a:ea typeface="Canva Sans"/>
                <a:cs typeface="Canva Sans"/>
                <a:sym typeface="Canva Sans"/>
              </a:rPr>
              <a:t>3- </a:t>
            </a:r>
            <a:r>
              <a:rPr lang="en-US" sz="3199" dirty="0" err="1">
                <a:solidFill>
                  <a:srgbClr val="000000"/>
                </a:solidFill>
                <a:latin typeface="Canva Sans"/>
                <a:ea typeface="Canva Sans"/>
                <a:cs typeface="Canva Sans"/>
                <a:sym typeface="Canva Sans"/>
              </a:rPr>
              <a:t>Alternatif</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seçenekler</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sunun</a:t>
            </a:r>
            <a:r>
              <a:rPr lang="en-US" sz="3199" dirty="0">
                <a:solidFill>
                  <a:srgbClr val="000000"/>
                </a:solidFill>
                <a:latin typeface="Canva Sans"/>
                <a:ea typeface="Canva Sans"/>
                <a:cs typeface="Canva Sans"/>
                <a:sym typeface="Canva Sans"/>
              </a:rPr>
              <a:t>.</a:t>
            </a:r>
          </a:p>
          <a:p>
            <a:pPr algn="ctr">
              <a:lnSpc>
                <a:spcPts val="4479"/>
              </a:lnSpc>
              <a:spcBef>
                <a:spcPct val="0"/>
              </a:spcBef>
            </a:pPr>
            <a:r>
              <a:rPr lang="en-US" sz="3199" dirty="0" err="1">
                <a:solidFill>
                  <a:srgbClr val="000000"/>
                </a:solidFill>
                <a:latin typeface="Canva Sans"/>
                <a:ea typeface="Canva Sans"/>
                <a:cs typeface="Canva Sans"/>
                <a:sym typeface="Canva Sans"/>
              </a:rPr>
              <a:t>Kantinden</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sana</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bir</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şey</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alamam</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eğer</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istersen</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beslenmemin</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bir</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bölümünü</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seninle</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paylaşabilirim</a:t>
            </a:r>
            <a:r>
              <a:rPr lang="en-US" sz="3199" dirty="0">
                <a:solidFill>
                  <a:srgbClr val="000000"/>
                </a:solidFill>
                <a:latin typeface="Canva Sans"/>
                <a:ea typeface="Canva Sans"/>
                <a:cs typeface="Canva Sans"/>
                <a:sym typeface="Canva Sans"/>
              </a:rPr>
              <a:t>.</a:t>
            </a:r>
          </a:p>
          <a:p>
            <a:pPr algn="ctr">
              <a:lnSpc>
                <a:spcPts val="4479"/>
              </a:lnSpc>
              <a:spcBef>
                <a:spcPct val="0"/>
              </a:spcBef>
            </a:pPr>
            <a:r>
              <a:rPr lang="en-US" sz="3199" dirty="0">
                <a:solidFill>
                  <a:srgbClr val="000000"/>
                </a:solidFill>
                <a:latin typeface="Canva Sans"/>
                <a:ea typeface="Canva Sans"/>
                <a:cs typeface="Canva Sans"/>
                <a:sym typeface="Canva Sans"/>
              </a:rPr>
              <a:t>4- </a:t>
            </a:r>
            <a:r>
              <a:rPr lang="en-US" sz="3199" dirty="0" err="1">
                <a:solidFill>
                  <a:srgbClr val="000000"/>
                </a:solidFill>
                <a:latin typeface="Canva Sans"/>
                <a:ea typeface="Canva Sans"/>
                <a:cs typeface="Canva Sans"/>
                <a:sym typeface="Canva Sans"/>
              </a:rPr>
              <a:t>Dürüst</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ve</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Açık</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Olun</a:t>
            </a:r>
            <a:r>
              <a:rPr lang="en-US" sz="3199" dirty="0">
                <a:solidFill>
                  <a:srgbClr val="000000"/>
                </a:solidFill>
                <a:latin typeface="Canva Sans"/>
                <a:ea typeface="Canva Sans"/>
                <a:cs typeface="Canva Sans"/>
                <a:sym typeface="Canva Sans"/>
              </a:rPr>
              <a:t>.</a:t>
            </a:r>
          </a:p>
          <a:p>
            <a:pPr algn="ctr">
              <a:lnSpc>
                <a:spcPts val="4479"/>
              </a:lnSpc>
              <a:spcBef>
                <a:spcPct val="0"/>
              </a:spcBef>
            </a:pPr>
            <a:r>
              <a:rPr lang="en-US" sz="3199" dirty="0" err="1">
                <a:solidFill>
                  <a:srgbClr val="000000"/>
                </a:solidFill>
                <a:latin typeface="Canva Sans"/>
                <a:ea typeface="Canva Sans"/>
                <a:cs typeface="Canva Sans"/>
                <a:sym typeface="Canva Sans"/>
              </a:rPr>
              <a:t>Seninle</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sinemaya</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gitmek</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hoşuma</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gidiyor</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Ancak</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gideceğimiz</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filmlere</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hep</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sen</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karar</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veriyorsun</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Aslında</a:t>
            </a:r>
            <a:r>
              <a:rPr lang="en-US" sz="3199" dirty="0">
                <a:solidFill>
                  <a:srgbClr val="000000"/>
                </a:solidFill>
                <a:latin typeface="Canva Sans"/>
                <a:ea typeface="Canva Sans"/>
                <a:cs typeface="Canva Sans"/>
                <a:sym typeface="Canva Sans"/>
              </a:rPr>
              <a:t> o </a:t>
            </a:r>
            <a:r>
              <a:rPr lang="en-US" sz="3199" dirty="0" err="1">
                <a:solidFill>
                  <a:srgbClr val="000000"/>
                </a:solidFill>
                <a:latin typeface="Canva Sans"/>
                <a:ea typeface="Canva Sans"/>
                <a:cs typeface="Canva Sans"/>
                <a:sym typeface="Canva Sans"/>
              </a:rPr>
              <a:t>filme</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gitmek</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istemiyorum</a:t>
            </a:r>
            <a:r>
              <a:rPr lang="en-US" sz="3199" dirty="0">
                <a:solidFill>
                  <a:srgbClr val="000000"/>
                </a:solidFill>
                <a:latin typeface="Canva Sans"/>
                <a:ea typeface="Canva Sans"/>
                <a:cs typeface="Canva Sans"/>
                <a:sym typeface="Canva Sans"/>
              </a:rPr>
              <a:t>.</a:t>
            </a:r>
          </a:p>
          <a:p>
            <a:pPr algn="ctr">
              <a:lnSpc>
                <a:spcPts val="4479"/>
              </a:lnSpc>
              <a:spcBef>
                <a:spcPct val="0"/>
              </a:spcBef>
            </a:pPr>
            <a:r>
              <a:rPr lang="en-US" sz="3199" dirty="0" err="1">
                <a:solidFill>
                  <a:srgbClr val="000000"/>
                </a:solidFill>
                <a:latin typeface="Canva Sans"/>
                <a:ea typeface="Canva Sans"/>
                <a:cs typeface="Canva Sans"/>
                <a:sym typeface="Canva Sans"/>
              </a:rPr>
              <a:t>Bütün</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bunları</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karşınızdakini</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incitmeden</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sakin</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bir</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ses</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tonuyla</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sebebini</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belirterek</a:t>
            </a:r>
            <a:r>
              <a:rPr lang="en-US" sz="3199" dirty="0">
                <a:solidFill>
                  <a:srgbClr val="000000"/>
                </a:solidFill>
                <a:latin typeface="Canva Sans"/>
                <a:ea typeface="Canva Sans"/>
                <a:cs typeface="Canva Sans"/>
                <a:sym typeface="Canva Sans"/>
              </a:rPr>
              <a:t> </a:t>
            </a:r>
            <a:r>
              <a:rPr lang="en-US" sz="3199" dirty="0" err="1">
                <a:solidFill>
                  <a:srgbClr val="000000"/>
                </a:solidFill>
                <a:latin typeface="Canva Sans"/>
                <a:ea typeface="Canva Sans"/>
                <a:cs typeface="Canva Sans"/>
                <a:sym typeface="Canva Sans"/>
              </a:rPr>
              <a:t>söyleyin</a:t>
            </a:r>
            <a:endParaRPr lang="en-US" sz="3199" dirty="0">
              <a:solidFill>
                <a:srgbClr val="000000"/>
              </a:solidFill>
              <a:latin typeface="Canva Sans"/>
              <a:ea typeface="Canva Sans"/>
              <a:cs typeface="Canva Sans"/>
              <a:sym typeface="Canva Sans"/>
            </a:endParaRPr>
          </a:p>
        </p:txBody>
      </p:sp>
      <p:grpSp>
        <p:nvGrpSpPr>
          <p:cNvPr id="4" name="Grup 3"/>
          <p:cNvGrpSpPr/>
          <p:nvPr/>
        </p:nvGrpSpPr>
        <p:grpSpPr>
          <a:xfrm>
            <a:off x="5430151" y="9927226"/>
            <a:ext cx="7162830" cy="359774"/>
            <a:chOff x="380984" y="4778"/>
            <a:chExt cx="7162830" cy="359774"/>
          </a:xfrm>
          <a:scene3d>
            <a:camera prst="orthographicFront"/>
            <a:lightRig rig="threePt" dir="t">
              <a:rot lat="0" lon="0" rev="7500000"/>
            </a:lightRig>
          </a:scene3d>
        </p:grpSpPr>
        <p:sp>
          <p:nvSpPr>
            <p:cNvPr id="5" name="Yuvarlatılmış Dikdörtgen 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dirty="0" smtClean="0"/>
                <a:t>KEÇİÖREN REHBERLİK VE ARAŞTIRMA MERKEZİ</a:t>
              </a:r>
              <a:endParaRPr lang="tr-TR" sz="1500" kern="12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DE"/>
        </a:solidFill>
        <a:effectLst/>
      </p:bgPr>
    </p:bg>
    <p:spTree>
      <p:nvGrpSpPr>
        <p:cNvPr id="1" name=""/>
        <p:cNvGrpSpPr/>
        <p:nvPr/>
      </p:nvGrpSpPr>
      <p:grpSpPr>
        <a:xfrm>
          <a:off x="0" y="0"/>
          <a:ext cx="0" cy="0"/>
          <a:chOff x="0" y="0"/>
          <a:chExt cx="0" cy="0"/>
        </a:xfrm>
      </p:grpSpPr>
      <p:sp>
        <p:nvSpPr>
          <p:cNvPr id="2" name="Freeform 2"/>
          <p:cNvSpPr/>
          <p:nvPr/>
        </p:nvSpPr>
        <p:spPr>
          <a:xfrm>
            <a:off x="501943" y="0"/>
            <a:ext cx="4746246" cy="4746246"/>
          </a:xfrm>
          <a:custGeom>
            <a:avLst/>
            <a:gdLst/>
            <a:ahLst/>
            <a:cxnLst/>
            <a:rect l="l" t="t" r="r" b="b"/>
            <a:pathLst>
              <a:path w="4746246" h="4746246">
                <a:moveTo>
                  <a:pt x="0" y="0"/>
                </a:moveTo>
                <a:lnTo>
                  <a:pt x="4746246" y="0"/>
                </a:lnTo>
                <a:lnTo>
                  <a:pt x="4746246" y="4746246"/>
                </a:lnTo>
                <a:lnTo>
                  <a:pt x="0" y="4746246"/>
                </a:lnTo>
                <a:lnTo>
                  <a:pt x="0" y="0"/>
                </a:lnTo>
                <a:close/>
              </a:path>
            </a:pathLst>
          </a:custGeom>
          <a:blipFill>
            <a:blip r:embed="rId2"/>
            <a:stretch>
              <a:fillRect/>
            </a:stretch>
          </a:blipFill>
        </p:spPr>
      </p:sp>
      <p:sp>
        <p:nvSpPr>
          <p:cNvPr id="3" name="TextBox 3"/>
          <p:cNvSpPr txBox="1"/>
          <p:nvPr/>
        </p:nvSpPr>
        <p:spPr>
          <a:xfrm>
            <a:off x="0" y="4100830"/>
            <a:ext cx="18288000" cy="5380991"/>
          </a:xfrm>
          <a:prstGeom prst="rect">
            <a:avLst/>
          </a:prstGeom>
        </p:spPr>
        <p:txBody>
          <a:bodyPr lIns="0" tIns="0" rIns="0" bIns="0" rtlCol="0" anchor="t">
            <a:spAutoFit/>
          </a:bodyPr>
          <a:lstStyle/>
          <a:p>
            <a:pPr algn="ctr">
              <a:lnSpc>
                <a:spcPts val="4759"/>
              </a:lnSpc>
              <a:spcBef>
                <a:spcPct val="0"/>
              </a:spcBef>
            </a:pPr>
            <a:r>
              <a:rPr lang="en-US" sz="3399" dirty="0" err="1">
                <a:solidFill>
                  <a:srgbClr val="000000"/>
                </a:solidFill>
                <a:latin typeface="Canva Sans"/>
                <a:ea typeface="Canva Sans"/>
                <a:cs typeface="Canva Sans"/>
                <a:sym typeface="Canva Sans"/>
              </a:rPr>
              <a:t>Çalışma</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yaprağı</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Örnek</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Sorular</a:t>
            </a:r>
            <a:endParaRPr lang="en-US" sz="3399" dirty="0">
              <a:solidFill>
                <a:srgbClr val="000000"/>
              </a:solidFill>
              <a:latin typeface="Canva Sans"/>
              <a:ea typeface="Canva Sans"/>
              <a:cs typeface="Canva Sans"/>
              <a:sym typeface="Canva Sans"/>
            </a:endParaRPr>
          </a:p>
          <a:p>
            <a:pPr algn="ctr">
              <a:lnSpc>
                <a:spcPts val="4759"/>
              </a:lnSpc>
              <a:spcBef>
                <a:spcPct val="0"/>
              </a:spcBef>
            </a:pPr>
            <a:r>
              <a:rPr lang="en-US" sz="3399" dirty="0">
                <a:solidFill>
                  <a:srgbClr val="000000"/>
                </a:solidFill>
                <a:latin typeface="Canva Sans"/>
                <a:ea typeface="Canva Sans"/>
                <a:cs typeface="Canva Sans"/>
                <a:sym typeface="Canva Sans"/>
              </a:rPr>
              <a:t>1- </a:t>
            </a:r>
            <a:r>
              <a:rPr lang="en-US" sz="3399" dirty="0" err="1">
                <a:solidFill>
                  <a:srgbClr val="000000"/>
                </a:solidFill>
                <a:latin typeface="Canva Sans"/>
                <a:ea typeface="Canva Sans"/>
                <a:cs typeface="Canva Sans"/>
                <a:sym typeface="Canva Sans"/>
              </a:rPr>
              <a:t>Sınıf</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arkadaşın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senin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onayın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olmadan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çantanın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içine</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bakmak</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isterse</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ona</a:t>
            </a:r>
            <a:r>
              <a:rPr lang="en-US" sz="3399" dirty="0">
                <a:solidFill>
                  <a:srgbClr val="000000"/>
                </a:solidFill>
                <a:latin typeface="Canva Sans"/>
                <a:ea typeface="Canva Sans"/>
                <a:cs typeface="Canva Sans"/>
                <a:sym typeface="Canva Sans"/>
              </a:rPr>
              <a:t> ne </a:t>
            </a:r>
            <a:r>
              <a:rPr lang="en-US" sz="3399" dirty="0" err="1">
                <a:solidFill>
                  <a:srgbClr val="000000"/>
                </a:solidFill>
                <a:latin typeface="Canva Sans"/>
                <a:ea typeface="Canva Sans"/>
                <a:cs typeface="Canva Sans"/>
                <a:sym typeface="Canva Sans"/>
              </a:rPr>
              <a:t>söylersin</a:t>
            </a:r>
            <a:r>
              <a:rPr lang="en-US" sz="3399" dirty="0">
                <a:solidFill>
                  <a:srgbClr val="000000"/>
                </a:solidFill>
                <a:latin typeface="Canva Sans"/>
                <a:ea typeface="Canva Sans"/>
                <a:cs typeface="Canva Sans"/>
                <a:sym typeface="Canva Sans"/>
              </a:rPr>
              <a:t>?</a:t>
            </a:r>
          </a:p>
          <a:p>
            <a:pPr algn="ctr">
              <a:lnSpc>
                <a:spcPts val="4759"/>
              </a:lnSpc>
              <a:spcBef>
                <a:spcPct val="0"/>
              </a:spcBef>
            </a:pPr>
            <a:r>
              <a:rPr lang="en-US" sz="3399" dirty="0">
                <a:solidFill>
                  <a:srgbClr val="000000"/>
                </a:solidFill>
                <a:latin typeface="Canva Sans"/>
                <a:ea typeface="Canva Sans"/>
                <a:cs typeface="Canva Sans"/>
                <a:sym typeface="Canva Sans"/>
              </a:rPr>
              <a:t>2- </a:t>
            </a:r>
            <a:r>
              <a:rPr lang="en-US" sz="3399" dirty="0" err="1">
                <a:solidFill>
                  <a:srgbClr val="000000"/>
                </a:solidFill>
                <a:latin typeface="Canva Sans"/>
                <a:ea typeface="Canva Sans"/>
                <a:cs typeface="Canva Sans"/>
                <a:sym typeface="Canva Sans"/>
              </a:rPr>
              <a:t>Okulda</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çok</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sevdiğin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bir</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arkadaşın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başka</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bir</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arkadaşınla</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küstü</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Senin</a:t>
            </a:r>
            <a:r>
              <a:rPr lang="en-US" sz="3399" dirty="0">
                <a:solidFill>
                  <a:srgbClr val="000000"/>
                </a:solidFill>
                <a:latin typeface="Canva Sans"/>
                <a:ea typeface="Canva Sans"/>
                <a:cs typeface="Canva Sans"/>
                <a:sym typeface="Canva Sans"/>
              </a:rPr>
              <a:t> de </a:t>
            </a:r>
            <a:r>
              <a:rPr lang="en-US" sz="3399" dirty="0" err="1">
                <a:solidFill>
                  <a:srgbClr val="000000"/>
                </a:solidFill>
                <a:latin typeface="Canva Sans"/>
                <a:ea typeface="Canva Sans"/>
                <a:cs typeface="Canva Sans"/>
                <a:sym typeface="Canva Sans"/>
              </a:rPr>
              <a:t>onunla</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oynamanı</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istemiyorum</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dedi</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Ona</a:t>
            </a:r>
            <a:r>
              <a:rPr lang="en-US" sz="3399" dirty="0">
                <a:solidFill>
                  <a:srgbClr val="000000"/>
                </a:solidFill>
                <a:latin typeface="Canva Sans"/>
                <a:ea typeface="Canva Sans"/>
                <a:cs typeface="Canva Sans"/>
                <a:sym typeface="Canva Sans"/>
              </a:rPr>
              <a:t> ne </a:t>
            </a:r>
            <a:r>
              <a:rPr lang="en-US" sz="3399" dirty="0" err="1">
                <a:solidFill>
                  <a:srgbClr val="000000"/>
                </a:solidFill>
                <a:latin typeface="Canva Sans"/>
                <a:ea typeface="Canva Sans"/>
                <a:cs typeface="Canva Sans"/>
                <a:sym typeface="Canva Sans"/>
              </a:rPr>
              <a:t>söylersin</a:t>
            </a:r>
            <a:r>
              <a:rPr lang="en-US" sz="3399" dirty="0">
                <a:solidFill>
                  <a:srgbClr val="000000"/>
                </a:solidFill>
                <a:latin typeface="Canva Sans"/>
                <a:ea typeface="Canva Sans"/>
                <a:cs typeface="Canva Sans"/>
                <a:sym typeface="Canva Sans"/>
              </a:rPr>
              <a:t>?</a:t>
            </a:r>
          </a:p>
          <a:p>
            <a:pPr algn="ctr">
              <a:lnSpc>
                <a:spcPts val="4759"/>
              </a:lnSpc>
              <a:spcBef>
                <a:spcPct val="0"/>
              </a:spcBef>
            </a:pPr>
            <a:r>
              <a:rPr lang="en-US" sz="3399" dirty="0">
                <a:solidFill>
                  <a:srgbClr val="000000"/>
                </a:solidFill>
                <a:latin typeface="Canva Sans"/>
                <a:ea typeface="Canva Sans"/>
                <a:cs typeface="Canva Sans"/>
                <a:sym typeface="Canva Sans"/>
              </a:rPr>
              <a:t>3- </a:t>
            </a:r>
            <a:r>
              <a:rPr lang="en-US" sz="3399" dirty="0" err="1">
                <a:solidFill>
                  <a:srgbClr val="000000"/>
                </a:solidFill>
                <a:latin typeface="Canva Sans"/>
                <a:ea typeface="Canva Sans"/>
                <a:cs typeface="Canva Sans"/>
                <a:sym typeface="Canva Sans"/>
              </a:rPr>
              <a:t>Okul</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kantininde</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sırada</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beklerken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bir</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öğrenci</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gelip</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önüne</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geçmek</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istedi</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Ona</a:t>
            </a:r>
            <a:r>
              <a:rPr lang="en-US" sz="3399" dirty="0">
                <a:solidFill>
                  <a:srgbClr val="000000"/>
                </a:solidFill>
                <a:latin typeface="Canva Sans"/>
                <a:ea typeface="Canva Sans"/>
                <a:cs typeface="Canva Sans"/>
                <a:sym typeface="Canva Sans"/>
              </a:rPr>
              <a:t> ne </a:t>
            </a:r>
            <a:r>
              <a:rPr lang="en-US" sz="3399" dirty="0" err="1">
                <a:solidFill>
                  <a:srgbClr val="000000"/>
                </a:solidFill>
                <a:latin typeface="Canva Sans"/>
                <a:ea typeface="Canva Sans"/>
                <a:cs typeface="Canva Sans"/>
                <a:sym typeface="Canva Sans"/>
              </a:rPr>
              <a:t>söylersin</a:t>
            </a:r>
            <a:r>
              <a:rPr lang="en-US" sz="3399" dirty="0">
                <a:solidFill>
                  <a:srgbClr val="000000"/>
                </a:solidFill>
                <a:latin typeface="Canva Sans"/>
                <a:ea typeface="Canva Sans"/>
                <a:cs typeface="Canva Sans"/>
                <a:sym typeface="Canva Sans"/>
              </a:rPr>
              <a:t>?</a:t>
            </a:r>
          </a:p>
          <a:p>
            <a:pPr algn="ctr">
              <a:lnSpc>
                <a:spcPts val="4759"/>
              </a:lnSpc>
              <a:spcBef>
                <a:spcPct val="0"/>
              </a:spcBef>
            </a:pPr>
            <a:r>
              <a:rPr lang="en-US" sz="3399" dirty="0">
                <a:solidFill>
                  <a:srgbClr val="000000"/>
                </a:solidFill>
                <a:latin typeface="Canva Sans"/>
                <a:ea typeface="Canva Sans"/>
                <a:cs typeface="Canva Sans"/>
                <a:sym typeface="Canva Sans"/>
              </a:rPr>
              <a:t>4- </a:t>
            </a:r>
            <a:r>
              <a:rPr lang="en-US" sz="3399" dirty="0" err="1">
                <a:solidFill>
                  <a:srgbClr val="000000"/>
                </a:solidFill>
                <a:latin typeface="Canva Sans"/>
                <a:ea typeface="Canva Sans"/>
                <a:cs typeface="Canva Sans"/>
                <a:sym typeface="Canva Sans"/>
              </a:rPr>
              <a:t>Komşunuzda</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oyun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oynarken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komşunun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çocuğu</a:t>
            </a:r>
            <a:r>
              <a:rPr lang="en-US" sz="3399" dirty="0">
                <a:solidFill>
                  <a:srgbClr val="000000"/>
                </a:solidFill>
                <a:latin typeface="Canva Sans"/>
                <a:ea typeface="Canva Sans"/>
                <a:cs typeface="Canva Sans"/>
                <a:sym typeface="Canva Sans"/>
              </a:rPr>
              <a:t>, “O </a:t>
            </a:r>
            <a:r>
              <a:rPr lang="en-US" sz="3399" dirty="0" err="1">
                <a:solidFill>
                  <a:srgbClr val="000000"/>
                </a:solidFill>
                <a:latin typeface="Canva Sans"/>
                <a:ea typeface="Canva Sans"/>
                <a:cs typeface="Canva Sans"/>
                <a:sym typeface="Canva Sans"/>
              </a:rPr>
              <a:t>oyuncakla</a:t>
            </a:r>
            <a:r>
              <a:rPr lang="en-US" sz="3399" dirty="0">
                <a:solidFill>
                  <a:srgbClr val="000000"/>
                </a:solidFill>
                <a:latin typeface="Canva Sans"/>
                <a:ea typeface="Canva Sans"/>
                <a:cs typeface="Canva Sans"/>
                <a:sym typeface="Canva Sans"/>
              </a:rPr>
              <a:t> ben </a:t>
            </a:r>
            <a:r>
              <a:rPr lang="en-US" sz="3399" dirty="0" err="1">
                <a:solidFill>
                  <a:srgbClr val="000000"/>
                </a:solidFill>
                <a:latin typeface="Canva Sans"/>
                <a:ea typeface="Canva Sans"/>
                <a:cs typeface="Canva Sans"/>
                <a:sym typeface="Canva Sans"/>
              </a:rPr>
              <a:t>oynamak</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istiyordum</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Eğer</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onu</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bana</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hemen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vermezsen</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bir</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daha</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benimle</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konuşma</a:t>
            </a:r>
            <a:r>
              <a:rPr lang="en-US" sz="3399" dirty="0">
                <a:solidFill>
                  <a:srgbClr val="000000"/>
                </a:solidFill>
                <a:latin typeface="Canva Sans"/>
                <a:ea typeface="Canva Sans"/>
                <a:cs typeface="Canva Sans"/>
                <a:sym typeface="Canva Sans"/>
              </a:rPr>
              <a:t>.”</a:t>
            </a:r>
            <a:r>
              <a:rPr lang="en-US" sz="3399" dirty="0" err="1">
                <a:solidFill>
                  <a:srgbClr val="000000"/>
                </a:solidFill>
                <a:latin typeface="Canva Sans"/>
                <a:ea typeface="Canva Sans"/>
                <a:cs typeface="Canva Sans"/>
                <a:sym typeface="Canva Sans"/>
              </a:rPr>
              <a:t>dedi</a:t>
            </a:r>
            <a:r>
              <a:rPr lang="en-US" sz="3399" dirty="0">
                <a:solidFill>
                  <a:srgbClr val="000000"/>
                </a:solidFill>
                <a:latin typeface="Canva Sans"/>
                <a:ea typeface="Canva Sans"/>
                <a:cs typeface="Canva Sans"/>
                <a:sym typeface="Canva Sans"/>
              </a:rPr>
              <a:t>. </a:t>
            </a:r>
            <a:r>
              <a:rPr lang="en-US" sz="3399" dirty="0" err="1">
                <a:solidFill>
                  <a:srgbClr val="000000"/>
                </a:solidFill>
                <a:latin typeface="Canva Sans"/>
                <a:ea typeface="Canva Sans"/>
                <a:cs typeface="Canva Sans"/>
                <a:sym typeface="Canva Sans"/>
              </a:rPr>
              <a:t>Ona</a:t>
            </a:r>
            <a:r>
              <a:rPr lang="en-US" sz="3399" dirty="0">
                <a:solidFill>
                  <a:srgbClr val="000000"/>
                </a:solidFill>
                <a:latin typeface="Canva Sans"/>
                <a:ea typeface="Canva Sans"/>
                <a:cs typeface="Canva Sans"/>
                <a:sym typeface="Canva Sans"/>
              </a:rPr>
              <a:t> ne </a:t>
            </a:r>
            <a:r>
              <a:rPr lang="en-US" sz="3399" dirty="0" err="1">
                <a:solidFill>
                  <a:srgbClr val="000000"/>
                </a:solidFill>
                <a:latin typeface="Canva Sans"/>
                <a:ea typeface="Canva Sans"/>
                <a:cs typeface="Canva Sans"/>
                <a:sym typeface="Canva Sans"/>
              </a:rPr>
              <a:t>söylersin</a:t>
            </a:r>
            <a:r>
              <a:rPr lang="en-US" sz="3399" dirty="0">
                <a:solidFill>
                  <a:srgbClr val="000000"/>
                </a:solidFill>
                <a:latin typeface="Canva Sans"/>
                <a:ea typeface="Canva Sans"/>
                <a:cs typeface="Canva Sans"/>
                <a:sym typeface="Canva Sans"/>
              </a:rPr>
              <a:t>?</a:t>
            </a:r>
          </a:p>
        </p:txBody>
      </p:sp>
      <p:grpSp>
        <p:nvGrpSpPr>
          <p:cNvPr id="4" name="Grup 3"/>
          <p:cNvGrpSpPr/>
          <p:nvPr/>
        </p:nvGrpSpPr>
        <p:grpSpPr>
          <a:xfrm>
            <a:off x="5562585" y="9791700"/>
            <a:ext cx="7162830" cy="359774"/>
            <a:chOff x="380984" y="4778"/>
            <a:chExt cx="7162830" cy="359774"/>
          </a:xfrm>
          <a:scene3d>
            <a:camera prst="orthographicFront"/>
            <a:lightRig rig="threePt" dir="t">
              <a:rot lat="0" lon="0" rev="7500000"/>
            </a:lightRig>
          </a:scene3d>
        </p:grpSpPr>
        <p:sp>
          <p:nvSpPr>
            <p:cNvPr id="5" name="Yuvarlatılmış Dikdörtgen 4"/>
            <p:cNvSpPr/>
            <p:nvPr/>
          </p:nvSpPr>
          <p:spPr>
            <a:xfrm>
              <a:off x="380984" y="4778"/>
              <a:ext cx="7162830" cy="359774"/>
            </a:xfrm>
            <a:prstGeom prst="round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6" name="Yuvarlatılmış Dikdörtgen 4"/>
            <p:cNvSpPr/>
            <p:nvPr/>
          </p:nvSpPr>
          <p:spPr>
            <a:xfrm>
              <a:off x="398547" y="22341"/>
              <a:ext cx="7127704" cy="3246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tr-TR" sz="1500" kern="1200" smtClean="0"/>
                <a:t>KEÇİÖREN REHBERLİK VE ARAŞTIRMA MERKEZİ</a:t>
              </a:r>
              <a:endParaRPr lang="tr-TR" sz="1500" kern="120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1375</Words>
  <Application>Microsoft Office PowerPoint</Application>
  <PresentationFormat>Özel</PresentationFormat>
  <Paragraphs>95</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Canva Sans</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and Green Cute Floral Project Presentation</dc:title>
  <dc:creator>Pc</dc:creator>
  <cp:lastModifiedBy>Microsoft hesabı</cp:lastModifiedBy>
  <cp:revision>3</cp:revision>
  <dcterms:created xsi:type="dcterms:W3CDTF">2006-08-16T00:00:00Z</dcterms:created>
  <dcterms:modified xsi:type="dcterms:W3CDTF">2024-09-23T10:32:59Z</dcterms:modified>
  <dc:identifier>DAGRj1qDmjI</dc:identifier>
</cp:coreProperties>
</file>