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Public Sans" panose="020B0604020202020204" charset="-94"/>
      <p:regular r:id="rId26"/>
    </p:embeddedFont>
    <p:embeddedFont>
      <p:font typeface="Arimo Bold" panose="020B0604020202020204" charset="0"/>
      <p:regular r:id="rId27"/>
    </p:embeddedFont>
    <p:embeddedFont>
      <p:font typeface="Calibri" panose="020F0502020204030204" pitchFamily="34" charset="0"/>
      <p:regular r:id="rId28"/>
      <p:bold r:id="rId29"/>
      <p:italic r:id="rId30"/>
      <p:boldItalic r:id="rId31"/>
    </p:embeddedFont>
    <p:embeddedFont>
      <p:font typeface="Telegraf Medium" panose="020B0604020202020204" charset="-94"/>
      <p:regular r:id="rId32"/>
    </p:embeddedFont>
    <p:embeddedFont>
      <p:font typeface="Arimo" panose="020B0604020202020204" charset="0"/>
      <p:regular r:id="rId33"/>
    </p:embeddedFont>
    <p:embeddedFont>
      <p:font typeface="Public Sans Bold" panose="020B0604020202020204" charset="-94"/>
      <p:regular r:id="rId34"/>
    </p:embeddedFont>
    <p:embeddedFont>
      <p:font typeface="Telegraf Bold" panose="020B0604020202020204" charset="-94"/>
      <p:regular r:id="rId35"/>
    </p:embeddedFont>
    <p:embeddedFont>
      <p:font typeface="Public Sans Italics" panose="020B0604020202020204" charset="-94"/>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11.png"/><Relationship Id="rId9" Type="http://schemas.openxmlformats.org/officeDocument/2006/relationships/image" Target="../media/image26.sv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11.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702246"/>
            <a:ext cx="18288000" cy="2584754"/>
          </a:xfrm>
          <a:prstGeom prst="rect">
            <a:avLst/>
          </a:prstGeom>
          <a:solidFill>
            <a:srgbClr val="99D9D9"/>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720060" y="6135407"/>
            <a:ext cx="5866088" cy="3274344"/>
          </a:xfrm>
          <a:prstGeom prst="rect">
            <a:avLst/>
          </a:prstGeom>
        </p:spPr>
      </p:pic>
      <p:sp>
        <p:nvSpPr>
          <p:cNvPr id="4" name="TextBox 4"/>
          <p:cNvSpPr txBox="1"/>
          <p:nvPr/>
        </p:nvSpPr>
        <p:spPr>
          <a:xfrm>
            <a:off x="5049573" y="3716387"/>
            <a:ext cx="8188855" cy="832216"/>
          </a:xfrm>
          <a:prstGeom prst="rect">
            <a:avLst/>
          </a:prstGeom>
        </p:spPr>
        <p:txBody>
          <a:bodyPr lIns="0" tIns="0" rIns="0" bIns="0" rtlCol="0" anchor="t">
            <a:spAutoFit/>
          </a:bodyPr>
          <a:lstStyle/>
          <a:p>
            <a:pPr algn="ctr">
              <a:lnSpc>
                <a:spcPts val="6399"/>
              </a:lnSpc>
            </a:pPr>
            <a:r>
              <a:rPr lang="en-US" sz="6399" dirty="0" smtClean="0">
                <a:solidFill>
                  <a:srgbClr val="000000"/>
                </a:solidFill>
                <a:latin typeface="Telegraf Bold"/>
              </a:rPr>
              <a:t>ÖFK</a:t>
            </a:r>
            <a:r>
              <a:rPr lang="tr-TR" sz="6399" smtClean="0">
                <a:solidFill>
                  <a:srgbClr val="000000"/>
                </a:solidFill>
                <a:latin typeface="Telegraf Bold"/>
              </a:rPr>
              <a:t>E </a:t>
            </a:r>
            <a:r>
              <a:rPr lang="en-US" sz="6399" smtClean="0">
                <a:solidFill>
                  <a:srgbClr val="000000"/>
                </a:solidFill>
                <a:latin typeface="Telegraf Bold"/>
              </a:rPr>
              <a:t>YÖNETİMİ</a:t>
            </a:r>
            <a:endParaRPr lang="en-US" sz="6399" dirty="0">
              <a:solidFill>
                <a:srgbClr val="000000"/>
              </a:solidFill>
              <a:latin typeface="Telegraf Bold"/>
            </a:endParaRPr>
          </a:p>
        </p:txBody>
      </p:sp>
      <p:sp>
        <p:nvSpPr>
          <p:cNvPr id="5" name="TextBox 5"/>
          <p:cNvSpPr txBox="1"/>
          <p:nvPr/>
        </p:nvSpPr>
        <p:spPr>
          <a:xfrm>
            <a:off x="5049573" y="8272145"/>
            <a:ext cx="7156594" cy="986155"/>
          </a:xfrm>
          <a:prstGeom prst="rect">
            <a:avLst/>
          </a:prstGeom>
        </p:spPr>
        <p:txBody>
          <a:bodyPr lIns="0" tIns="0" rIns="0" bIns="0" rtlCol="0" anchor="t">
            <a:spAutoFit/>
          </a:bodyPr>
          <a:lstStyle/>
          <a:p>
            <a:pPr algn="ctr">
              <a:lnSpc>
                <a:spcPts val="3919"/>
              </a:lnSpc>
            </a:pPr>
            <a:r>
              <a:rPr lang="en-US" sz="2799">
                <a:solidFill>
                  <a:srgbClr val="000000"/>
                </a:solidFill>
                <a:latin typeface="Public Sans"/>
              </a:rPr>
              <a:t>KEÇİÖREN REHBERLİK VE ARAŞTIRMA MERKEZİ</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88867" y="2754150"/>
            <a:ext cx="3654530" cy="665560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96761" y="1028700"/>
            <a:ext cx="2562539" cy="26896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054171"/>
            <a:ext cx="18288000" cy="3232829"/>
          </a:xfrm>
          <a:prstGeom prst="rect">
            <a:avLst/>
          </a:prstGeom>
          <a:solidFill>
            <a:srgbClr val="99D9D9"/>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33794" y="4454669"/>
            <a:ext cx="4165281" cy="54415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7425007"/>
            <a:ext cx="2147988" cy="2147988"/>
          </a:xfrm>
          <a:prstGeom prst="rect">
            <a:avLst/>
          </a:prstGeom>
        </p:spPr>
      </p:pic>
      <p:sp>
        <p:nvSpPr>
          <p:cNvPr id="5" name="TextBox 5"/>
          <p:cNvSpPr txBox="1"/>
          <p:nvPr/>
        </p:nvSpPr>
        <p:spPr>
          <a:xfrm>
            <a:off x="1143915" y="706940"/>
            <a:ext cx="2982602" cy="1472565"/>
          </a:xfrm>
          <a:prstGeom prst="rect">
            <a:avLst/>
          </a:prstGeom>
        </p:spPr>
        <p:txBody>
          <a:bodyPr lIns="0" tIns="0" rIns="0" bIns="0" rtlCol="0" anchor="t">
            <a:spAutoFit/>
          </a:bodyPr>
          <a:lstStyle/>
          <a:p>
            <a:pPr algn="just">
              <a:lnSpc>
                <a:spcPts val="2340"/>
              </a:lnSpc>
              <a:spcBef>
                <a:spcPct val="0"/>
              </a:spcBef>
            </a:pPr>
            <a:r>
              <a:rPr lang="en-US" sz="1800">
                <a:solidFill>
                  <a:srgbClr val="000000"/>
                </a:solidFill>
                <a:latin typeface="Public Sans"/>
              </a:rPr>
              <a:t>1. Hiç tanımlamıyor                   </a:t>
            </a:r>
          </a:p>
          <a:p>
            <a:pPr algn="just">
              <a:lnSpc>
                <a:spcPts val="2340"/>
              </a:lnSpc>
              <a:spcBef>
                <a:spcPct val="0"/>
              </a:spcBef>
            </a:pPr>
            <a:r>
              <a:rPr lang="en-US" sz="1800">
                <a:solidFill>
                  <a:srgbClr val="000000"/>
                </a:solidFill>
                <a:latin typeface="Public Sans"/>
              </a:rPr>
              <a:t>2. Biraz tanımlıyor                     </a:t>
            </a:r>
          </a:p>
          <a:p>
            <a:pPr algn="just">
              <a:lnSpc>
                <a:spcPts val="2340"/>
              </a:lnSpc>
              <a:spcBef>
                <a:spcPct val="0"/>
              </a:spcBef>
            </a:pPr>
            <a:r>
              <a:rPr lang="en-US" sz="1800">
                <a:solidFill>
                  <a:srgbClr val="000000"/>
                </a:solidFill>
                <a:latin typeface="Public Sans"/>
              </a:rPr>
              <a:t>3. Oldukça iyi tanımlıyor             </a:t>
            </a:r>
          </a:p>
          <a:p>
            <a:pPr algn="just">
              <a:lnSpc>
                <a:spcPts val="2340"/>
              </a:lnSpc>
              <a:spcBef>
                <a:spcPct val="0"/>
              </a:spcBef>
            </a:pPr>
            <a:r>
              <a:rPr lang="en-US" sz="1800">
                <a:solidFill>
                  <a:srgbClr val="000000"/>
                </a:solidFill>
                <a:latin typeface="Public Sans"/>
              </a:rPr>
              <a:t>4. İyi tanımlıyor                                                                         </a:t>
            </a:r>
          </a:p>
          <a:p>
            <a:pPr algn="just">
              <a:lnSpc>
                <a:spcPts val="2340"/>
              </a:lnSpc>
              <a:spcBef>
                <a:spcPct val="0"/>
              </a:spcBef>
            </a:pPr>
            <a:r>
              <a:rPr lang="en-US" sz="1800">
                <a:solidFill>
                  <a:srgbClr val="000000"/>
                </a:solidFill>
                <a:latin typeface="Public Sans"/>
              </a:rPr>
              <a:t>5. Çok iyi tanımlıyor.</a:t>
            </a:r>
          </a:p>
        </p:txBody>
      </p:sp>
      <p:sp>
        <p:nvSpPr>
          <p:cNvPr id="6" name="TextBox 6"/>
          <p:cNvSpPr txBox="1"/>
          <p:nvPr/>
        </p:nvSpPr>
        <p:spPr>
          <a:xfrm>
            <a:off x="1862849" y="3183255"/>
            <a:ext cx="11270456" cy="1960245"/>
          </a:xfrm>
          <a:prstGeom prst="rect">
            <a:avLst/>
          </a:prstGeom>
        </p:spPr>
        <p:txBody>
          <a:bodyPr lIns="0" tIns="0" rIns="0" bIns="0" rtlCol="0" anchor="t">
            <a:spAutoFit/>
          </a:bodyPr>
          <a:lstStyle/>
          <a:p>
            <a:pPr algn="just">
              <a:lnSpc>
                <a:spcPts val="3120"/>
              </a:lnSpc>
              <a:spcBef>
                <a:spcPct val="0"/>
              </a:spcBef>
            </a:pPr>
            <a:r>
              <a:rPr lang="en-US" sz="2400">
                <a:solidFill>
                  <a:srgbClr val="000000"/>
                </a:solidFill>
                <a:latin typeface="Public Sans"/>
              </a:rPr>
              <a:t>                                                                                                               Sizi ne kadar tanımlıyor?</a:t>
            </a:r>
          </a:p>
          <a:p>
            <a:pPr algn="just">
              <a:lnSpc>
                <a:spcPts val="3120"/>
              </a:lnSpc>
              <a:spcBef>
                <a:spcPct val="0"/>
              </a:spcBef>
            </a:pPr>
            <a:endParaRPr lang="en-US" sz="2400">
              <a:solidFill>
                <a:srgbClr val="000000"/>
              </a:solidFill>
              <a:latin typeface="Public Sans"/>
            </a:endParaRPr>
          </a:p>
          <a:p>
            <a:pPr algn="just">
              <a:lnSpc>
                <a:spcPts val="3120"/>
              </a:lnSpc>
              <a:spcBef>
                <a:spcPct val="0"/>
              </a:spcBef>
            </a:pPr>
            <a:r>
              <a:rPr lang="en-US" sz="2400">
                <a:solidFill>
                  <a:srgbClr val="000000"/>
                </a:solidFill>
                <a:latin typeface="Public Sans"/>
              </a:rPr>
              <a:t>                                                                                                                 Hiç                      Çok iyi </a:t>
            </a:r>
          </a:p>
          <a:p>
            <a:pPr algn="just">
              <a:lnSpc>
                <a:spcPts val="3120"/>
              </a:lnSpc>
              <a:spcBef>
                <a:spcPct val="0"/>
              </a:spcBef>
            </a:pPr>
            <a:r>
              <a:rPr lang="en-US" sz="2400">
                <a:solidFill>
                  <a:srgbClr val="000000"/>
                </a:solidFill>
                <a:latin typeface="Public Sans"/>
              </a:rPr>
              <a:t>1- Öfkelenince hiçbir şeyi gözüm görmez.                                 1      2    3    4        5</a:t>
            </a:r>
          </a:p>
          <a:p>
            <a:pPr algn="just">
              <a:lnSpc>
                <a:spcPts val="3120"/>
              </a:lnSpc>
              <a:spcBef>
                <a:spcPct val="0"/>
              </a:spcBef>
            </a:pPr>
            <a:r>
              <a:rPr lang="en-US" sz="2400">
                <a:solidFill>
                  <a:srgbClr val="000000"/>
                </a:solidFill>
                <a:latin typeface="Public Sans"/>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054171"/>
            <a:ext cx="18288000" cy="3232829"/>
          </a:xfrm>
          <a:prstGeom prst="rect">
            <a:avLst/>
          </a:prstGeom>
          <a:solidFill>
            <a:srgbClr val="99D9D9"/>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33794" y="4454669"/>
            <a:ext cx="4165281" cy="54415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7425007"/>
            <a:ext cx="2147988" cy="2147988"/>
          </a:xfrm>
          <a:prstGeom prst="rect">
            <a:avLst/>
          </a:prstGeom>
        </p:spPr>
      </p:pic>
      <p:sp>
        <p:nvSpPr>
          <p:cNvPr id="5" name="TextBox 5"/>
          <p:cNvSpPr txBox="1"/>
          <p:nvPr/>
        </p:nvSpPr>
        <p:spPr>
          <a:xfrm>
            <a:off x="1374344" y="822155"/>
            <a:ext cx="2982602" cy="1472565"/>
          </a:xfrm>
          <a:prstGeom prst="rect">
            <a:avLst/>
          </a:prstGeom>
        </p:spPr>
        <p:txBody>
          <a:bodyPr lIns="0" tIns="0" rIns="0" bIns="0" rtlCol="0" anchor="t">
            <a:spAutoFit/>
          </a:bodyPr>
          <a:lstStyle/>
          <a:p>
            <a:pPr algn="just">
              <a:lnSpc>
                <a:spcPts val="2340"/>
              </a:lnSpc>
              <a:spcBef>
                <a:spcPct val="0"/>
              </a:spcBef>
            </a:pPr>
            <a:r>
              <a:rPr lang="en-US" sz="1800">
                <a:solidFill>
                  <a:srgbClr val="000000"/>
                </a:solidFill>
                <a:latin typeface="Public Sans"/>
              </a:rPr>
              <a:t>1. Hiç tanımlamıyor                   </a:t>
            </a:r>
          </a:p>
          <a:p>
            <a:pPr algn="just">
              <a:lnSpc>
                <a:spcPts val="2340"/>
              </a:lnSpc>
              <a:spcBef>
                <a:spcPct val="0"/>
              </a:spcBef>
            </a:pPr>
            <a:r>
              <a:rPr lang="en-US" sz="1800">
                <a:solidFill>
                  <a:srgbClr val="000000"/>
                </a:solidFill>
                <a:latin typeface="Public Sans"/>
              </a:rPr>
              <a:t>2. Biraz tanımlıyor                     </a:t>
            </a:r>
          </a:p>
          <a:p>
            <a:pPr algn="just">
              <a:lnSpc>
                <a:spcPts val="2340"/>
              </a:lnSpc>
              <a:spcBef>
                <a:spcPct val="0"/>
              </a:spcBef>
            </a:pPr>
            <a:r>
              <a:rPr lang="en-US" sz="1800">
                <a:solidFill>
                  <a:srgbClr val="000000"/>
                </a:solidFill>
                <a:latin typeface="Public Sans"/>
              </a:rPr>
              <a:t>3. Oldukça iyi tanımlıyor             </a:t>
            </a:r>
          </a:p>
          <a:p>
            <a:pPr algn="just">
              <a:lnSpc>
                <a:spcPts val="2340"/>
              </a:lnSpc>
              <a:spcBef>
                <a:spcPct val="0"/>
              </a:spcBef>
            </a:pPr>
            <a:r>
              <a:rPr lang="en-US" sz="1800">
                <a:solidFill>
                  <a:srgbClr val="000000"/>
                </a:solidFill>
                <a:latin typeface="Public Sans"/>
              </a:rPr>
              <a:t>4. İyi tanımlıyor                                                                         </a:t>
            </a:r>
          </a:p>
          <a:p>
            <a:pPr algn="just">
              <a:lnSpc>
                <a:spcPts val="2340"/>
              </a:lnSpc>
              <a:spcBef>
                <a:spcPct val="0"/>
              </a:spcBef>
            </a:pPr>
            <a:r>
              <a:rPr lang="en-US" sz="1800">
                <a:solidFill>
                  <a:srgbClr val="000000"/>
                </a:solidFill>
                <a:latin typeface="Public Sans"/>
              </a:rPr>
              <a:t>5. Çok iyi tanımlıyor.</a:t>
            </a:r>
          </a:p>
        </p:txBody>
      </p:sp>
      <p:sp>
        <p:nvSpPr>
          <p:cNvPr id="6" name="TextBox 6"/>
          <p:cNvSpPr txBox="1"/>
          <p:nvPr/>
        </p:nvSpPr>
        <p:spPr>
          <a:xfrm>
            <a:off x="1862849" y="3293551"/>
            <a:ext cx="11270456" cy="1960245"/>
          </a:xfrm>
          <a:prstGeom prst="rect">
            <a:avLst/>
          </a:prstGeom>
        </p:spPr>
        <p:txBody>
          <a:bodyPr lIns="0" tIns="0" rIns="0" bIns="0" rtlCol="0" anchor="t">
            <a:spAutoFit/>
          </a:bodyPr>
          <a:lstStyle/>
          <a:p>
            <a:pPr algn="just">
              <a:lnSpc>
                <a:spcPts val="3120"/>
              </a:lnSpc>
              <a:spcBef>
                <a:spcPct val="0"/>
              </a:spcBef>
            </a:pPr>
            <a:r>
              <a:rPr lang="en-US" sz="2400">
                <a:solidFill>
                  <a:srgbClr val="000000"/>
                </a:solidFill>
                <a:latin typeface="Public Sans"/>
              </a:rPr>
              <a:t>                                                                                                               Sizi ne kadar tanımlıyor?</a:t>
            </a:r>
          </a:p>
          <a:p>
            <a:pPr algn="just">
              <a:lnSpc>
                <a:spcPts val="3120"/>
              </a:lnSpc>
              <a:spcBef>
                <a:spcPct val="0"/>
              </a:spcBef>
            </a:pPr>
            <a:endParaRPr lang="en-US" sz="2400">
              <a:solidFill>
                <a:srgbClr val="000000"/>
              </a:solidFill>
              <a:latin typeface="Public Sans"/>
            </a:endParaRPr>
          </a:p>
          <a:p>
            <a:pPr algn="just">
              <a:lnSpc>
                <a:spcPts val="3120"/>
              </a:lnSpc>
              <a:spcBef>
                <a:spcPct val="0"/>
              </a:spcBef>
            </a:pPr>
            <a:r>
              <a:rPr lang="en-US" sz="2400">
                <a:solidFill>
                  <a:srgbClr val="000000"/>
                </a:solidFill>
                <a:latin typeface="Public Sans"/>
              </a:rPr>
              <a:t>                                                                                                                 Hiç                      Çok iyi </a:t>
            </a:r>
          </a:p>
          <a:p>
            <a:pPr algn="just">
              <a:lnSpc>
                <a:spcPts val="3120"/>
              </a:lnSpc>
              <a:spcBef>
                <a:spcPct val="0"/>
              </a:spcBef>
            </a:pPr>
            <a:r>
              <a:rPr lang="en-US" sz="2400">
                <a:solidFill>
                  <a:srgbClr val="000000"/>
                </a:solidFill>
                <a:latin typeface="Public Sans"/>
              </a:rPr>
              <a:t>2- Çabuk öfkelenirim.                                                                        1      2    3    4        5</a:t>
            </a:r>
          </a:p>
          <a:p>
            <a:pPr algn="just">
              <a:lnSpc>
                <a:spcPts val="3120"/>
              </a:lnSpc>
              <a:spcBef>
                <a:spcPct val="0"/>
              </a:spcBef>
            </a:pPr>
            <a:r>
              <a:rPr lang="en-US" sz="2400">
                <a:solidFill>
                  <a:srgbClr val="000000"/>
                </a:solidFill>
                <a:latin typeface="Public Sans"/>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054171"/>
            <a:ext cx="18288000" cy="3232829"/>
          </a:xfrm>
          <a:prstGeom prst="rect">
            <a:avLst/>
          </a:prstGeom>
          <a:solidFill>
            <a:srgbClr val="99D9D9"/>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33794" y="4454669"/>
            <a:ext cx="4165281" cy="54415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7425007"/>
            <a:ext cx="2147988" cy="2147988"/>
          </a:xfrm>
          <a:prstGeom prst="rect">
            <a:avLst/>
          </a:prstGeom>
        </p:spPr>
      </p:pic>
      <p:sp>
        <p:nvSpPr>
          <p:cNvPr id="5" name="TextBox 5"/>
          <p:cNvSpPr txBox="1"/>
          <p:nvPr/>
        </p:nvSpPr>
        <p:spPr>
          <a:xfrm>
            <a:off x="1374344" y="822155"/>
            <a:ext cx="2982602" cy="1472565"/>
          </a:xfrm>
          <a:prstGeom prst="rect">
            <a:avLst/>
          </a:prstGeom>
        </p:spPr>
        <p:txBody>
          <a:bodyPr lIns="0" tIns="0" rIns="0" bIns="0" rtlCol="0" anchor="t">
            <a:spAutoFit/>
          </a:bodyPr>
          <a:lstStyle/>
          <a:p>
            <a:pPr algn="just">
              <a:lnSpc>
                <a:spcPts val="2340"/>
              </a:lnSpc>
              <a:spcBef>
                <a:spcPct val="0"/>
              </a:spcBef>
            </a:pPr>
            <a:r>
              <a:rPr lang="en-US" sz="1800">
                <a:solidFill>
                  <a:srgbClr val="000000"/>
                </a:solidFill>
                <a:latin typeface="Public Sans"/>
              </a:rPr>
              <a:t>1. Hiç tanımlamıyor                   </a:t>
            </a:r>
          </a:p>
          <a:p>
            <a:pPr algn="just">
              <a:lnSpc>
                <a:spcPts val="2340"/>
              </a:lnSpc>
              <a:spcBef>
                <a:spcPct val="0"/>
              </a:spcBef>
            </a:pPr>
            <a:r>
              <a:rPr lang="en-US" sz="1800">
                <a:solidFill>
                  <a:srgbClr val="000000"/>
                </a:solidFill>
                <a:latin typeface="Public Sans"/>
              </a:rPr>
              <a:t>2. Biraz tanımlıyor                     </a:t>
            </a:r>
          </a:p>
          <a:p>
            <a:pPr algn="just">
              <a:lnSpc>
                <a:spcPts val="2340"/>
              </a:lnSpc>
              <a:spcBef>
                <a:spcPct val="0"/>
              </a:spcBef>
            </a:pPr>
            <a:r>
              <a:rPr lang="en-US" sz="1800">
                <a:solidFill>
                  <a:srgbClr val="000000"/>
                </a:solidFill>
                <a:latin typeface="Public Sans"/>
              </a:rPr>
              <a:t>3. Oldukça iyi tanımlıyor             </a:t>
            </a:r>
          </a:p>
          <a:p>
            <a:pPr algn="just">
              <a:lnSpc>
                <a:spcPts val="2340"/>
              </a:lnSpc>
              <a:spcBef>
                <a:spcPct val="0"/>
              </a:spcBef>
            </a:pPr>
            <a:r>
              <a:rPr lang="en-US" sz="1800">
                <a:solidFill>
                  <a:srgbClr val="000000"/>
                </a:solidFill>
                <a:latin typeface="Public Sans"/>
              </a:rPr>
              <a:t>4. İyi tanımlıyor                                                                         </a:t>
            </a:r>
          </a:p>
          <a:p>
            <a:pPr algn="just">
              <a:lnSpc>
                <a:spcPts val="2340"/>
              </a:lnSpc>
              <a:spcBef>
                <a:spcPct val="0"/>
              </a:spcBef>
            </a:pPr>
            <a:r>
              <a:rPr lang="en-US" sz="1800">
                <a:solidFill>
                  <a:srgbClr val="000000"/>
                </a:solidFill>
                <a:latin typeface="Public Sans"/>
              </a:rPr>
              <a:t>5. Çok iyi tanımlıyor.</a:t>
            </a:r>
          </a:p>
        </p:txBody>
      </p:sp>
      <p:sp>
        <p:nvSpPr>
          <p:cNvPr id="6" name="TextBox 6"/>
          <p:cNvSpPr txBox="1"/>
          <p:nvPr/>
        </p:nvSpPr>
        <p:spPr>
          <a:xfrm>
            <a:off x="1862849" y="3046663"/>
            <a:ext cx="11270456" cy="1960245"/>
          </a:xfrm>
          <a:prstGeom prst="rect">
            <a:avLst/>
          </a:prstGeom>
        </p:spPr>
        <p:txBody>
          <a:bodyPr lIns="0" tIns="0" rIns="0" bIns="0" rtlCol="0" anchor="t">
            <a:spAutoFit/>
          </a:bodyPr>
          <a:lstStyle/>
          <a:p>
            <a:pPr algn="just">
              <a:lnSpc>
                <a:spcPts val="3120"/>
              </a:lnSpc>
              <a:spcBef>
                <a:spcPct val="0"/>
              </a:spcBef>
            </a:pPr>
            <a:r>
              <a:rPr lang="en-US" sz="2400">
                <a:solidFill>
                  <a:srgbClr val="000000"/>
                </a:solidFill>
                <a:latin typeface="Public Sans"/>
              </a:rPr>
              <a:t>                                                                                                               Sizi ne kadar tanımlıyor?</a:t>
            </a:r>
          </a:p>
          <a:p>
            <a:pPr algn="just">
              <a:lnSpc>
                <a:spcPts val="3120"/>
              </a:lnSpc>
              <a:spcBef>
                <a:spcPct val="0"/>
              </a:spcBef>
            </a:pPr>
            <a:endParaRPr lang="en-US" sz="2400">
              <a:solidFill>
                <a:srgbClr val="000000"/>
              </a:solidFill>
              <a:latin typeface="Public Sans"/>
            </a:endParaRPr>
          </a:p>
          <a:p>
            <a:pPr algn="just">
              <a:lnSpc>
                <a:spcPts val="3120"/>
              </a:lnSpc>
              <a:spcBef>
                <a:spcPct val="0"/>
              </a:spcBef>
            </a:pPr>
            <a:r>
              <a:rPr lang="en-US" sz="2400">
                <a:solidFill>
                  <a:srgbClr val="000000"/>
                </a:solidFill>
                <a:latin typeface="Public Sans"/>
              </a:rPr>
              <a:t>                                                                                                                 Hiç                      Çok iyi </a:t>
            </a:r>
          </a:p>
          <a:p>
            <a:pPr algn="just">
              <a:lnSpc>
                <a:spcPts val="3120"/>
              </a:lnSpc>
              <a:spcBef>
                <a:spcPct val="0"/>
              </a:spcBef>
            </a:pPr>
            <a:r>
              <a:rPr lang="en-US" sz="2400">
                <a:solidFill>
                  <a:srgbClr val="000000"/>
                </a:solidFill>
                <a:latin typeface="Public Sans"/>
              </a:rPr>
              <a:t>3- Öfkelendiğimde kendimi kontrol edemiyorum.                  1      2    3    4        5</a:t>
            </a:r>
          </a:p>
          <a:p>
            <a:pPr algn="just">
              <a:lnSpc>
                <a:spcPts val="3120"/>
              </a:lnSpc>
              <a:spcBef>
                <a:spcPct val="0"/>
              </a:spcBef>
            </a:pPr>
            <a:r>
              <a:rPr lang="en-US" sz="2400">
                <a:solidFill>
                  <a:srgbClr val="000000"/>
                </a:solidFill>
                <a:latin typeface="Public Sans"/>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054171"/>
            <a:ext cx="18288000" cy="3232829"/>
          </a:xfrm>
          <a:prstGeom prst="rect">
            <a:avLst/>
          </a:prstGeom>
          <a:solidFill>
            <a:srgbClr val="99D9D9"/>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33794" y="4454669"/>
            <a:ext cx="4165281" cy="54415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7425007"/>
            <a:ext cx="2147988" cy="2147988"/>
          </a:xfrm>
          <a:prstGeom prst="rect">
            <a:avLst/>
          </a:prstGeom>
        </p:spPr>
      </p:pic>
      <p:sp>
        <p:nvSpPr>
          <p:cNvPr id="5" name="TextBox 5"/>
          <p:cNvSpPr txBox="1"/>
          <p:nvPr/>
        </p:nvSpPr>
        <p:spPr>
          <a:xfrm>
            <a:off x="1374344" y="822155"/>
            <a:ext cx="2982602" cy="1472565"/>
          </a:xfrm>
          <a:prstGeom prst="rect">
            <a:avLst/>
          </a:prstGeom>
        </p:spPr>
        <p:txBody>
          <a:bodyPr lIns="0" tIns="0" rIns="0" bIns="0" rtlCol="0" anchor="t">
            <a:spAutoFit/>
          </a:bodyPr>
          <a:lstStyle/>
          <a:p>
            <a:pPr algn="just">
              <a:lnSpc>
                <a:spcPts val="2340"/>
              </a:lnSpc>
              <a:spcBef>
                <a:spcPct val="0"/>
              </a:spcBef>
            </a:pPr>
            <a:r>
              <a:rPr lang="en-US" sz="1800">
                <a:solidFill>
                  <a:srgbClr val="000000"/>
                </a:solidFill>
                <a:latin typeface="Public Sans"/>
              </a:rPr>
              <a:t>1. Hiç tanımlamıyor                   </a:t>
            </a:r>
          </a:p>
          <a:p>
            <a:pPr algn="just">
              <a:lnSpc>
                <a:spcPts val="2340"/>
              </a:lnSpc>
              <a:spcBef>
                <a:spcPct val="0"/>
              </a:spcBef>
            </a:pPr>
            <a:r>
              <a:rPr lang="en-US" sz="1800">
                <a:solidFill>
                  <a:srgbClr val="000000"/>
                </a:solidFill>
                <a:latin typeface="Public Sans"/>
              </a:rPr>
              <a:t>2. Biraz tanımlıyor                     </a:t>
            </a:r>
          </a:p>
          <a:p>
            <a:pPr algn="just">
              <a:lnSpc>
                <a:spcPts val="2340"/>
              </a:lnSpc>
              <a:spcBef>
                <a:spcPct val="0"/>
              </a:spcBef>
            </a:pPr>
            <a:r>
              <a:rPr lang="en-US" sz="1800">
                <a:solidFill>
                  <a:srgbClr val="000000"/>
                </a:solidFill>
                <a:latin typeface="Public Sans"/>
              </a:rPr>
              <a:t>3. Oldukça iyi tanımlıyor             </a:t>
            </a:r>
          </a:p>
          <a:p>
            <a:pPr algn="just">
              <a:lnSpc>
                <a:spcPts val="2340"/>
              </a:lnSpc>
              <a:spcBef>
                <a:spcPct val="0"/>
              </a:spcBef>
            </a:pPr>
            <a:r>
              <a:rPr lang="en-US" sz="1800">
                <a:solidFill>
                  <a:srgbClr val="000000"/>
                </a:solidFill>
                <a:latin typeface="Public Sans"/>
              </a:rPr>
              <a:t>4. İyi tanımlıyor                                                                         </a:t>
            </a:r>
          </a:p>
          <a:p>
            <a:pPr algn="just">
              <a:lnSpc>
                <a:spcPts val="2340"/>
              </a:lnSpc>
              <a:spcBef>
                <a:spcPct val="0"/>
              </a:spcBef>
            </a:pPr>
            <a:r>
              <a:rPr lang="en-US" sz="1800">
                <a:solidFill>
                  <a:srgbClr val="000000"/>
                </a:solidFill>
                <a:latin typeface="Public Sans"/>
              </a:rPr>
              <a:t>5. Çok iyi tanımlıyor.</a:t>
            </a:r>
          </a:p>
        </p:txBody>
      </p:sp>
      <p:sp>
        <p:nvSpPr>
          <p:cNvPr id="6" name="TextBox 6"/>
          <p:cNvSpPr txBox="1"/>
          <p:nvPr/>
        </p:nvSpPr>
        <p:spPr>
          <a:xfrm>
            <a:off x="1862849" y="3183255"/>
            <a:ext cx="11270456" cy="1960245"/>
          </a:xfrm>
          <a:prstGeom prst="rect">
            <a:avLst/>
          </a:prstGeom>
        </p:spPr>
        <p:txBody>
          <a:bodyPr lIns="0" tIns="0" rIns="0" bIns="0" rtlCol="0" anchor="t">
            <a:spAutoFit/>
          </a:bodyPr>
          <a:lstStyle/>
          <a:p>
            <a:pPr algn="just">
              <a:lnSpc>
                <a:spcPts val="3120"/>
              </a:lnSpc>
              <a:spcBef>
                <a:spcPct val="0"/>
              </a:spcBef>
            </a:pPr>
            <a:r>
              <a:rPr lang="en-US" sz="2400">
                <a:solidFill>
                  <a:srgbClr val="000000"/>
                </a:solidFill>
                <a:latin typeface="Public Sans"/>
              </a:rPr>
              <a:t>                                                                                                               Sizi ne kadar tanımlıyor?</a:t>
            </a:r>
          </a:p>
          <a:p>
            <a:pPr algn="just">
              <a:lnSpc>
                <a:spcPts val="3120"/>
              </a:lnSpc>
              <a:spcBef>
                <a:spcPct val="0"/>
              </a:spcBef>
            </a:pPr>
            <a:endParaRPr lang="en-US" sz="2400">
              <a:solidFill>
                <a:srgbClr val="000000"/>
              </a:solidFill>
              <a:latin typeface="Public Sans"/>
            </a:endParaRPr>
          </a:p>
          <a:p>
            <a:pPr algn="just">
              <a:lnSpc>
                <a:spcPts val="3120"/>
              </a:lnSpc>
              <a:spcBef>
                <a:spcPct val="0"/>
              </a:spcBef>
            </a:pPr>
            <a:r>
              <a:rPr lang="en-US" sz="2400">
                <a:solidFill>
                  <a:srgbClr val="000000"/>
                </a:solidFill>
                <a:latin typeface="Public Sans"/>
              </a:rPr>
              <a:t>                                                                                                                 Hiç                      Çok iyi </a:t>
            </a:r>
          </a:p>
          <a:p>
            <a:pPr algn="just">
              <a:lnSpc>
                <a:spcPts val="3120"/>
              </a:lnSpc>
              <a:spcBef>
                <a:spcPct val="0"/>
              </a:spcBef>
            </a:pPr>
            <a:r>
              <a:rPr lang="en-US" sz="2400">
                <a:solidFill>
                  <a:srgbClr val="000000"/>
                </a:solidFill>
                <a:latin typeface="Public Sans"/>
              </a:rPr>
              <a:t>4- Öfkelendiğimi göstermem, içime atarım.                             1      2    3    4        5</a:t>
            </a:r>
          </a:p>
          <a:p>
            <a:pPr algn="just">
              <a:lnSpc>
                <a:spcPts val="3120"/>
              </a:lnSpc>
              <a:spcBef>
                <a:spcPct val="0"/>
              </a:spcBef>
            </a:pPr>
            <a:r>
              <a:rPr lang="en-US" sz="2400">
                <a:solidFill>
                  <a:srgbClr val="000000"/>
                </a:solidFill>
                <a:latin typeface="Public Sans"/>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054171"/>
            <a:ext cx="18288000" cy="3232829"/>
          </a:xfrm>
          <a:prstGeom prst="rect">
            <a:avLst/>
          </a:prstGeom>
          <a:solidFill>
            <a:srgbClr val="99D9D9"/>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33794" y="4454669"/>
            <a:ext cx="4165281" cy="54415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7425007"/>
            <a:ext cx="2147988" cy="2147988"/>
          </a:xfrm>
          <a:prstGeom prst="rect">
            <a:avLst/>
          </a:prstGeom>
        </p:spPr>
      </p:pic>
      <p:sp>
        <p:nvSpPr>
          <p:cNvPr id="5" name="TextBox 5"/>
          <p:cNvSpPr txBox="1"/>
          <p:nvPr/>
        </p:nvSpPr>
        <p:spPr>
          <a:xfrm>
            <a:off x="1374344" y="822155"/>
            <a:ext cx="2982602" cy="1472565"/>
          </a:xfrm>
          <a:prstGeom prst="rect">
            <a:avLst/>
          </a:prstGeom>
        </p:spPr>
        <p:txBody>
          <a:bodyPr lIns="0" tIns="0" rIns="0" bIns="0" rtlCol="0" anchor="t">
            <a:spAutoFit/>
          </a:bodyPr>
          <a:lstStyle/>
          <a:p>
            <a:pPr algn="just">
              <a:lnSpc>
                <a:spcPts val="2340"/>
              </a:lnSpc>
              <a:spcBef>
                <a:spcPct val="0"/>
              </a:spcBef>
            </a:pPr>
            <a:r>
              <a:rPr lang="en-US" sz="1800">
                <a:solidFill>
                  <a:srgbClr val="000000"/>
                </a:solidFill>
                <a:latin typeface="Public Sans"/>
              </a:rPr>
              <a:t>1. Hiç tanımlamıyor                   </a:t>
            </a:r>
          </a:p>
          <a:p>
            <a:pPr algn="just">
              <a:lnSpc>
                <a:spcPts val="2340"/>
              </a:lnSpc>
              <a:spcBef>
                <a:spcPct val="0"/>
              </a:spcBef>
            </a:pPr>
            <a:r>
              <a:rPr lang="en-US" sz="1800">
                <a:solidFill>
                  <a:srgbClr val="000000"/>
                </a:solidFill>
                <a:latin typeface="Public Sans"/>
              </a:rPr>
              <a:t>2. Biraz tanımlıyor                     </a:t>
            </a:r>
          </a:p>
          <a:p>
            <a:pPr algn="just">
              <a:lnSpc>
                <a:spcPts val="2340"/>
              </a:lnSpc>
              <a:spcBef>
                <a:spcPct val="0"/>
              </a:spcBef>
            </a:pPr>
            <a:r>
              <a:rPr lang="en-US" sz="1800">
                <a:solidFill>
                  <a:srgbClr val="000000"/>
                </a:solidFill>
                <a:latin typeface="Public Sans"/>
              </a:rPr>
              <a:t>3. Oldukça iyi tanımlıyor             </a:t>
            </a:r>
          </a:p>
          <a:p>
            <a:pPr algn="just">
              <a:lnSpc>
                <a:spcPts val="2340"/>
              </a:lnSpc>
              <a:spcBef>
                <a:spcPct val="0"/>
              </a:spcBef>
            </a:pPr>
            <a:r>
              <a:rPr lang="en-US" sz="1800">
                <a:solidFill>
                  <a:srgbClr val="000000"/>
                </a:solidFill>
                <a:latin typeface="Public Sans"/>
              </a:rPr>
              <a:t>4. İyi tanımlıyor                                                                         </a:t>
            </a:r>
          </a:p>
          <a:p>
            <a:pPr algn="just">
              <a:lnSpc>
                <a:spcPts val="2340"/>
              </a:lnSpc>
              <a:spcBef>
                <a:spcPct val="0"/>
              </a:spcBef>
            </a:pPr>
            <a:r>
              <a:rPr lang="en-US" sz="1800">
                <a:solidFill>
                  <a:srgbClr val="000000"/>
                </a:solidFill>
                <a:latin typeface="Public Sans"/>
              </a:rPr>
              <a:t>5. Çok iyi tanımlıyor.</a:t>
            </a:r>
          </a:p>
        </p:txBody>
      </p:sp>
      <p:sp>
        <p:nvSpPr>
          <p:cNvPr id="6" name="TextBox 6"/>
          <p:cNvSpPr txBox="1"/>
          <p:nvPr/>
        </p:nvSpPr>
        <p:spPr>
          <a:xfrm>
            <a:off x="1862849" y="3183255"/>
            <a:ext cx="11270456" cy="1960245"/>
          </a:xfrm>
          <a:prstGeom prst="rect">
            <a:avLst/>
          </a:prstGeom>
        </p:spPr>
        <p:txBody>
          <a:bodyPr lIns="0" tIns="0" rIns="0" bIns="0" rtlCol="0" anchor="t">
            <a:spAutoFit/>
          </a:bodyPr>
          <a:lstStyle/>
          <a:p>
            <a:pPr algn="just">
              <a:lnSpc>
                <a:spcPts val="3120"/>
              </a:lnSpc>
              <a:spcBef>
                <a:spcPct val="0"/>
              </a:spcBef>
            </a:pPr>
            <a:r>
              <a:rPr lang="en-US" sz="2400">
                <a:solidFill>
                  <a:srgbClr val="000000"/>
                </a:solidFill>
                <a:latin typeface="Public Sans"/>
              </a:rPr>
              <a:t>                                                                                                               Sizi ne kadar tanımlıyor?</a:t>
            </a:r>
          </a:p>
          <a:p>
            <a:pPr algn="just">
              <a:lnSpc>
                <a:spcPts val="3120"/>
              </a:lnSpc>
              <a:spcBef>
                <a:spcPct val="0"/>
              </a:spcBef>
            </a:pPr>
            <a:endParaRPr lang="en-US" sz="2400">
              <a:solidFill>
                <a:srgbClr val="000000"/>
              </a:solidFill>
              <a:latin typeface="Public Sans"/>
            </a:endParaRPr>
          </a:p>
          <a:p>
            <a:pPr algn="just">
              <a:lnSpc>
                <a:spcPts val="3120"/>
              </a:lnSpc>
              <a:spcBef>
                <a:spcPct val="0"/>
              </a:spcBef>
            </a:pPr>
            <a:r>
              <a:rPr lang="en-US" sz="2400">
                <a:solidFill>
                  <a:srgbClr val="000000"/>
                </a:solidFill>
                <a:latin typeface="Public Sans"/>
              </a:rPr>
              <a:t>                                                                                                                 Hiç                      Çok iyi </a:t>
            </a:r>
          </a:p>
          <a:p>
            <a:pPr algn="just">
              <a:lnSpc>
                <a:spcPts val="3120"/>
              </a:lnSpc>
              <a:spcBef>
                <a:spcPct val="0"/>
              </a:spcBef>
            </a:pPr>
            <a:r>
              <a:rPr lang="en-US" sz="2400">
                <a:solidFill>
                  <a:srgbClr val="000000"/>
                </a:solidFill>
                <a:latin typeface="Public Sans"/>
              </a:rPr>
              <a:t>5-  Beni sabırlı biri olarak tanırlar.                                                 1      2    3    4        5</a:t>
            </a:r>
          </a:p>
          <a:p>
            <a:pPr algn="just">
              <a:lnSpc>
                <a:spcPts val="3120"/>
              </a:lnSpc>
              <a:spcBef>
                <a:spcPct val="0"/>
              </a:spcBef>
            </a:pPr>
            <a:r>
              <a:rPr lang="en-US" sz="2400">
                <a:solidFill>
                  <a:srgbClr val="000000"/>
                </a:solidFill>
                <a:latin typeface="Public Sans"/>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054171"/>
            <a:ext cx="18288000" cy="3232829"/>
          </a:xfrm>
          <a:prstGeom prst="rect">
            <a:avLst/>
          </a:prstGeom>
          <a:solidFill>
            <a:srgbClr val="99D9D9"/>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33794" y="4454669"/>
            <a:ext cx="4165281" cy="54415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7425007"/>
            <a:ext cx="2147988" cy="2147988"/>
          </a:xfrm>
          <a:prstGeom prst="rect">
            <a:avLst/>
          </a:prstGeom>
        </p:spPr>
      </p:pic>
      <p:sp>
        <p:nvSpPr>
          <p:cNvPr id="5" name="TextBox 5"/>
          <p:cNvSpPr txBox="1"/>
          <p:nvPr/>
        </p:nvSpPr>
        <p:spPr>
          <a:xfrm>
            <a:off x="1374344" y="822155"/>
            <a:ext cx="2982602" cy="1472565"/>
          </a:xfrm>
          <a:prstGeom prst="rect">
            <a:avLst/>
          </a:prstGeom>
        </p:spPr>
        <p:txBody>
          <a:bodyPr lIns="0" tIns="0" rIns="0" bIns="0" rtlCol="0" anchor="t">
            <a:spAutoFit/>
          </a:bodyPr>
          <a:lstStyle/>
          <a:p>
            <a:pPr algn="just">
              <a:lnSpc>
                <a:spcPts val="2340"/>
              </a:lnSpc>
              <a:spcBef>
                <a:spcPct val="0"/>
              </a:spcBef>
            </a:pPr>
            <a:r>
              <a:rPr lang="en-US" sz="1800">
                <a:solidFill>
                  <a:srgbClr val="000000"/>
                </a:solidFill>
                <a:latin typeface="Public Sans"/>
              </a:rPr>
              <a:t>1. Hiç tanımlamıyor                   </a:t>
            </a:r>
          </a:p>
          <a:p>
            <a:pPr algn="just">
              <a:lnSpc>
                <a:spcPts val="2340"/>
              </a:lnSpc>
              <a:spcBef>
                <a:spcPct val="0"/>
              </a:spcBef>
            </a:pPr>
            <a:r>
              <a:rPr lang="en-US" sz="1800">
                <a:solidFill>
                  <a:srgbClr val="000000"/>
                </a:solidFill>
                <a:latin typeface="Public Sans"/>
              </a:rPr>
              <a:t>2. Biraz tanımlıyor                     </a:t>
            </a:r>
          </a:p>
          <a:p>
            <a:pPr algn="just">
              <a:lnSpc>
                <a:spcPts val="2340"/>
              </a:lnSpc>
              <a:spcBef>
                <a:spcPct val="0"/>
              </a:spcBef>
            </a:pPr>
            <a:r>
              <a:rPr lang="en-US" sz="1800">
                <a:solidFill>
                  <a:srgbClr val="000000"/>
                </a:solidFill>
                <a:latin typeface="Public Sans"/>
              </a:rPr>
              <a:t>3. Oldukça iyi tanımlıyor             </a:t>
            </a:r>
          </a:p>
          <a:p>
            <a:pPr algn="just">
              <a:lnSpc>
                <a:spcPts val="2340"/>
              </a:lnSpc>
              <a:spcBef>
                <a:spcPct val="0"/>
              </a:spcBef>
            </a:pPr>
            <a:r>
              <a:rPr lang="en-US" sz="1800">
                <a:solidFill>
                  <a:srgbClr val="000000"/>
                </a:solidFill>
                <a:latin typeface="Public Sans"/>
              </a:rPr>
              <a:t>4. İyi tanımlıyor                                                                         </a:t>
            </a:r>
          </a:p>
          <a:p>
            <a:pPr algn="just">
              <a:lnSpc>
                <a:spcPts val="2340"/>
              </a:lnSpc>
              <a:spcBef>
                <a:spcPct val="0"/>
              </a:spcBef>
            </a:pPr>
            <a:r>
              <a:rPr lang="en-US" sz="1800">
                <a:solidFill>
                  <a:srgbClr val="000000"/>
                </a:solidFill>
                <a:latin typeface="Public Sans"/>
              </a:rPr>
              <a:t>5. Çok iyi tanımlıyor.</a:t>
            </a:r>
          </a:p>
        </p:txBody>
      </p:sp>
      <p:sp>
        <p:nvSpPr>
          <p:cNvPr id="6" name="TextBox 6"/>
          <p:cNvSpPr txBox="1"/>
          <p:nvPr/>
        </p:nvSpPr>
        <p:spPr>
          <a:xfrm>
            <a:off x="1862849" y="3183255"/>
            <a:ext cx="11270456" cy="1960245"/>
          </a:xfrm>
          <a:prstGeom prst="rect">
            <a:avLst/>
          </a:prstGeom>
        </p:spPr>
        <p:txBody>
          <a:bodyPr lIns="0" tIns="0" rIns="0" bIns="0" rtlCol="0" anchor="t">
            <a:spAutoFit/>
          </a:bodyPr>
          <a:lstStyle/>
          <a:p>
            <a:pPr algn="just">
              <a:lnSpc>
                <a:spcPts val="3120"/>
              </a:lnSpc>
              <a:spcBef>
                <a:spcPct val="0"/>
              </a:spcBef>
            </a:pPr>
            <a:r>
              <a:rPr lang="en-US" sz="2400">
                <a:solidFill>
                  <a:srgbClr val="000000"/>
                </a:solidFill>
                <a:latin typeface="Public Sans"/>
              </a:rPr>
              <a:t>                                                                                                               Sizi ne kadar tanımlıyor?</a:t>
            </a:r>
          </a:p>
          <a:p>
            <a:pPr algn="just">
              <a:lnSpc>
                <a:spcPts val="3120"/>
              </a:lnSpc>
              <a:spcBef>
                <a:spcPct val="0"/>
              </a:spcBef>
            </a:pPr>
            <a:endParaRPr lang="en-US" sz="2400">
              <a:solidFill>
                <a:srgbClr val="000000"/>
              </a:solidFill>
              <a:latin typeface="Public Sans"/>
            </a:endParaRPr>
          </a:p>
          <a:p>
            <a:pPr algn="just">
              <a:lnSpc>
                <a:spcPts val="3120"/>
              </a:lnSpc>
              <a:spcBef>
                <a:spcPct val="0"/>
              </a:spcBef>
            </a:pPr>
            <a:r>
              <a:rPr lang="en-US" sz="2400">
                <a:solidFill>
                  <a:srgbClr val="000000"/>
                </a:solidFill>
                <a:latin typeface="Public Sans"/>
              </a:rPr>
              <a:t>                                                                                                                 Hiç                      Çok iyi </a:t>
            </a:r>
          </a:p>
          <a:p>
            <a:pPr algn="just">
              <a:lnSpc>
                <a:spcPts val="3120"/>
              </a:lnSpc>
              <a:spcBef>
                <a:spcPct val="0"/>
              </a:spcBef>
            </a:pPr>
            <a:r>
              <a:rPr lang="en-US" sz="2400">
                <a:solidFill>
                  <a:srgbClr val="000000"/>
                </a:solidFill>
                <a:latin typeface="Public Sans"/>
              </a:rPr>
              <a:t>6-  Kızdığım zaman eşyalara zarar veririm.                                1      2    3    4        5</a:t>
            </a:r>
          </a:p>
          <a:p>
            <a:pPr algn="just">
              <a:lnSpc>
                <a:spcPts val="3120"/>
              </a:lnSpc>
              <a:spcBef>
                <a:spcPct val="0"/>
              </a:spcBef>
            </a:pPr>
            <a:r>
              <a:rPr lang="en-US" sz="2400">
                <a:solidFill>
                  <a:srgbClr val="000000"/>
                </a:solidFill>
                <a:latin typeface="Public Sans"/>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054171"/>
            <a:ext cx="18288000" cy="3232829"/>
          </a:xfrm>
          <a:prstGeom prst="rect">
            <a:avLst/>
          </a:prstGeom>
          <a:solidFill>
            <a:srgbClr val="99D9D9"/>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33794" y="4454669"/>
            <a:ext cx="4165281" cy="54415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7425007"/>
            <a:ext cx="2147988" cy="2147988"/>
          </a:xfrm>
          <a:prstGeom prst="rect">
            <a:avLst/>
          </a:prstGeom>
        </p:spPr>
      </p:pic>
      <p:sp>
        <p:nvSpPr>
          <p:cNvPr id="5" name="TextBox 5"/>
          <p:cNvSpPr txBox="1"/>
          <p:nvPr/>
        </p:nvSpPr>
        <p:spPr>
          <a:xfrm>
            <a:off x="1374344" y="822155"/>
            <a:ext cx="2982602" cy="1472565"/>
          </a:xfrm>
          <a:prstGeom prst="rect">
            <a:avLst/>
          </a:prstGeom>
        </p:spPr>
        <p:txBody>
          <a:bodyPr lIns="0" tIns="0" rIns="0" bIns="0" rtlCol="0" anchor="t">
            <a:spAutoFit/>
          </a:bodyPr>
          <a:lstStyle/>
          <a:p>
            <a:pPr algn="just">
              <a:lnSpc>
                <a:spcPts val="2340"/>
              </a:lnSpc>
              <a:spcBef>
                <a:spcPct val="0"/>
              </a:spcBef>
            </a:pPr>
            <a:r>
              <a:rPr lang="en-US" sz="1800">
                <a:solidFill>
                  <a:srgbClr val="000000"/>
                </a:solidFill>
                <a:latin typeface="Public Sans"/>
              </a:rPr>
              <a:t>1. Hiç tanımlamıyor                   </a:t>
            </a:r>
          </a:p>
          <a:p>
            <a:pPr algn="just">
              <a:lnSpc>
                <a:spcPts val="2340"/>
              </a:lnSpc>
              <a:spcBef>
                <a:spcPct val="0"/>
              </a:spcBef>
            </a:pPr>
            <a:r>
              <a:rPr lang="en-US" sz="1800">
                <a:solidFill>
                  <a:srgbClr val="000000"/>
                </a:solidFill>
                <a:latin typeface="Public Sans"/>
              </a:rPr>
              <a:t>2. Biraz tanımlıyor                     </a:t>
            </a:r>
          </a:p>
          <a:p>
            <a:pPr algn="just">
              <a:lnSpc>
                <a:spcPts val="2340"/>
              </a:lnSpc>
              <a:spcBef>
                <a:spcPct val="0"/>
              </a:spcBef>
            </a:pPr>
            <a:r>
              <a:rPr lang="en-US" sz="1800">
                <a:solidFill>
                  <a:srgbClr val="000000"/>
                </a:solidFill>
                <a:latin typeface="Public Sans"/>
              </a:rPr>
              <a:t>3. Oldukça iyi tanımlıyor             </a:t>
            </a:r>
          </a:p>
          <a:p>
            <a:pPr algn="just">
              <a:lnSpc>
                <a:spcPts val="2340"/>
              </a:lnSpc>
              <a:spcBef>
                <a:spcPct val="0"/>
              </a:spcBef>
            </a:pPr>
            <a:r>
              <a:rPr lang="en-US" sz="1800">
                <a:solidFill>
                  <a:srgbClr val="000000"/>
                </a:solidFill>
                <a:latin typeface="Public Sans"/>
              </a:rPr>
              <a:t>4. İyi tanımlıyor                                                                         </a:t>
            </a:r>
          </a:p>
          <a:p>
            <a:pPr algn="just">
              <a:lnSpc>
                <a:spcPts val="2340"/>
              </a:lnSpc>
              <a:spcBef>
                <a:spcPct val="0"/>
              </a:spcBef>
            </a:pPr>
            <a:r>
              <a:rPr lang="en-US" sz="1800">
                <a:solidFill>
                  <a:srgbClr val="000000"/>
                </a:solidFill>
                <a:latin typeface="Public Sans"/>
              </a:rPr>
              <a:t>5. Çok iyi tanımlıyor.</a:t>
            </a:r>
          </a:p>
        </p:txBody>
      </p:sp>
      <p:sp>
        <p:nvSpPr>
          <p:cNvPr id="6" name="TextBox 6"/>
          <p:cNvSpPr txBox="1"/>
          <p:nvPr/>
        </p:nvSpPr>
        <p:spPr>
          <a:xfrm>
            <a:off x="1862849" y="3183255"/>
            <a:ext cx="11270456" cy="1960245"/>
          </a:xfrm>
          <a:prstGeom prst="rect">
            <a:avLst/>
          </a:prstGeom>
        </p:spPr>
        <p:txBody>
          <a:bodyPr lIns="0" tIns="0" rIns="0" bIns="0" rtlCol="0" anchor="t">
            <a:spAutoFit/>
          </a:bodyPr>
          <a:lstStyle/>
          <a:p>
            <a:pPr algn="just">
              <a:lnSpc>
                <a:spcPts val="3120"/>
              </a:lnSpc>
              <a:spcBef>
                <a:spcPct val="0"/>
              </a:spcBef>
            </a:pPr>
            <a:r>
              <a:rPr lang="en-US" sz="2400">
                <a:solidFill>
                  <a:srgbClr val="000000"/>
                </a:solidFill>
                <a:latin typeface="Public Sans"/>
              </a:rPr>
              <a:t>                                                                                                               Sizi ne kadar tanımlıyor?</a:t>
            </a:r>
          </a:p>
          <a:p>
            <a:pPr algn="just">
              <a:lnSpc>
                <a:spcPts val="3120"/>
              </a:lnSpc>
              <a:spcBef>
                <a:spcPct val="0"/>
              </a:spcBef>
            </a:pPr>
            <a:endParaRPr lang="en-US" sz="2400">
              <a:solidFill>
                <a:srgbClr val="000000"/>
              </a:solidFill>
              <a:latin typeface="Public Sans"/>
            </a:endParaRPr>
          </a:p>
          <a:p>
            <a:pPr algn="just">
              <a:lnSpc>
                <a:spcPts val="3120"/>
              </a:lnSpc>
              <a:spcBef>
                <a:spcPct val="0"/>
              </a:spcBef>
            </a:pPr>
            <a:r>
              <a:rPr lang="en-US" sz="2400">
                <a:solidFill>
                  <a:srgbClr val="000000"/>
                </a:solidFill>
                <a:latin typeface="Public Sans"/>
              </a:rPr>
              <a:t>                                                                                                                 Hiç                      Çok iyi </a:t>
            </a:r>
          </a:p>
          <a:p>
            <a:pPr algn="just">
              <a:lnSpc>
                <a:spcPts val="3120"/>
              </a:lnSpc>
              <a:spcBef>
                <a:spcPct val="0"/>
              </a:spcBef>
            </a:pPr>
            <a:r>
              <a:rPr lang="en-US" sz="2400">
                <a:solidFill>
                  <a:srgbClr val="000000"/>
                </a:solidFill>
                <a:latin typeface="Public Sans"/>
              </a:rPr>
              <a:t>7-  Öfkemi insanlara küserek gösteririm.                                   1      2    3    4        5</a:t>
            </a:r>
          </a:p>
          <a:p>
            <a:pPr algn="just">
              <a:lnSpc>
                <a:spcPts val="3120"/>
              </a:lnSpc>
              <a:spcBef>
                <a:spcPct val="0"/>
              </a:spcBef>
            </a:pPr>
            <a:r>
              <a:rPr lang="en-US" sz="2400">
                <a:solidFill>
                  <a:srgbClr val="000000"/>
                </a:solidFill>
                <a:latin typeface="Public Sans"/>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054171"/>
            <a:ext cx="18288000" cy="3232829"/>
          </a:xfrm>
          <a:prstGeom prst="rect">
            <a:avLst/>
          </a:prstGeom>
          <a:solidFill>
            <a:srgbClr val="99D9D9"/>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33794" y="4454669"/>
            <a:ext cx="4165281" cy="54415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7425007"/>
            <a:ext cx="2147988" cy="2147988"/>
          </a:xfrm>
          <a:prstGeom prst="rect">
            <a:avLst/>
          </a:prstGeom>
        </p:spPr>
      </p:pic>
      <p:sp>
        <p:nvSpPr>
          <p:cNvPr id="5" name="TextBox 5"/>
          <p:cNvSpPr txBox="1"/>
          <p:nvPr/>
        </p:nvSpPr>
        <p:spPr>
          <a:xfrm>
            <a:off x="1374344" y="822155"/>
            <a:ext cx="2982602" cy="1472565"/>
          </a:xfrm>
          <a:prstGeom prst="rect">
            <a:avLst/>
          </a:prstGeom>
        </p:spPr>
        <p:txBody>
          <a:bodyPr lIns="0" tIns="0" rIns="0" bIns="0" rtlCol="0" anchor="t">
            <a:spAutoFit/>
          </a:bodyPr>
          <a:lstStyle/>
          <a:p>
            <a:pPr algn="just">
              <a:lnSpc>
                <a:spcPts val="2340"/>
              </a:lnSpc>
              <a:spcBef>
                <a:spcPct val="0"/>
              </a:spcBef>
            </a:pPr>
            <a:r>
              <a:rPr lang="en-US" sz="1800">
                <a:solidFill>
                  <a:srgbClr val="000000"/>
                </a:solidFill>
                <a:latin typeface="Public Sans"/>
              </a:rPr>
              <a:t>1. Hiç tanımlamıyor                   </a:t>
            </a:r>
          </a:p>
          <a:p>
            <a:pPr algn="just">
              <a:lnSpc>
                <a:spcPts val="2340"/>
              </a:lnSpc>
              <a:spcBef>
                <a:spcPct val="0"/>
              </a:spcBef>
            </a:pPr>
            <a:r>
              <a:rPr lang="en-US" sz="1800">
                <a:solidFill>
                  <a:srgbClr val="000000"/>
                </a:solidFill>
                <a:latin typeface="Public Sans"/>
              </a:rPr>
              <a:t>2. Biraz tanımlıyor                     </a:t>
            </a:r>
          </a:p>
          <a:p>
            <a:pPr algn="just">
              <a:lnSpc>
                <a:spcPts val="2340"/>
              </a:lnSpc>
              <a:spcBef>
                <a:spcPct val="0"/>
              </a:spcBef>
            </a:pPr>
            <a:r>
              <a:rPr lang="en-US" sz="1800">
                <a:solidFill>
                  <a:srgbClr val="000000"/>
                </a:solidFill>
                <a:latin typeface="Public Sans"/>
              </a:rPr>
              <a:t>3. Oldukça iyi tanımlıyor             </a:t>
            </a:r>
          </a:p>
          <a:p>
            <a:pPr algn="just">
              <a:lnSpc>
                <a:spcPts val="2340"/>
              </a:lnSpc>
              <a:spcBef>
                <a:spcPct val="0"/>
              </a:spcBef>
            </a:pPr>
            <a:r>
              <a:rPr lang="en-US" sz="1800">
                <a:solidFill>
                  <a:srgbClr val="000000"/>
                </a:solidFill>
                <a:latin typeface="Public Sans"/>
              </a:rPr>
              <a:t>4. İyi tanımlıyor                                                                         </a:t>
            </a:r>
          </a:p>
          <a:p>
            <a:pPr algn="just">
              <a:lnSpc>
                <a:spcPts val="2340"/>
              </a:lnSpc>
              <a:spcBef>
                <a:spcPct val="0"/>
              </a:spcBef>
            </a:pPr>
            <a:r>
              <a:rPr lang="en-US" sz="1800">
                <a:solidFill>
                  <a:srgbClr val="000000"/>
                </a:solidFill>
                <a:latin typeface="Public Sans"/>
              </a:rPr>
              <a:t>5. Çok iyi tanımlıyor.</a:t>
            </a:r>
          </a:p>
        </p:txBody>
      </p:sp>
      <p:sp>
        <p:nvSpPr>
          <p:cNvPr id="6" name="TextBox 6"/>
          <p:cNvSpPr txBox="1"/>
          <p:nvPr/>
        </p:nvSpPr>
        <p:spPr>
          <a:xfrm>
            <a:off x="1862849" y="3183255"/>
            <a:ext cx="11270456" cy="1960245"/>
          </a:xfrm>
          <a:prstGeom prst="rect">
            <a:avLst/>
          </a:prstGeom>
        </p:spPr>
        <p:txBody>
          <a:bodyPr lIns="0" tIns="0" rIns="0" bIns="0" rtlCol="0" anchor="t">
            <a:spAutoFit/>
          </a:bodyPr>
          <a:lstStyle/>
          <a:p>
            <a:pPr algn="just">
              <a:lnSpc>
                <a:spcPts val="3120"/>
              </a:lnSpc>
              <a:spcBef>
                <a:spcPct val="0"/>
              </a:spcBef>
            </a:pPr>
            <a:r>
              <a:rPr lang="en-US" sz="2400">
                <a:solidFill>
                  <a:srgbClr val="000000"/>
                </a:solidFill>
                <a:latin typeface="Public Sans"/>
              </a:rPr>
              <a:t>                                                                                                               Sizi ne kadar tanımlıyor?</a:t>
            </a:r>
          </a:p>
          <a:p>
            <a:pPr algn="just">
              <a:lnSpc>
                <a:spcPts val="3120"/>
              </a:lnSpc>
              <a:spcBef>
                <a:spcPct val="0"/>
              </a:spcBef>
            </a:pPr>
            <a:endParaRPr lang="en-US" sz="2400">
              <a:solidFill>
                <a:srgbClr val="000000"/>
              </a:solidFill>
              <a:latin typeface="Public Sans"/>
            </a:endParaRPr>
          </a:p>
          <a:p>
            <a:pPr algn="just">
              <a:lnSpc>
                <a:spcPts val="3120"/>
              </a:lnSpc>
              <a:spcBef>
                <a:spcPct val="0"/>
              </a:spcBef>
            </a:pPr>
            <a:r>
              <a:rPr lang="en-US" sz="2400">
                <a:solidFill>
                  <a:srgbClr val="000000"/>
                </a:solidFill>
                <a:latin typeface="Public Sans"/>
              </a:rPr>
              <a:t>                                                                                                                 Hiç                      Çok iyi </a:t>
            </a:r>
          </a:p>
          <a:p>
            <a:pPr algn="just">
              <a:lnSpc>
                <a:spcPts val="3120"/>
              </a:lnSpc>
              <a:spcBef>
                <a:spcPct val="0"/>
              </a:spcBef>
            </a:pPr>
            <a:r>
              <a:rPr lang="en-US" sz="2400">
                <a:solidFill>
                  <a:srgbClr val="000000"/>
                </a:solidFill>
                <a:latin typeface="Public Sans"/>
              </a:rPr>
              <a:t>8-  Bugüne kadar hiç öfkelendiğimi hatırlayamıyorum.        1      2    3    4        5</a:t>
            </a:r>
          </a:p>
          <a:p>
            <a:pPr algn="just">
              <a:lnSpc>
                <a:spcPts val="3120"/>
              </a:lnSpc>
              <a:spcBef>
                <a:spcPct val="0"/>
              </a:spcBef>
            </a:pPr>
            <a:r>
              <a:rPr lang="en-US" sz="2400">
                <a:solidFill>
                  <a:srgbClr val="000000"/>
                </a:solidFill>
                <a:latin typeface="Public Sans"/>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689173"/>
            <a:ext cx="18288000" cy="2597827"/>
          </a:xfrm>
          <a:prstGeom prst="rect">
            <a:avLst/>
          </a:prstGeom>
          <a:solidFill>
            <a:srgbClr val="99B83C"/>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151609" y="4514378"/>
            <a:ext cx="3778506" cy="4936291"/>
          </a:xfrm>
          <a:prstGeom prst="rect">
            <a:avLst/>
          </a:prstGeom>
        </p:spPr>
      </p:pic>
      <p:sp>
        <p:nvSpPr>
          <p:cNvPr id="4" name="TextBox 4"/>
          <p:cNvSpPr txBox="1"/>
          <p:nvPr/>
        </p:nvSpPr>
        <p:spPr>
          <a:xfrm>
            <a:off x="3788950" y="2381096"/>
            <a:ext cx="7517011" cy="4190365"/>
          </a:xfrm>
          <a:prstGeom prst="rect">
            <a:avLst/>
          </a:prstGeom>
        </p:spPr>
        <p:txBody>
          <a:bodyPr lIns="0" tIns="0" rIns="0" bIns="0" rtlCol="0" anchor="t">
            <a:spAutoFit/>
          </a:bodyPr>
          <a:lstStyle/>
          <a:p>
            <a:pPr algn="ctr">
              <a:lnSpc>
                <a:spcPts val="4759"/>
              </a:lnSpc>
            </a:pPr>
            <a:r>
              <a:rPr lang="en-US" sz="3399">
                <a:solidFill>
                  <a:srgbClr val="000000"/>
                </a:solidFill>
                <a:latin typeface="Public Sans Bold"/>
              </a:rPr>
              <a:t>SİZ</a:t>
            </a:r>
          </a:p>
          <a:p>
            <a:pPr algn="ctr">
              <a:lnSpc>
                <a:spcPts val="4759"/>
              </a:lnSpc>
            </a:pPr>
            <a:endParaRPr lang="en-US" sz="3399">
              <a:solidFill>
                <a:srgbClr val="000000"/>
              </a:solidFill>
              <a:latin typeface="Public Sans Bold"/>
            </a:endParaRPr>
          </a:p>
          <a:p>
            <a:pPr algn="ctr">
              <a:lnSpc>
                <a:spcPts val="4759"/>
              </a:lnSpc>
            </a:pPr>
            <a:r>
              <a:rPr lang="en-US" sz="3399">
                <a:solidFill>
                  <a:srgbClr val="000000"/>
                </a:solidFill>
                <a:latin typeface="Public Sans Bold"/>
              </a:rPr>
              <a:t>KIZDIĞINIZDA, ÖFKELENDİĞİNİZDE</a:t>
            </a:r>
          </a:p>
          <a:p>
            <a:pPr algn="ctr">
              <a:lnSpc>
                <a:spcPts val="4759"/>
              </a:lnSpc>
            </a:pPr>
            <a:endParaRPr lang="en-US" sz="3399">
              <a:solidFill>
                <a:srgbClr val="000000"/>
              </a:solidFill>
              <a:latin typeface="Public Sans Bold"/>
            </a:endParaRPr>
          </a:p>
          <a:p>
            <a:pPr algn="ctr">
              <a:lnSpc>
                <a:spcPts val="4759"/>
              </a:lnSpc>
            </a:pPr>
            <a:r>
              <a:rPr lang="en-US" sz="3399">
                <a:solidFill>
                  <a:srgbClr val="000000"/>
                </a:solidFill>
                <a:latin typeface="Public Sans Bold"/>
              </a:rPr>
              <a:t>NE YAPARSINIZ?</a:t>
            </a:r>
          </a:p>
          <a:p>
            <a:pPr algn="ctr">
              <a:lnSpc>
                <a:spcPts val="4759"/>
              </a:lnSpc>
            </a:pPr>
            <a:endParaRPr lang="en-US" sz="3399">
              <a:solidFill>
                <a:srgbClr val="000000"/>
              </a:solidFill>
              <a:latin typeface="Public Sans Bold"/>
            </a:endParaRPr>
          </a:p>
          <a:p>
            <a:pPr algn="ctr">
              <a:lnSpc>
                <a:spcPts val="4759"/>
              </a:lnSpc>
            </a:pPr>
            <a:r>
              <a:rPr lang="en-US" sz="3399">
                <a:solidFill>
                  <a:srgbClr val="000000"/>
                </a:solidFill>
                <a:latin typeface="Public Sans Bold"/>
              </a:rPr>
              <a:t>NELER YAPMAK SİZE İYİ GELİR?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25393" y="1735290"/>
            <a:ext cx="10037213" cy="1047750"/>
          </a:xfrm>
          <a:prstGeom prst="rect">
            <a:avLst/>
          </a:prstGeom>
        </p:spPr>
        <p:txBody>
          <a:bodyPr lIns="0" tIns="0" rIns="0" bIns="0" rtlCol="0" anchor="t">
            <a:spAutoFit/>
          </a:bodyPr>
          <a:lstStyle/>
          <a:p>
            <a:pPr algn="ctr">
              <a:lnSpc>
                <a:spcPts val="7679"/>
              </a:lnSpc>
            </a:pPr>
            <a:r>
              <a:rPr lang="en-US" sz="6399">
                <a:solidFill>
                  <a:srgbClr val="000000"/>
                </a:solidFill>
                <a:latin typeface="Telegraf Bold"/>
              </a:rPr>
              <a:t>Öfkenin Sonuçları</a:t>
            </a:r>
          </a:p>
        </p:txBody>
      </p:sp>
      <p:sp>
        <p:nvSpPr>
          <p:cNvPr id="3" name="AutoShape 3"/>
          <p:cNvSpPr/>
          <p:nvPr/>
        </p:nvSpPr>
        <p:spPr>
          <a:xfrm>
            <a:off x="0" y="9258300"/>
            <a:ext cx="18288000" cy="1028700"/>
          </a:xfrm>
          <a:prstGeom prst="rect">
            <a:avLst/>
          </a:prstGeom>
          <a:solidFill>
            <a:srgbClr val="D1A3E8"/>
          </a:solidFill>
        </p:spPr>
      </p:sp>
      <p:grpSp>
        <p:nvGrpSpPr>
          <p:cNvPr id="4" name="Group 4"/>
          <p:cNvGrpSpPr/>
          <p:nvPr/>
        </p:nvGrpSpPr>
        <p:grpSpPr>
          <a:xfrm>
            <a:off x="1026738" y="4611840"/>
            <a:ext cx="4756949" cy="3186901"/>
            <a:chOff x="0" y="0"/>
            <a:chExt cx="6342599" cy="4249202"/>
          </a:xfrm>
        </p:grpSpPr>
        <p:sp>
          <p:nvSpPr>
            <p:cNvPr id="5" name="TextBox 5"/>
            <p:cNvSpPr txBox="1"/>
            <p:nvPr/>
          </p:nvSpPr>
          <p:spPr>
            <a:xfrm>
              <a:off x="0" y="685582"/>
              <a:ext cx="6342599" cy="3457575"/>
            </a:xfrm>
            <a:prstGeom prst="rect">
              <a:avLst/>
            </a:prstGeom>
          </p:spPr>
          <p:txBody>
            <a:bodyPr lIns="0" tIns="0" rIns="0" bIns="0" rtlCol="0" anchor="t">
              <a:spAutoFit/>
            </a:bodyPr>
            <a:lstStyle/>
            <a:p>
              <a:pPr marL="485775" lvl="1" indent="-242888" algn="just">
                <a:lnSpc>
                  <a:spcPts val="2925"/>
                </a:lnSpc>
                <a:buFont typeface="Arial"/>
                <a:buChar char="•"/>
              </a:pPr>
              <a:r>
                <a:rPr lang="en-US" sz="2250">
                  <a:solidFill>
                    <a:srgbClr val="000000"/>
                  </a:solidFill>
                  <a:latin typeface="Public Sans"/>
                </a:rPr>
                <a:t>Kan şekerinin yükselmesi</a:t>
              </a:r>
            </a:p>
            <a:p>
              <a:pPr marL="485775" lvl="1" indent="-242888" algn="just">
                <a:lnSpc>
                  <a:spcPts val="2925"/>
                </a:lnSpc>
                <a:buFont typeface="Arial"/>
                <a:buChar char="•"/>
              </a:pPr>
              <a:r>
                <a:rPr lang="en-US" sz="2250">
                  <a:solidFill>
                    <a:srgbClr val="000000"/>
                  </a:solidFill>
                  <a:latin typeface="Public Sans"/>
                </a:rPr>
                <a:t>Nabzın ve kan basıncının artması</a:t>
              </a:r>
            </a:p>
            <a:p>
              <a:pPr marL="485775" lvl="1" indent="-242888" algn="just">
                <a:lnSpc>
                  <a:spcPts val="2925"/>
                </a:lnSpc>
                <a:buFont typeface="Arial"/>
                <a:buChar char="•"/>
              </a:pPr>
              <a:r>
                <a:rPr lang="en-US" sz="2250">
                  <a:solidFill>
                    <a:srgbClr val="000000"/>
                  </a:solidFill>
                  <a:latin typeface="Public Sans"/>
                </a:rPr>
                <a:t>Sık sık ve zor nefes alma</a:t>
              </a:r>
            </a:p>
            <a:p>
              <a:pPr marL="485775" lvl="1" indent="-242888" algn="just">
                <a:lnSpc>
                  <a:spcPts val="2925"/>
                </a:lnSpc>
                <a:buFont typeface="Arial"/>
                <a:buChar char="•"/>
              </a:pPr>
              <a:r>
                <a:rPr lang="en-US" sz="2250">
                  <a:solidFill>
                    <a:srgbClr val="000000"/>
                  </a:solidFill>
                  <a:latin typeface="Public Sans"/>
                </a:rPr>
                <a:t>Baş ağrısı</a:t>
              </a:r>
            </a:p>
            <a:p>
              <a:pPr marL="485775" lvl="1" indent="-242888" algn="just">
                <a:lnSpc>
                  <a:spcPts val="2925"/>
                </a:lnSpc>
                <a:buFont typeface="Arial"/>
                <a:buChar char="•"/>
              </a:pPr>
              <a:r>
                <a:rPr lang="en-US" sz="2250">
                  <a:solidFill>
                    <a:srgbClr val="000000"/>
                  </a:solidFill>
                  <a:latin typeface="Public Sans"/>
                </a:rPr>
                <a:t>Kas ağrıları, sırt, boyun ağrısı</a:t>
              </a:r>
            </a:p>
            <a:p>
              <a:pPr algn="just">
                <a:lnSpc>
                  <a:spcPts val="2925"/>
                </a:lnSpc>
              </a:pPr>
              <a:endParaRPr lang="en-US" sz="2250">
                <a:solidFill>
                  <a:srgbClr val="000000"/>
                </a:solidFill>
                <a:latin typeface="Public Sans"/>
              </a:endParaRPr>
            </a:p>
          </p:txBody>
        </p:sp>
        <p:sp>
          <p:nvSpPr>
            <p:cNvPr id="6" name="TextBox 6"/>
            <p:cNvSpPr txBox="1"/>
            <p:nvPr/>
          </p:nvSpPr>
          <p:spPr>
            <a:xfrm>
              <a:off x="0" y="-66675"/>
              <a:ext cx="6342599" cy="628862"/>
            </a:xfrm>
            <a:prstGeom prst="rect">
              <a:avLst/>
            </a:prstGeom>
          </p:spPr>
          <p:txBody>
            <a:bodyPr lIns="0" tIns="0" rIns="0" bIns="0" rtlCol="0" anchor="t">
              <a:spAutoFit/>
            </a:bodyPr>
            <a:lstStyle/>
            <a:p>
              <a:pPr algn="ctr">
                <a:lnSpc>
                  <a:spcPts val="3639"/>
                </a:lnSpc>
              </a:pPr>
              <a:r>
                <a:rPr lang="en-US" sz="2799">
                  <a:solidFill>
                    <a:srgbClr val="000000"/>
                  </a:solidFill>
                  <a:latin typeface="Telegraf Bold"/>
                </a:rPr>
                <a:t>Fizyolojik Tepkiler</a:t>
              </a:r>
            </a:p>
          </p:txBody>
        </p:sp>
      </p:grpSp>
      <p:grpSp>
        <p:nvGrpSpPr>
          <p:cNvPr id="7" name="Group 7"/>
          <p:cNvGrpSpPr/>
          <p:nvPr/>
        </p:nvGrpSpPr>
        <p:grpSpPr>
          <a:xfrm>
            <a:off x="6798939" y="4734504"/>
            <a:ext cx="4686198" cy="2693348"/>
            <a:chOff x="0" y="0"/>
            <a:chExt cx="6248264" cy="3591130"/>
          </a:xfrm>
        </p:grpSpPr>
        <p:sp>
          <p:nvSpPr>
            <p:cNvPr id="8" name="TextBox 8"/>
            <p:cNvSpPr txBox="1"/>
            <p:nvPr/>
          </p:nvSpPr>
          <p:spPr>
            <a:xfrm>
              <a:off x="0" y="676057"/>
              <a:ext cx="6248264" cy="2932853"/>
            </a:xfrm>
            <a:prstGeom prst="rect">
              <a:avLst/>
            </a:prstGeom>
          </p:spPr>
          <p:txBody>
            <a:bodyPr lIns="0" tIns="0" rIns="0" bIns="0" rtlCol="0" anchor="t">
              <a:spAutoFit/>
            </a:bodyPr>
            <a:lstStyle/>
            <a:p>
              <a:pPr marL="474979" lvl="1" indent="-237490">
                <a:lnSpc>
                  <a:spcPts val="2859"/>
                </a:lnSpc>
                <a:buFont typeface="Arial"/>
                <a:buChar char="•"/>
              </a:pPr>
              <a:r>
                <a:rPr lang="en-US" sz="2199">
                  <a:solidFill>
                    <a:srgbClr val="000000"/>
                  </a:solidFill>
                  <a:latin typeface="Public Sans"/>
                </a:rPr>
                <a:t>Konsantrasyon bozukluğu</a:t>
              </a:r>
            </a:p>
            <a:p>
              <a:pPr marL="474979" lvl="1" indent="-237490">
                <a:lnSpc>
                  <a:spcPts val="2859"/>
                </a:lnSpc>
                <a:buFont typeface="Arial"/>
                <a:buChar char="•"/>
              </a:pPr>
              <a:r>
                <a:rPr lang="en-US" sz="2199">
                  <a:solidFill>
                    <a:srgbClr val="000000"/>
                  </a:solidFill>
                  <a:latin typeface="Public Sans"/>
                </a:rPr>
                <a:t>Düşük performans</a:t>
              </a:r>
            </a:p>
            <a:p>
              <a:pPr marL="474979" lvl="1" indent="-237490">
                <a:lnSpc>
                  <a:spcPts val="2859"/>
                </a:lnSpc>
                <a:buFont typeface="Arial"/>
                <a:buChar char="•"/>
              </a:pPr>
              <a:r>
                <a:rPr lang="en-US" sz="2199">
                  <a:solidFill>
                    <a:srgbClr val="000000"/>
                  </a:solidFill>
                  <a:latin typeface="Public Sans"/>
                </a:rPr>
                <a:t>Unutkanlık</a:t>
              </a:r>
            </a:p>
            <a:p>
              <a:pPr marL="474979" lvl="1" indent="-237490">
                <a:lnSpc>
                  <a:spcPts val="2859"/>
                </a:lnSpc>
                <a:buFont typeface="Arial"/>
                <a:buChar char="•"/>
              </a:pPr>
              <a:r>
                <a:rPr lang="en-US" sz="2199">
                  <a:solidFill>
                    <a:srgbClr val="000000"/>
                  </a:solidFill>
                  <a:latin typeface="Public Sans"/>
                </a:rPr>
                <a:t>Uykusuzluk</a:t>
              </a:r>
            </a:p>
            <a:p>
              <a:pPr marL="474979" lvl="1" indent="-237490">
                <a:lnSpc>
                  <a:spcPts val="2859"/>
                </a:lnSpc>
                <a:buFont typeface="Arial"/>
                <a:buChar char="•"/>
              </a:pPr>
              <a:r>
                <a:rPr lang="en-US" sz="2199">
                  <a:solidFill>
                    <a:srgbClr val="000000"/>
                  </a:solidFill>
                  <a:latin typeface="Public Sans"/>
                </a:rPr>
                <a:t>Dikkatsizlik</a:t>
              </a:r>
            </a:p>
            <a:p>
              <a:pPr algn="ctr">
                <a:lnSpc>
                  <a:spcPts val="3120"/>
                </a:lnSpc>
              </a:pPr>
              <a:endParaRPr lang="en-US" sz="2199">
                <a:solidFill>
                  <a:srgbClr val="000000"/>
                </a:solidFill>
                <a:latin typeface="Public Sans"/>
              </a:endParaRPr>
            </a:p>
          </p:txBody>
        </p:sp>
        <p:sp>
          <p:nvSpPr>
            <p:cNvPr id="9" name="TextBox 9"/>
            <p:cNvSpPr txBox="1"/>
            <p:nvPr/>
          </p:nvSpPr>
          <p:spPr>
            <a:xfrm>
              <a:off x="0" y="-66675"/>
              <a:ext cx="6248264" cy="628862"/>
            </a:xfrm>
            <a:prstGeom prst="rect">
              <a:avLst/>
            </a:prstGeom>
          </p:spPr>
          <p:txBody>
            <a:bodyPr lIns="0" tIns="0" rIns="0" bIns="0" rtlCol="0" anchor="t">
              <a:spAutoFit/>
            </a:bodyPr>
            <a:lstStyle/>
            <a:p>
              <a:pPr algn="ctr">
                <a:lnSpc>
                  <a:spcPts val="3639"/>
                </a:lnSpc>
              </a:pPr>
              <a:r>
                <a:rPr lang="en-US" sz="2799">
                  <a:solidFill>
                    <a:srgbClr val="000000"/>
                  </a:solidFill>
                  <a:latin typeface="Telegraf Bold"/>
                </a:rPr>
                <a:t>Zihinsel Tepkiler</a:t>
              </a:r>
            </a:p>
          </p:txBody>
        </p:sp>
      </p:grpSp>
      <p:grpSp>
        <p:nvGrpSpPr>
          <p:cNvPr id="10" name="Group 10"/>
          <p:cNvGrpSpPr/>
          <p:nvPr/>
        </p:nvGrpSpPr>
        <p:grpSpPr>
          <a:xfrm>
            <a:off x="12502351" y="4734504"/>
            <a:ext cx="4756949" cy="3186901"/>
            <a:chOff x="0" y="0"/>
            <a:chExt cx="6342599" cy="4249202"/>
          </a:xfrm>
        </p:grpSpPr>
        <p:sp>
          <p:nvSpPr>
            <p:cNvPr id="11" name="TextBox 11"/>
            <p:cNvSpPr txBox="1"/>
            <p:nvPr/>
          </p:nvSpPr>
          <p:spPr>
            <a:xfrm>
              <a:off x="0" y="685582"/>
              <a:ext cx="6342599" cy="3457575"/>
            </a:xfrm>
            <a:prstGeom prst="rect">
              <a:avLst/>
            </a:prstGeom>
          </p:spPr>
          <p:txBody>
            <a:bodyPr lIns="0" tIns="0" rIns="0" bIns="0" rtlCol="0" anchor="t">
              <a:spAutoFit/>
            </a:bodyPr>
            <a:lstStyle/>
            <a:p>
              <a:pPr marL="485775" lvl="1" indent="-242888" algn="just">
                <a:lnSpc>
                  <a:spcPts val="2925"/>
                </a:lnSpc>
                <a:buFont typeface="Arial"/>
                <a:buChar char="•"/>
              </a:pPr>
              <a:r>
                <a:rPr lang="en-US" sz="2250">
                  <a:solidFill>
                    <a:srgbClr val="000000"/>
                  </a:solidFill>
                  <a:latin typeface="Public Sans"/>
                </a:rPr>
                <a:t>Alkolizm</a:t>
              </a:r>
            </a:p>
            <a:p>
              <a:pPr marL="485775" lvl="1" indent="-242888" algn="just">
                <a:lnSpc>
                  <a:spcPts val="2925"/>
                </a:lnSpc>
                <a:buFont typeface="Arial"/>
                <a:buChar char="•"/>
              </a:pPr>
              <a:r>
                <a:rPr lang="en-US" sz="2250">
                  <a:solidFill>
                    <a:srgbClr val="000000"/>
                  </a:solidFill>
                  <a:latin typeface="Public Sans"/>
                </a:rPr>
                <a:t>Sigara tiryakiliği</a:t>
              </a:r>
            </a:p>
            <a:p>
              <a:pPr marL="485775" lvl="1" indent="-242888" algn="just">
                <a:lnSpc>
                  <a:spcPts val="2925"/>
                </a:lnSpc>
                <a:buFont typeface="Arial"/>
                <a:buChar char="•"/>
              </a:pPr>
              <a:r>
                <a:rPr lang="en-US" sz="2250">
                  <a:solidFill>
                    <a:srgbClr val="000000"/>
                  </a:solidFill>
                  <a:latin typeface="Public Sans"/>
                </a:rPr>
                <a:t>Huzursuzluk</a:t>
              </a:r>
            </a:p>
            <a:p>
              <a:pPr marL="485775" lvl="1" indent="-242888" algn="just">
                <a:lnSpc>
                  <a:spcPts val="2925"/>
                </a:lnSpc>
                <a:buFont typeface="Arial"/>
                <a:buChar char="•"/>
              </a:pPr>
              <a:r>
                <a:rPr lang="en-US" sz="2250">
                  <a:solidFill>
                    <a:srgbClr val="000000"/>
                  </a:solidFill>
                  <a:latin typeface="Public Sans"/>
                </a:rPr>
                <a:t>Acelecilik</a:t>
              </a:r>
            </a:p>
            <a:p>
              <a:pPr marL="485775" lvl="1" indent="-242888" algn="just">
                <a:lnSpc>
                  <a:spcPts val="2925"/>
                </a:lnSpc>
                <a:buFont typeface="Arial"/>
                <a:buChar char="•"/>
              </a:pPr>
              <a:r>
                <a:rPr lang="en-US" sz="2250">
                  <a:solidFill>
                    <a:srgbClr val="000000"/>
                  </a:solidFill>
                  <a:latin typeface="Public Sans"/>
                </a:rPr>
                <a:t>İlaç kullanımı</a:t>
              </a:r>
            </a:p>
            <a:p>
              <a:pPr marL="485775" lvl="1" indent="-242888" algn="just">
                <a:lnSpc>
                  <a:spcPts val="2925"/>
                </a:lnSpc>
                <a:buFont typeface="Arial"/>
                <a:buChar char="•"/>
              </a:pPr>
              <a:r>
                <a:rPr lang="en-US" sz="2250">
                  <a:solidFill>
                    <a:srgbClr val="000000"/>
                  </a:solidFill>
                  <a:latin typeface="Public Sans"/>
                </a:rPr>
                <a:t>Aşırı yemek yeme</a:t>
              </a:r>
            </a:p>
            <a:p>
              <a:pPr algn="ctr">
                <a:lnSpc>
                  <a:spcPts val="2925"/>
                </a:lnSpc>
              </a:pPr>
              <a:endParaRPr lang="en-US" sz="2250">
                <a:solidFill>
                  <a:srgbClr val="000000"/>
                </a:solidFill>
                <a:latin typeface="Public Sans"/>
              </a:endParaRPr>
            </a:p>
          </p:txBody>
        </p:sp>
        <p:sp>
          <p:nvSpPr>
            <p:cNvPr id="12" name="TextBox 12"/>
            <p:cNvSpPr txBox="1"/>
            <p:nvPr/>
          </p:nvSpPr>
          <p:spPr>
            <a:xfrm>
              <a:off x="0" y="-66675"/>
              <a:ext cx="6342599" cy="628862"/>
            </a:xfrm>
            <a:prstGeom prst="rect">
              <a:avLst/>
            </a:prstGeom>
          </p:spPr>
          <p:txBody>
            <a:bodyPr lIns="0" tIns="0" rIns="0" bIns="0" rtlCol="0" anchor="t">
              <a:spAutoFit/>
            </a:bodyPr>
            <a:lstStyle/>
            <a:p>
              <a:pPr algn="ctr">
                <a:lnSpc>
                  <a:spcPts val="3639"/>
                </a:lnSpc>
              </a:pPr>
              <a:r>
                <a:rPr lang="en-US" sz="2799">
                  <a:solidFill>
                    <a:srgbClr val="000000"/>
                  </a:solidFill>
                  <a:latin typeface="Telegraf Bold"/>
                </a:rPr>
                <a:t>Davranışsal Tepkiler</a:t>
              </a:r>
            </a:p>
          </p:txBody>
        </p:sp>
      </p:grpSp>
      <p:sp>
        <p:nvSpPr>
          <p:cNvPr id="13" name="AutoShape 13"/>
          <p:cNvSpPr/>
          <p:nvPr/>
        </p:nvSpPr>
        <p:spPr>
          <a:xfrm rot="5400000">
            <a:off x="4822489" y="6200528"/>
            <a:ext cx="2941573" cy="0"/>
          </a:xfrm>
          <a:prstGeom prst="line">
            <a:avLst/>
          </a:prstGeom>
          <a:ln w="9525" cap="flat">
            <a:solidFill>
              <a:srgbClr val="000000"/>
            </a:solidFill>
            <a:prstDash val="solid"/>
            <a:headEnd type="none" w="sm" len="sm"/>
            <a:tailEnd type="none" w="sm" len="sm"/>
          </a:ln>
        </p:spPr>
      </p:sp>
      <p:sp>
        <p:nvSpPr>
          <p:cNvPr id="14" name="AutoShape 14"/>
          <p:cNvSpPr/>
          <p:nvPr/>
        </p:nvSpPr>
        <p:spPr>
          <a:xfrm rot="5400000">
            <a:off x="10523939" y="6200528"/>
            <a:ext cx="2941573" cy="0"/>
          </a:xfrm>
          <a:prstGeom prst="line">
            <a:avLst/>
          </a:prstGeom>
          <a:ln w="9525" cap="flat">
            <a:solidFill>
              <a:srgbClr val="000000"/>
            </a:solidFill>
            <a:prstDash val="soli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7409746" cy="10287000"/>
          </a:xfrm>
          <a:prstGeom prst="rect">
            <a:avLst/>
          </a:prstGeom>
          <a:solidFill>
            <a:srgbClr val="CFE3E7"/>
          </a:solidFill>
        </p:spPr>
      </p:sp>
      <p:sp>
        <p:nvSpPr>
          <p:cNvPr id="3" name="TextBox 3"/>
          <p:cNvSpPr txBox="1"/>
          <p:nvPr/>
        </p:nvSpPr>
        <p:spPr>
          <a:xfrm>
            <a:off x="1030617" y="3267722"/>
            <a:ext cx="4872148" cy="1047750"/>
          </a:xfrm>
          <a:prstGeom prst="rect">
            <a:avLst/>
          </a:prstGeom>
        </p:spPr>
        <p:txBody>
          <a:bodyPr lIns="0" tIns="0" rIns="0" bIns="0" rtlCol="0" anchor="t">
            <a:spAutoFit/>
          </a:bodyPr>
          <a:lstStyle/>
          <a:p>
            <a:pPr algn="just">
              <a:lnSpc>
                <a:spcPts val="7679"/>
              </a:lnSpc>
            </a:pPr>
            <a:r>
              <a:rPr lang="en-US" sz="6399">
                <a:solidFill>
                  <a:srgbClr val="000000"/>
                </a:solidFill>
                <a:latin typeface="Telegraf Bold"/>
              </a:rPr>
              <a:t>Başlarken</a:t>
            </a:r>
          </a:p>
        </p:txBody>
      </p:sp>
      <p:pic>
        <p:nvPicPr>
          <p:cNvPr id="4" name="Picture 4"/>
          <p:cNvPicPr>
            <a:picLocks noChangeAspect="1"/>
          </p:cNvPicPr>
          <p:nvPr/>
        </p:nvPicPr>
        <p:blipFill>
          <a:blip r:embed="rId2"/>
          <a:srcRect/>
          <a:stretch>
            <a:fillRect/>
          </a:stretch>
        </p:blipFill>
        <p:spPr>
          <a:xfrm>
            <a:off x="8685163" y="1482681"/>
            <a:ext cx="8574137" cy="76444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52500"/>
            <a:ext cx="8908870" cy="2019300"/>
          </a:xfrm>
          <a:prstGeom prst="rect">
            <a:avLst/>
          </a:prstGeom>
        </p:spPr>
        <p:txBody>
          <a:bodyPr lIns="0" tIns="0" rIns="0" bIns="0" rtlCol="0" anchor="t">
            <a:spAutoFit/>
          </a:bodyPr>
          <a:lstStyle/>
          <a:p>
            <a:pPr>
              <a:lnSpc>
                <a:spcPts val="7679"/>
              </a:lnSpc>
            </a:pPr>
            <a:r>
              <a:rPr lang="en-US" sz="6399">
                <a:solidFill>
                  <a:srgbClr val="000000"/>
                </a:solidFill>
                <a:latin typeface="Telegraf Bold"/>
              </a:rPr>
              <a:t>Öfkeyi İfade Şekilleri Nelerdir?</a:t>
            </a:r>
          </a:p>
        </p:txBody>
      </p:sp>
      <p:sp>
        <p:nvSpPr>
          <p:cNvPr id="3" name="AutoShape 3"/>
          <p:cNvSpPr/>
          <p:nvPr/>
        </p:nvSpPr>
        <p:spPr>
          <a:xfrm>
            <a:off x="0" y="8244800"/>
            <a:ext cx="18288000" cy="2042200"/>
          </a:xfrm>
          <a:prstGeom prst="rect">
            <a:avLst/>
          </a:prstGeom>
          <a:solidFill>
            <a:srgbClr val="99D9D9"/>
          </a:solidFill>
        </p:spPr>
      </p:sp>
      <p:grpSp>
        <p:nvGrpSpPr>
          <p:cNvPr id="4" name="Group 4"/>
          <p:cNvGrpSpPr/>
          <p:nvPr/>
        </p:nvGrpSpPr>
        <p:grpSpPr>
          <a:xfrm>
            <a:off x="5084859" y="3315955"/>
            <a:ext cx="3526097" cy="4584689"/>
            <a:chOff x="0" y="0"/>
            <a:chExt cx="4701462" cy="6112919"/>
          </a:xfrm>
        </p:grpSpPr>
        <p:sp>
          <p:nvSpPr>
            <p:cNvPr id="5" name="TextBox 5"/>
            <p:cNvSpPr txBox="1"/>
            <p:nvPr/>
          </p:nvSpPr>
          <p:spPr>
            <a:xfrm>
              <a:off x="0" y="757329"/>
              <a:ext cx="4659154" cy="5355590"/>
            </a:xfrm>
            <a:prstGeom prst="rect">
              <a:avLst/>
            </a:prstGeom>
          </p:spPr>
          <p:txBody>
            <a:bodyPr lIns="0" tIns="0" rIns="0" bIns="0" rtlCol="0" anchor="t">
              <a:spAutoFit/>
            </a:bodyPr>
            <a:lstStyle/>
            <a:p>
              <a:pPr algn="ctr">
                <a:lnSpc>
                  <a:spcPts val="2340"/>
                </a:lnSpc>
              </a:pPr>
              <a:r>
                <a:rPr lang="en-US" sz="1800">
                  <a:solidFill>
                    <a:srgbClr val="000000"/>
                  </a:solidFill>
                  <a:latin typeface="Public Sans Bold"/>
                </a:rPr>
                <a:t>Saldırgan Davranışlar</a:t>
              </a:r>
              <a:r>
                <a:rPr lang="en-US" sz="1800">
                  <a:solidFill>
                    <a:srgbClr val="000000"/>
                  </a:solidFill>
                  <a:latin typeface="Public Sans"/>
                </a:rPr>
                <a:t> </a:t>
              </a:r>
            </a:p>
            <a:p>
              <a:pPr algn="just">
                <a:lnSpc>
                  <a:spcPts val="2340"/>
                </a:lnSpc>
              </a:pPr>
              <a:r>
                <a:rPr lang="en-US" sz="1800">
                  <a:solidFill>
                    <a:srgbClr val="000000"/>
                  </a:solidFill>
                  <a:latin typeface="Public Sans"/>
                </a:rPr>
                <a:t> Öfke bulaşıcı bir duygu olduğu için karşımızdaki kişinin öfkeli gözükmesi bizim de kontrolümüzü güçleştirir. En sık ortaya koyulan yolu da bu duygularımızı dışarı vurmak bağırmak, kızmak, eşyaları kırmak, duvarlara vurmak gibi saldırgan davranışlarda bulunmaktır.</a:t>
              </a:r>
            </a:p>
            <a:p>
              <a:pPr>
                <a:lnSpc>
                  <a:spcPts val="3120"/>
                </a:lnSpc>
              </a:pPr>
              <a:endParaRPr lang="en-US" sz="1800">
                <a:solidFill>
                  <a:srgbClr val="000000"/>
                </a:solidFill>
                <a:latin typeface="Public Sans"/>
              </a:endParaRPr>
            </a:p>
            <a:p>
              <a:pPr>
                <a:lnSpc>
                  <a:spcPts val="3120"/>
                </a:lnSpc>
              </a:pPr>
              <a:endParaRPr lang="en-US" sz="1800">
                <a:solidFill>
                  <a:srgbClr val="000000"/>
                </a:solidFill>
                <a:latin typeface="Public Sans"/>
              </a:endParaRPr>
            </a:p>
          </p:txBody>
        </p:sp>
        <p:sp>
          <p:nvSpPr>
            <p:cNvPr id="6" name="TextBox 6"/>
            <p:cNvSpPr txBox="1"/>
            <p:nvPr/>
          </p:nvSpPr>
          <p:spPr>
            <a:xfrm>
              <a:off x="0" y="-57150"/>
              <a:ext cx="4701462" cy="455083"/>
            </a:xfrm>
            <a:prstGeom prst="rect">
              <a:avLst/>
            </a:prstGeom>
          </p:spPr>
          <p:txBody>
            <a:bodyPr lIns="0" tIns="0" rIns="0" bIns="0" rtlCol="0" anchor="t">
              <a:spAutoFit/>
            </a:bodyPr>
            <a:lstStyle/>
            <a:p>
              <a:pPr>
                <a:lnSpc>
                  <a:spcPts val="2600"/>
                </a:lnSpc>
              </a:pPr>
              <a:endParaRPr/>
            </a:p>
          </p:txBody>
        </p:sp>
      </p:grpSp>
      <p:sp>
        <p:nvSpPr>
          <p:cNvPr id="7" name="TextBox 7"/>
          <p:cNvSpPr txBox="1"/>
          <p:nvPr/>
        </p:nvSpPr>
        <p:spPr>
          <a:xfrm>
            <a:off x="9257986" y="4337417"/>
            <a:ext cx="3759381" cy="3097530"/>
          </a:xfrm>
          <a:prstGeom prst="rect">
            <a:avLst/>
          </a:prstGeom>
        </p:spPr>
        <p:txBody>
          <a:bodyPr lIns="0" tIns="0" rIns="0" bIns="0" rtlCol="0" anchor="t">
            <a:spAutoFit/>
          </a:bodyPr>
          <a:lstStyle/>
          <a:p>
            <a:pPr algn="ctr">
              <a:lnSpc>
                <a:spcPts val="2730"/>
              </a:lnSpc>
            </a:pPr>
            <a:r>
              <a:rPr lang="en-US" sz="2100">
                <a:solidFill>
                  <a:srgbClr val="000000"/>
                </a:solidFill>
                <a:latin typeface="Public Sans Bold"/>
              </a:rPr>
              <a:t>Bastırılmış Davranışlar </a:t>
            </a:r>
          </a:p>
          <a:p>
            <a:pPr algn="just">
              <a:lnSpc>
                <a:spcPts val="2730"/>
              </a:lnSpc>
            </a:pPr>
            <a:r>
              <a:rPr lang="en-US" sz="2100">
                <a:solidFill>
                  <a:srgbClr val="000000"/>
                </a:solidFill>
                <a:latin typeface="Public Sans"/>
              </a:rPr>
              <a:t>Sürekli öfkeyi bastırmak, sanki hiç kızmıyormuş gibi görünmek, sakin kalmak, belli etmemektir. Zamanında ifade edilmediği için birikir birikir ve bir yanardağ gibi patlama şeklinde sonuçlanabilir.</a:t>
            </a:r>
          </a:p>
          <a:p>
            <a:pPr>
              <a:lnSpc>
                <a:spcPts val="2730"/>
              </a:lnSpc>
            </a:pPr>
            <a:endParaRPr lang="en-US" sz="2100">
              <a:solidFill>
                <a:srgbClr val="000000"/>
              </a:solidFill>
              <a:latin typeface="Public Sans"/>
            </a:endParaRPr>
          </a:p>
        </p:txBody>
      </p:sp>
      <p:sp>
        <p:nvSpPr>
          <p:cNvPr id="8" name="TextBox 8"/>
          <p:cNvSpPr txBox="1"/>
          <p:nvPr/>
        </p:nvSpPr>
        <p:spPr>
          <a:xfrm>
            <a:off x="13701728" y="3523423"/>
            <a:ext cx="3477111" cy="3634740"/>
          </a:xfrm>
          <a:prstGeom prst="rect">
            <a:avLst/>
          </a:prstGeom>
        </p:spPr>
        <p:txBody>
          <a:bodyPr lIns="0" tIns="0" rIns="0" bIns="0" rtlCol="0" anchor="t">
            <a:spAutoFit/>
          </a:bodyPr>
          <a:lstStyle/>
          <a:p>
            <a:pPr>
              <a:lnSpc>
                <a:spcPts val="2340"/>
              </a:lnSpc>
            </a:pPr>
            <a:endParaRPr/>
          </a:p>
          <a:p>
            <a:pPr algn="ctr">
              <a:lnSpc>
                <a:spcPts val="2469"/>
              </a:lnSpc>
            </a:pPr>
            <a:r>
              <a:rPr lang="en-US" sz="1899">
                <a:solidFill>
                  <a:srgbClr val="000000"/>
                </a:solidFill>
                <a:latin typeface="Public Sans Bold"/>
              </a:rPr>
              <a:t>Kontrol Etme</a:t>
            </a:r>
          </a:p>
          <a:p>
            <a:pPr algn="just">
              <a:lnSpc>
                <a:spcPts val="2469"/>
              </a:lnSpc>
            </a:pPr>
            <a:r>
              <a:rPr lang="en-US" sz="1899">
                <a:solidFill>
                  <a:srgbClr val="000000"/>
                </a:solidFill>
                <a:latin typeface="Public Sans"/>
              </a:rPr>
              <a:t>Öfke duygusunu hepimiz yaşarız. "Ben hiçbir şeye öfkelenmiyorum." veya "Hiç kızmam." dediğimizde bir şeylerden kaçıyor olabiliriz. Önce bunun farkına varıp daha sonra da bunu etkili bir biçimde ifade etme yollarını kullanmak gereklidir. </a:t>
            </a:r>
          </a:p>
          <a:p>
            <a:pPr algn="just">
              <a:lnSpc>
                <a:spcPts val="2340"/>
              </a:lnSpc>
            </a:pPr>
            <a:endParaRPr lang="en-US" sz="1899">
              <a:solidFill>
                <a:srgbClr val="000000"/>
              </a:solidFill>
              <a:latin typeface="Public Sans"/>
            </a:endParaRPr>
          </a:p>
        </p:txBody>
      </p:sp>
      <p:sp>
        <p:nvSpPr>
          <p:cNvPr id="9" name="AutoShape 9"/>
          <p:cNvSpPr/>
          <p:nvPr/>
        </p:nvSpPr>
        <p:spPr>
          <a:xfrm rot="5400000">
            <a:off x="12060723" y="6089217"/>
            <a:ext cx="2681934" cy="0"/>
          </a:xfrm>
          <a:prstGeom prst="line">
            <a:avLst/>
          </a:prstGeom>
          <a:ln w="9525" cap="flat">
            <a:solidFill>
              <a:srgbClr val="000000"/>
            </a:solidFill>
            <a:prstDash val="solid"/>
            <a:headEnd type="none" w="sm" len="sm"/>
            <a:tailEnd type="none" w="sm" len="sm"/>
          </a:ln>
        </p:spPr>
      </p:sp>
      <p:sp>
        <p:nvSpPr>
          <p:cNvPr id="10" name="AutoShape 10"/>
          <p:cNvSpPr/>
          <p:nvPr/>
        </p:nvSpPr>
        <p:spPr>
          <a:xfrm rot="5400000">
            <a:off x="7569357" y="6089217"/>
            <a:ext cx="2681934" cy="0"/>
          </a:xfrm>
          <a:prstGeom prst="line">
            <a:avLst/>
          </a:prstGeom>
          <a:ln w="9525" cap="flat">
            <a:solidFill>
              <a:srgbClr val="000000"/>
            </a:solidFill>
            <a:prstDash val="solid"/>
            <a:headEnd type="none" w="sm" len="sm"/>
            <a:tailEnd type="none" w="sm" len="sm"/>
          </a:ln>
        </p:spPr>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4307678"/>
            <a:ext cx="3761555" cy="53458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70998"/>
            <a:ext cx="18288000" cy="1816002"/>
          </a:xfrm>
          <a:prstGeom prst="rect">
            <a:avLst/>
          </a:prstGeom>
          <a:solidFill>
            <a:srgbClr val="D1A3E8"/>
          </a:solidFill>
        </p:spPr>
      </p:sp>
      <p:sp>
        <p:nvSpPr>
          <p:cNvPr id="4" name="AutoShape 4"/>
          <p:cNvSpPr/>
          <p:nvPr/>
        </p:nvSpPr>
        <p:spPr>
          <a:xfrm>
            <a:off x="9589770" y="3241543"/>
            <a:ext cx="7669530" cy="0"/>
          </a:xfrm>
          <a:prstGeom prst="line">
            <a:avLst/>
          </a:prstGeom>
          <a:ln w="9525" cap="rnd">
            <a:solidFill>
              <a:srgbClr val="000000"/>
            </a:solidFill>
            <a:prstDash val="solid"/>
            <a:headEnd type="none" w="sm" len="sm"/>
            <a:tailEnd type="none" w="sm" len="sm"/>
          </a:ln>
        </p:spPr>
      </p:sp>
      <p:sp>
        <p:nvSpPr>
          <p:cNvPr id="5" name="TextBox 5"/>
          <p:cNvSpPr txBox="1"/>
          <p:nvPr/>
        </p:nvSpPr>
        <p:spPr>
          <a:xfrm>
            <a:off x="1028700" y="962025"/>
            <a:ext cx="7277033" cy="2019300"/>
          </a:xfrm>
          <a:prstGeom prst="rect">
            <a:avLst/>
          </a:prstGeom>
        </p:spPr>
        <p:txBody>
          <a:bodyPr lIns="0" tIns="0" rIns="0" bIns="0" rtlCol="0" anchor="t">
            <a:spAutoFit/>
          </a:bodyPr>
          <a:lstStyle/>
          <a:p>
            <a:pPr>
              <a:lnSpc>
                <a:spcPts val="7679"/>
              </a:lnSpc>
            </a:pPr>
            <a:r>
              <a:rPr lang="en-US" sz="6399">
                <a:solidFill>
                  <a:srgbClr val="000000"/>
                </a:solidFill>
                <a:latin typeface="Telegraf Bold"/>
              </a:rPr>
              <a:t>Öfkeyi Kontrol Etme</a:t>
            </a:r>
          </a:p>
        </p:txBody>
      </p:sp>
      <p:sp>
        <p:nvSpPr>
          <p:cNvPr id="6" name="TextBox 6"/>
          <p:cNvSpPr txBox="1"/>
          <p:nvPr/>
        </p:nvSpPr>
        <p:spPr>
          <a:xfrm>
            <a:off x="9589770" y="1885431"/>
            <a:ext cx="7559277" cy="3440430"/>
          </a:xfrm>
          <a:prstGeom prst="rect">
            <a:avLst/>
          </a:prstGeom>
        </p:spPr>
        <p:txBody>
          <a:bodyPr lIns="0" tIns="0" rIns="0" bIns="0" rtlCol="0" anchor="t">
            <a:spAutoFit/>
          </a:bodyPr>
          <a:lstStyle/>
          <a:p>
            <a:pPr algn="just">
              <a:lnSpc>
                <a:spcPts val="2730"/>
              </a:lnSpc>
            </a:pPr>
            <a:r>
              <a:rPr lang="en-US" sz="2100">
                <a:solidFill>
                  <a:srgbClr val="000000"/>
                </a:solidFill>
                <a:latin typeface="Public Sans"/>
              </a:rPr>
              <a:t>Öfkenizi tetikleyen  durumları ve biçimini  tanıyın.</a:t>
            </a:r>
          </a:p>
          <a:p>
            <a:pPr algn="just">
              <a:lnSpc>
                <a:spcPts val="2730"/>
              </a:lnSpc>
            </a:pPr>
            <a:endParaRPr lang="en-US" sz="2100">
              <a:solidFill>
                <a:srgbClr val="000000"/>
              </a:solidFill>
              <a:latin typeface="Public Sans"/>
            </a:endParaRPr>
          </a:p>
          <a:p>
            <a:pPr algn="just">
              <a:lnSpc>
                <a:spcPts val="2730"/>
              </a:lnSpc>
            </a:pPr>
            <a:r>
              <a:rPr lang="en-US" sz="2100">
                <a:solidFill>
                  <a:srgbClr val="000000"/>
                </a:solidFill>
                <a:latin typeface="Public Sans"/>
              </a:rPr>
              <a:t>Sakinleşme yönteminizi belirleyin.</a:t>
            </a:r>
          </a:p>
          <a:p>
            <a:pPr algn="just">
              <a:lnSpc>
                <a:spcPts val="2730"/>
              </a:lnSpc>
            </a:pPr>
            <a:endParaRPr lang="en-US" sz="2100">
              <a:solidFill>
                <a:srgbClr val="000000"/>
              </a:solidFill>
              <a:latin typeface="Public Sans"/>
            </a:endParaRPr>
          </a:p>
          <a:p>
            <a:pPr algn="just">
              <a:lnSpc>
                <a:spcPts val="2730"/>
              </a:lnSpc>
            </a:pPr>
            <a:endParaRPr lang="en-US" sz="2100">
              <a:solidFill>
                <a:srgbClr val="000000"/>
              </a:solidFill>
              <a:latin typeface="Public Sans"/>
            </a:endParaRPr>
          </a:p>
          <a:p>
            <a:pPr algn="just">
              <a:lnSpc>
                <a:spcPts val="2730"/>
              </a:lnSpc>
            </a:pPr>
            <a:r>
              <a:rPr lang="en-US" sz="2100">
                <a:solidFill>
                  <a:srgbClr val="000000"/>
                </a:solidFill>
                <a:latin typeface="Public Sans"/>
              </a:rPr>
              <a:t>Derin nefes alın, nefes ve nabzınızı kontrol altında tutun.</a:t>
            </a:r>
          </a:p>
          <a:p>
            <a:pPr algn="just">
              <a:lnSpc>
                <a:spcPts val="2730"/>
              </a:lnSpc>
            </a:pPr>
            <a:endParaRPr lang="en-US" sz="2100">
              <a:solidFill>
                <a:srgbClr val="000000"/>
              </a:solidFill>
              <a:latin typeface="Public Sans"/>
            </a:endParaRPr>
          </a:p>
          <a:p>
            <a:pPr algn="just">
              <a:lnSpc>
                <a:spcPts val="2730"/>
              </a:lnSpc>
            </a:pPr>
            <a:endParaRPr lang="en-US" sz="2100">
              <a:solidFill>
                <a:srgbClr val="000000"/>
              </a:solidFill>
              <a:latin typeface="Public Sans"/>
            </a:endParaRPr>
          </a:p>
          <a:p>
            <a:pPr algn="just">
              <a:lnSpc>
                <a:spcPts val="2730"/>
              </a:lnSpc>
            </a:pPr>
            <a:r>
              <a:rPr lang="en-US" sz="2100">
                <a:solidFill>
                  <a:srgbClr val="000000"/>
                </a:solidFill>
                <a:latin typeface="Public Sans"/>
              </a:rPr>
              <a:t>Kendinize sizi sakinleştirecek cümleler söyleyin.</a:t>
            </a:r>
          </a:p>
          <a:p>
            <a:pPr>
              <a:lnSpc>
                <a:spcPts val="2730"/>
              </a:lnSpc>
            </a:pPr>
            <a:endParaRPr lang="en-US" sz="2100">
              <a:solidFill>
                <a:srgbClr val="000000"/>
              </a:solidFill>
              <a:latin typeface="Public Sans"/>
            </a:endParaRPr>
          </a:p>
        </p:txBody>
      </p:sp>
      <p:sp>
        <p:nvSpPr>
          <p:cNvPr id="7" name="AutoShape 7"/>
          <p:cNvSpPr/>
          <p:nvPr/>
        </p:nvSpPr>
        <p:spPr>
          <a:xfrm>
            <a:off x="9589770" y="5299027"/>
            <a:ext cx="7669530" cy="0"/>
          </a:xfrm>
          <a:prstGeom prst="line">
            <a:avLst/>
          </a:prstGeom>
          <a:ln w="9525" cap="rnd">
            <a:solidFill>
              <a:srgbClr val="000000"/>
            </a:solidFill>
            <a:prstDash val="solid"/>
            <a:headEnd type="none" w="sm" len="sm"/>
            <a:tailEnd type="none" w="sm" len="sm"/>
          </a:ln>
        </p:spPr>
      </p:sp>
      <p:sp>
        <p:nvSpPr>
          <p:cNvPr id="8" name="TextBox 8"/>
          <p:cNvSpPr txBox="1"/>
          <p:nvPr/>
        </p:nvSpPr>
        <p:spPr>
          <a:xfrm>
            <a:off x="9589770" y="5608582"/>
            <a:ext cx="6637586" cy="1383030"/>
          </a:xfrm>
          <a:prstGeom prst="rect">
            <a:avLst/>
          </a:prstGeom>
        </p:spPr>
        <p:txBody>
          <a:bodyPr lIns="0" tIns="0" rIns="0" bIns="0" rtlCol="0" anchor="t">
            <a:spAutoFit/>
          </a:bodyPr>
          <a:lstStyle/>
          <a:p>
            <a:pPr algn="just">
              <a:lnSpc>
                <a:spcPts val="2730"/>
              </a:lnSpc>
              <a:spcBef>
                <a:spcPct val="0"/>
              </a:spcBef>
            </a:pPr>
            <a:r>
              <a:rPr lang="en-US" sz="2100">
                <a:solidFill>
                  <a:srgbClr val="000000"/>
                </a:solidFill>
                <a:latin typeface="Public Sans"/>
              </a:rPr>
              <a:t>Kendinizi  kontrol etme  konusunda  kararlı  olun.</a:t>
            </a:r>
          </a:p>
          <a:p>
            <a:pPr algn="just">
              <a:lnSpc>
                <a:spcPts val="2730"/>
              </a:lnSpc>
              <a:spcBef>
                <a:spcPct val="0"/>
              </a:spcBef>
            </a:pPr>
            <a:endParaRPr lang="en-US" sz="2100">
              <a:solidFill>
                <a:srgbClr val="000000"/>
              </a:solidFill>
              <a:latin typeface="Public Sans"/>
            </a:endParaRPr>
          </a:p>
          <a:p>
            <a:pPr algn="just">
              <a:lnSpc>
                <a:spcPts val="2730"/>
              </a:lnSpc>
              <a:spcBef>
                <a:spcPct val="0"/>
              </a:spcBef>
            </a:pPr>
            <a:endParaRPr lang="en-US" sz="2100">
              <a:solidFill>
                <a:srgbClr val="000000"/>
              </a:solidFill>
              <a:latin typeface="Public Sans"/>
            </a:endParaRPr>
          </a:p>
          <a:p>
            <a:pPr algn="just">
              <a:lnSpc>
                <a:spcPts val="2730"/>
              </a:lnSpc>
              <a:spcBef>
                <a:spcPct val="0"/>
              </a:spcBef>
            </a:pPr>
            <a:r>
              <a:rPr lang="en-US" sz="2100">
                <a:solidFill>
                  <a:srgbClr val="000000"/>
                </a:solidFill>
                <a:latin typeface="Public Sans"/>
              </a:rPr>
              <a:t>Şiddet  davranışlarını  asla  kabul  edilebilir  görmeyin.</a:t>
            </a:r>
          </a:p>
        </p:txBody>
      </p:sp>
      <p:pic>
        <p:nvPicPr>
          <p:cNvPr id="9"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0200" y="5283465"/>
            <a:ext cx="2292533" cy="417514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2819716"/>
            <a:ext cx="6157528" cy="0"/>
          </a:xfrm>
          <a:prstGeom prst="line">
            <a:avLst/>
          </a:prstGeom>
          <a:ln w="9525" cap="rnd">
            <a:solidFill>
              <a:srgbClr val="000000"/>
            </a:solidFill>
            <a:prstDash val="solid"/>
            <a:headEnd type="none" w="sm" len="sm"/>
            <a:tailEnd type="none" w="sm" len="sm"/>
          </a:ln>
        </p:spPr>
      </p:sp>
      <p:sp>
        <p:nvSpPr>
          <p:cNvPr id="3" name="AutoShape 3"/>
          <p:cNvSpPr/>
          <p:nvPr/>
        </p:nvSpPr>
        <p:spPr>
          <a:xfrm>
            <a:off x="1028700" y="5065193"/>
            <a:ext cx="6157528" cy="0"/>
          </a:xfrm>
          <a:prstGeom prst="line">
            <a:avLst/>
          </a:prstGeom>
          <a:ln w="9525" cap="rnd">
            <a:solidFill>
              <a:srgbClr val="000000"/>
            </a:solidFill>
            <a:prstDash val="solid"/>
            <a:headEnd type="none" w="sm" len="sm"/>
            <a:tailEnd type="none" w="sm" len="sm"/>
          </a:ln>
        </p:spPr>
      </p:sp>
      <p:sp>
        <p:nvSpPr>
          <p:cNvPr id="4" name="AutoShape 4"/>
          <p:cNvSpPr/>
          <p:nvPr/>
        </p:nvSpPr>
        <p:spPr>
          <a:xfrm>
            <a:off x="0" y="8460255"/>
            <a:ext cx="18288000" cy="1826745"/>
          </a:xfrm>
          <a:prstGeom prst="rect">
            <a:avLst/>
          </a:prstGeom>
          <a:solidFill>
            <a:srgbClr val="99B83C"/>
          </a:solidFill>
        </p:spPr>
      </p:sp>
      <p:grpSp>
        <p:nvGrpSpPr>
          <p:cNvPr id="5" name="Group 5"/>
          <p:cNvGrpSpPr>
            <a:grpSpLocks noChangeAspect="1"/>
          </p:cNvGrpSpPr>
          <p:nvPr/>
        </p:nvGrpSpPr>
        <p:grpSpPr>
          <a:xfrm>
            <a:off x="10835304" y="2834304"/>
            <a:ext cx="6423996" cy="6423996"/>
            <a:chOff x="0" y="0"/>
            <a:chExt cx="6350000" cy="6350000"/>
          </a:xfrm>
        </p:grpSpPr>
        <p:sp>
          <p:nvSpPr>
            <p:cNvPr id="6" name="Freeform 6"/>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2"/>
              <a:stretch>
                <a:fillRect l="-39042" r="-39042"/>
              </a:stretch>
            </a:blipFill>
          </p:spPr>
        </p:sp>
      </p:grpSp>
      <p:sp>
        <p:nvSpPr>
          <p:cNvPr id="9" name="TextBox 9"/>
          <p:cNvSpPr txBox="1"/>
          <p:nvPr/>
        </p:nvSpPr>
        <p:spPr>
          <a:xfrm>
            <a:off x="1028700" y="1398203"/>
            <a:ext cx="7001986" cy="5840730"/>
          </a:xfrm>
          <a:prstGeom prst="rect">
            <a:avLst/>
          </a:prstGeom>
        </p:spPr>
        <p:txBody>
          <a:bodyPr lIns="0" tIns="0" rIns="0" bIns="0" rtlCol="0" anchor="t">
            <a:spAutoFit/>
          </a:bodyPr>
          <a:lstStyle/>
          <a:p>
            <a:pPr>
              <a:lnSpc>
                <a:spcPts val="2730"/>
              </a:lnSpc>
            </a:pPr>
            <a:endParaRPr/>
          </a:p>
          <a:p>
            <a:pPr>
              <a:lnSpc>
                <a:spcPts val="2730"/>
              </a:lnSpc>
            </a:pPr>
            <a:r>
              <a:rPr lang="en-US" sz="2100">
                <a:solidFill>
                  <a:srgbClr val="000000"/>
                </a:solidFill>
                <a:latin typeface="Public Sans"/>
              </a:rPr>
              <a:t>Çevrenizdekileri  öfkelendiğinize dair bilgilendirin.</a:t>
            </a:r>
          </a:p>
          <a:p>
            <a:pPr>
              <a:lnSpc>
                <a:spcPts val="2730"/>
              </a:lnSpc>
            </a:pPr>
            <a:endParaRPr lang="en-US" sz="2100">
              <a:solidFill>
                <a:srgbClr val="000000"/>
              </a:solidFill>
              <a:latin typeface="Public Sans"/>
            </a:endParaRPr>
          </a:p>
          <a:p>
            <a:pPr>
              <a:lnSpc>
                <a:spcPts val="2730"/>
              </a:lnSpc>
            </a:pPr>
            <a:endParaRPr lang="en-US" sz="2100">
              <a:solidFill>
                <a:srgbClr val="000000"/>
              </a:solidFill>
              <a:latin typeface="Public Sans"/>
            </a:endParaRPr>
          </a:p>
          <a:p>
            <a:pPr>
              <a:lnSpc>
                <a:spcPts val="2730"/>
              </a:lnSpc>
            </a:pPr>
            <a:endParaRPr lang="en-US" sz="2100">
              <a:solidFill>
                <a:srgbClr val="000000"/>
              </a:solidFill>
              <a:latin typeface="Public Sans"/>
            </a:endParaRPr>
          </a:p>
          <a:p>
            <a:pPr>
              <a:lnSpc>
                <a:spcPts val="2730"/>
              </a:lnSpc>
            </a:pPr>
            <a:r>
              <a:rPr lang="en-US" sz="2100">
                <a:solidFill>
                  <a:srgbClr val="000000"/>
                </a:solidFill>
                <a:latin typeface="Public Sans"/>
              </a:rPr>
              <a:t>Problemi  açıklığa kavuşturun.</a:t>
            </a:r>
          </a:p>
          <a:p>
            <a:pPr>
              <a:lnSpc>
                <a:spcPts val="2730"/>
              </a:lnSpc>
            </a:pPr>
            <a:endParaRPr lang="en-US" sz="2100">
              <a:solidFill>
                <a:srgbClr val="000000"/>
              </a:solidFill>
              <a:latin typeface="Public Sans"/>
            </a:endParaRPr>
          </a:p>
          <a:p>
            <a:pPr>
              <a:lnSpc>
                <a:spcPts val="2730"/>
              </a:lnSpc>
            </a:pPr>
            <a:endParaRPr lang="en-US" sz="2100">
              <a:solidFill>
                <a:srgbClr val="000000"/>
              </a:solidFill>
              <a:latin typeface="Public Sans"/>
            </a:endParaRPr>
          </a:p>
          <a:p>
            <a:pPr>
              <a:lnSpc>
                <a:spcPts val="2730"/>
              </a:lnSpc>
            </a:pPr>
            <a:r>
              <a:rPr lang="en-US" sz="2100">
                <a:solidFill>
                  <a:srgbClr val="000000"/>
                </a:solidFill>
                <a:latin typeface="Public Sans"/>
              </a:rPr>
              <a:t>Çözüm aramaya odaklanın.</a:t>
            </a:r>
          </a:p>
          <a:p>
            <a:pPr>
              <a:lnSpc>
                <a:spcPts val="2730"/>
              </a:lnSpc>
            </a:pPr>
            <a:endParaRPr lang="en-US" sz="2100">
              <a:solidFill>
                <a:srgbClr val="000000"/>
              </a:solidFill>
              <a:latin typeface="Public Sans"/>
            </a:endParaRPr>
          </a:p>
          <a:p>
            <a:pPr algn="just">
              <a:lnSpc>
                <a:spcPts val="2730"/>
              </a:lnSpc>
            </a:pPr>
            <a:endParaRPr lang="en-US" sz="2100">
              <a:solidFill>
                <a:srgbClr val="000000"/>
              </a:solidFill>
              <a:latin typeface="Public Sans"/>
            </a:endParaRPr>
          </a:p>
          <a:p>
            <a:pPr algn="just">
              <a:lnSpc>
                <a:spcPts val="2730"/>
              </a:lnSpc>
            </a:pPr>
            <a:endParaRPr lang="en-US" sz="2100">
              <a:solidFill>
                <a:srgbClr val="000000"/>
              </a:solidFill>
              <a:latin typeface="Public Sans"/>
            </a:endParaRPr>
          </a:p>
          <a:p>
            <a:pPr algn="just">
              <a:lnSpc>
                <a:spcPts val="2730"/>
              </a:lnSpc>
            </a:pPr>
            <a:r>
              <a:rPr lang="en-US" sz="2100">
                <a:solidFill>
                  <a:srgbClr val="000000"/>
                </a:solidFill>
                <a:latin typeface="Public Sans Bold"/>
              </a:rPr>
              <a:t>Öfkemiz  düşüncelerimize  bağlıdır. </a:t>
            </a:r>
            <a:r>
              <a:rPr lang="en-US" sz="2100">
                <a:solidFill>
                  <a:srgbClr val="000000"/>
                </a:solidFill>
                <a:latin typeface="Public Sans"/>
              </a:rPr>
              <a:t>Düşüncelerimiz   duygularımızı,   duygularımız  davranışlarımızı  </a:t>
            </a:r>
            <a:r>
              <a:rPr lang="en-US" sz="2100">
                <a:solidFill>
                  <a:srgbClr val="000000"/>
                </a:solidFill>
                <a:latin typeface="Public Sans Italics"/>
              </a:rPr>
              <a:t>etkiler. </a:t>
            </a:r>
            <a:r>
              <a:rPr lang="en-US" sz="2100">
                <a:solidFill>
                  <a:srgbClr val="000000"/>
                </a:solidFill>
                <a:latin typeface="Public Sans"/>
              </a:rPr>
              <a:t>Öfke yaratan </a:t>
            </a:r>
            <a:r>
              <a:rPr lang="en-US" sz="2100">
                <a:solidFill>
                  <a:srgbClr val="000000"/>
                </a:solidFill>
                <a:latin typeface="Public Sans Bold"/>
              </a:rPr>
              <a:t>düşüncelerimizi değiştirdiğimizde </a:t>
            </a:r>
            <a:r>
              <a:rPr lang="en-US" sz="2100">
                <a:solidFill>
                  <a:srgbClr val="000000"/>
                </a:solidFill>
                <a:latin typeface="Public Sans"/>
              </a:rPr>
              <a:t>öfkemizin şiddetinin azaldığını görürüz.</a:t>
            </a:r>
          </a:p>
          <a:p>
            <a:pPr>
              <a:lnSpc>
                <a:spcPts val="2730"/>
              </a:lnSpc>
            </a:pPr>
            <a:endParaRPr lang="en-US" sz="2100">
              <a:solidFill>
                <a:srgbClr val="000000"/>
              </a:solidFill>
              <a:latin typeface="Public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2105708"/>
            <a:ext cx="7259697" cy="0"/>
          </a:xfrm>
          <a:prstGeom prst="line">
            <a:avLst/>
          </a:prstGeom>
          <a:ln w="9525" cap="rnd">
            <a:solidFill>
              <a:srgbClr val="000000"/>
            </a:solidFill>
            <a:prstDash val="solid"/>
            <a:headEnd type="none" w="sm" len="sm"/>
            <a:tailEnd type="none" w="sm" len="sm"/>
          </a:ln>
        </p:spPr>
      </p:sp>
      <p:sp>
        <p:nvSpPr>
          <p:cNvPr id="3" name="AutoShape 3"/>
          <p:cNvSpPr/>
          <p:nvPr/>
        </p:nvSpPr>
        <p:spPr>
          <a:xfrm>
            <a:off x="1028700" y="3397705"/>
            <a:ext cx="7259697" cy="0"/>
          </a:xfrm>
          <a:prstGeom prst="line">
            <a:avLst/>
          </a:prstGeom>
          <a:ln w="9525" cap="rnd">
            <a:solidFill>
              <a:srgbClr val="000000"/>
            </a:solidFill>
            <a:prstDash val="solid"/>
            <a:headEnd type="none" w="sm" len="sm"/>
            <a:tailEnd type="none" w="sm" len="sm"/>
          </a:ln>
        </p:spPr>
      </p:sp>
      <p:sp>
        <p:nvSpPr>
          <p:cNvPr id="4" name="AutoShape 4"/>
          <p:cNvSpPr/>
          <p:nvPr/>
        </p:nvSpPr>
        <p:spPr>
          <a:xfrm>
            <a:off x="1028700" y="4689702"/>
            <a:ext cx="7259697" cy="0"/>
          </a:xfrm>
          <a:prstGeom prst="line">
            <a:avLst/>
          </a:prstGeom>
          <a:ln w="9525" cap="rnd">
            <a:solidFill>
              <a:srgbClr val="000000"/>
            </a:solidFill>
            <a:prstDash val="solid"/>
            <a:headEnd type="none" w="sm" len="sm"/>
            <a:tailEnd type="none" w="sm" len="sm"/>
          </a:ln>
        </p:spPr>
      </p:sp>
      <p:sp>
        <p:nvSpPr>
          <p:cNvPr id="5" name="AutoShape 5"/>
          <p:cNvSpPr/>
          <p:nvPr/>
        </p:nvSpPr>
        <p:spPr>
          <a:xfrm>
            <a:off x="1028700" y="5981699"/>
            <a:ext cx="7259697" cy="0"/>
          </a:xfrm>
          <a:prstGeom prst="line">
            <a:avLst/>
          </a:prstGeom>
          <a:ln w="9525" cap="rnd">
            <a:solidFill>
              <a:srgbClr val="000000"/>
            </a:solidFill>
            <a:prstDash val="solid"/>
            <a:headEnd type="none" w="sm" len="sm"/>
            <a:tailEnd type="none" w="sm" len="sm"/>
          </a:ln>
        </p:spPr>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225953"/>
            <a:ext cx="390689" cy="390689"/>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2560623"/>
            <a:ext cx="390689" cy="390689"/>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3852620"/>
            <a:ext cx="390689" cy="390689"/>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5144617"/>
            <a:ext cx="390689" cy="390689"/>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6436614"/>
            <a:ext cx="390689" cy="390689"/>
          </a:xfrm>
          <a:prstGeom prst="rect">
            <a:avLst/>
          </a:prstGeom>
        </p:spPr>
      </p:pic>
      <p:sp>
        <p:nvSpPr>
          <p:cNvPr id="11" name="TextBox 11"/>
          <p:cNvSpPr txBox="1"/>
          <p:nvPr/>
        </p:nvSpPr>
        <p:spPr>
          <a:xfrm>
            <a:off x="10226679" y="1028465"/>
            <a:ext cx="7187295" cy="2133600"/>
          </a:xfrm>
          <a:prstGeom prst="rect">
            <a:avLst/>
          </a:prstGeom>
        </p:spPr>
        <p:txBody>
          <a:bodyPr lIns="0" tIns="0" rIns="0" bIns="0" rtlCol="0" anchor="t">
            <a:spAutoFit/>
          </a:bodyPr>
          <a:lstStyle/>
          <a:p>
            <a:pPr algn="r">
              <a:lnSpc>
                <a:spcPts val="8100"/>
              </a:lnSpc>
            </a:pPr>
            <a:r>
              <a:rPr lang="en-US" sz="6750">
                <a:solidFill>
                  <a:srgbClr val="000000"/>
                </a:solidFill>
                <a:latin typeface="Telegraf Bold"/>
              </a:rPr>
              <a:t>Bunları Mutlaka Deneyin</a:t>
            </a:r>
          </a:p>
        </p:txBody>
      </p:sp>
      <p:sp>
        <p:nvSpPr>
          <p:cNvPr id="12" name="TextBox 12"/>
          <p:cNvSpPr txBox="1"/>
          <p:nvPr/>
        </p:nvSpPr>
        <p:spPr>
          <a:xfrm>
            <a:off x="1781016" y="1158324"/>
            <a:ext cx="6567046" cy="488315"/>
          </a:xfrm>
          <a:prstGeom prst="rect">
            <a:avLst/>
          </a:prstGeom>
        </p:spPr>
        <p:txBody>
          <a:bodyPr lIns="0" tIns="0" rIns="0" bIns="0" rtlCol="0" anchor="t">
            <a:spAutoFit/>
          </a:bodyPr>
          <a:lstStyle/>
          <a:p>
            <a:pPr>
              <a:lnSpc>
                <a:spcPts val="3639"/>
              </a:lnSpc>
            </a:pPr>
            <a:r>
              <a:rPr lang="en-US" sz="2799">
                <a:solidFill>
                  <a:srgbClr val="000000"/>
                </a:solidFill>
                <a:latin typeface="Telegraf Medium"/>
              </a:rPr>
              <a:t>Sizi kızdıran kişiden uzaklaşın.</a:t>
            </a:r>
          </a:p>
        </p:txBody>
      </p:sp>
      <p:sp>
        <p:nvSpPr>
          <p:cNvPr id="13" name="TextBox 13"/>
          <p:cNvSpPr txBox="1"/>
          <p:nvPr/>
        </p:nvSpPr>
        <p:spPr>
          <a:xfrm>
            <a:off x="1781016" y="2450321"/>
            <a:ext cx="6567046" cy="488315"/>
          </a:xfrm>
          <a:prstGeom prst="rect">
            <a:avLst/>
          </a:prstGeom>
        </p:spPr>
        <p:txBody>
          <a:bodyPr lIns="0" tIns="0" rIns="0" bIns="0" rtlCol="0" anchor="t">
            <a:spAutoFit/>
          </a:bodyPr>
          <a:lstStyle/>
          <a:p>
            <a:pPr>
              <a:lnSpc>
                <a:spcPts val="3639"/>
              </a:lnSpc>
            </a:pPr>
            <a:r>
              <a:rPr lang="en-US" sz="2799">
                <a:solidFill>
                  <a:srgbClr val="000000"/>
                </a:solidFill>
                <a:latin typeface="Telegraf Medium"/>
              </a:rPr>
              <a:t>Biraz zaman tanıyın. Bekleyin.</a:t>
            </a:r>
          </a:p>
        </p:txBody>
      </p:sp>
      <p:sp>
        <p:nvSpPr>
          <p:cNvPr id="14" name="TextBox 14"/>
          <p:cNvSpPr txBox="1"/>
          <p:nvPr/>
        </p:nvSpPr>
        <p:spPr>
          <a:xfrm>
            <a:off x="1781016" y="3742317"/>
            <a:ext cx="6567046" cy="488315"/>
          </a:xfrm>
          <a:prstGeom prst="rect">
            <a:avLst/>
          </a:prstGeom>
        </p:spPr>
        <p:txBody>
          <a:bodyPr lIns="0" tIns="0" rIns="0" bIns="0" rtlCol="0" anchor="t">
            <a:spAutoFit/>
          </a:bodyPr>
          <a:lstStyle/>
          <a:p>
            <a:pPr>
              <a:lnSpc>
                <a:spcPts val="3639"/>
              </a:lnSpc>
            </a:pPr>
            <a:r>
              <a:rPr lang="en-US" sz="2799">
                <a:solidFill>
                  <a:srgbClr val="000000"/>
                </a:solidFill>
                <a:latin typeface="Telegraf Medium"/>
              </a:rPr>
              <a:t>Yalnız kalmayı deneyin.</a:t>
            </a:r>
          </a:p>
        </p:txBody>
      </p:sp>
      <p:sp>
        <p:nvSpPr>
          <p:cNvPr id="15" name="TextBox 15"/>
          <p:cNvSpPr txBox="1"/>
          <p:nvPr/>
        </p:nvSpPr>
        <p:spPr>
          <a:xfrm>
            <a:off x="1781016" y="5034314"/>
            <a:ext cx="6567046" cy="488315"/>
          </a:xfrm>
          <a:prstGeom prst="rect">
            <a:avLst/>
          </a:prstGeom>
        </p:spPr>
        <p:txBody>
          <a:bodyPr lIns="0" tIns="0" rIns="0" bIns="0" rtlCol="0" anchor="t">
            <a:spAutoFit/>
          </a:bodyPr>
          <a:lstStyle/>
          <a:p>
            <a:pPr>
              <a:lnSpc>
                <a:spcPts val="3639"/>
              </a:lnSpc>
            </a:pPr>
            <a:r>
              <a:rPr lang="en-US" sz="2799">
                <a:solidFill>
                  <a:srgbClr val="000000"/>
                </a:solidFill>
                <a:latin typeface="Telegraf Medium"/>
              </a:rPr>
              <a:t>Egzersiz yapın.</a:t>
            </a:r>
          </a:p>
        </p:txBody>
      </p:sp>
      <p:sp>
        <p:nvSpPr>
          <p:cNvPr id="16" name="TextBox 16"/>
          <p:cNvSpPr txBox="1"/>
          <p:nvPr/>
        </p:nvSpPr>
        <p:spPr>
          <a:xfrm>
            <a:off x="1781016" y="6326311"/>
            <a:ext cx="6567046" cy="945515"/>
          </a:xfrm>
          <a:prstGeom prst="rect">
            <a:avLst/>
          </a:prstGeom>
        </p:spPr>
        <p:txBody>
          <a:bodyPr lIns="0" tIns="0" rIns="0" bIns="0" rtlCol="0" anchor="t">
            <a:spAutoFit/>
          </a:bodyPr>
          <a:lstStyle/>
          <a:p>
            <a:pPr>
              <a:lnSpc>
                <a:spcPts val="3639"/>
              </a:lnSpc>
            </a:pPr>
            <a:r>
              <a:rPr lang="en-US" sz="2799">
                <a:solidFill>
                  <a:srgbClr val="000000"/>
                </a:solidFill>
                <a:latin typeface="Telegraf Medium"/>
              </a:rPr>
              <a:t>Sakince gidip o kişiye bundan rahatsız olduğunuzu söyleyin.</a:t>
            </a:r>
          </a:p>
        </p:txBody>
      </p:sp>
      <p:sp>
        <p:nvSpPr>
          <p:cNvPr id="17" name="AutoShape 17"/>
          <p:cNvSpPr/>
          <p:nvPr/>
        </p:nvSpPr>
        <p:spPr>
          <a:xfrm>
            <a:off x="0" y="8470998"/>
            <a:ext cx="18288000" cy="1816002"/>
          </a:xfrm>
          <a:prstGeom prst="rect">
            <a:avLst/>
          </a:prstGeom>
          <a:solidFill>
            <a:srgbClr val="D1A3E8"/>
          </a:solidFill>
        </p:spPr>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501997" y="3919285"/>
            <a:ext cx="4616654" cy="3424718"/>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579643" y="4877282"/>
            <a:ext cx="4351293" cy="503833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689173"/>
            <a:ext cx="18288000" cy="2597827"/>
          </a:xfrm>
          <a:prstGeom prst="rect">
            <a:avLst/>
          </a:prstGeom>
          <a:solidFill>
            <a:srgbClr val="99B83C"/>
          </a:solidFill>
        </p:spPr>
      </p:sp>
      <p:pic>
        <p:nvPicPr>
          <p:cNvPr id="3" name="Picture 3"/>
          <p:cNvPicPr>
            <a:picLocks noChangeAspect="1"/>
          </p:cNvPicPr>
          <p:nvPr/>
        </p:nvPicPr>
        <p:blipFill>
          <a:blip r:embed="rId2"/>
          <a:srcRect/>
          <a:stretch>
            <a:fillRect/>
          </a:stretch>
        </p:blipFill>
        <p:spPr>
          <a:xfrm>
            <a:off x="12411932" y="1840260"/>
            <a:ext cx="5127680" cy="4056766"/>
          </a:xfrm>
          <a:prstGeom prst="rect">
            <a:avLst/>
          </a:prstGeom>
        </p:spPr>
      </p:pic>
      <p:sp>
        <p:nvSpPr>
          <p:cNvPr id="4" name="TextBox 4"/>
          <p:cNvSpPr txBox="1"/>
          <p:nvPr/>
        </p:nvSpPr>
        <p:spPr>
          <a:xfrm>
            <a:off x="1028700" y="952500"/>
            <a:ext cx="11829878" cy="1047750"/>
          </a:xfrm>
          <a:prstGeom prst="rect">
            <a:avLst/>
          </a:prstGeom>
        </p:spPr>
        <p:txBody>
          <a:bodyPr lIns="0" tIns="0" rIns="0" bIns="0" rtlCol="0" anchor="t">
            <a:spAutoFit/>
          </a:bodyPr>
          <a:lstStyle/>
          <a:p>
            <a:pPr algn="ctr">
              <a:lnSpc>
                <a:spcPts val="7679"/>
              </a:lnSpc>
            </a:pPr>
            <a:r>
              <a:rPr lang="en-US" sz="6399">
                <a:solidFill>
                  <a:srgbClr val="000000"/>
                </a:solidFill>
                <a:latin typeface="Telegraf Bold"/>
              </a:rPr>
              <a:t>UNUTMAYIN!</a:t>
            </a:r>
          </a:p>
        </p:txBody>
      </p:sp>
      <p:sp>
        <p:nvSpPr>
          <p:cNvPr id="5" name="TextBox 5"/>
          <p:cNvSpPr txBox="1"/>
          <p:nvPr/>
        </p:nvSpPr>
        <p:spPr>
          <a:xfrm>
            <a:off x="5712658" y="2081716"/>
            <a:ext cx="1957834" cy="1019810"/>
          </a:xfrm>
          <a:prstGeom prst="rect">
            <a:avLst/>
          </a:prstGeom>
        </p:spPr>
        <p:txBody>
          <a:bodyPr lIns="0" tIns="0" rIns="0" bIns="0" rtlCol="0" anchor="t">
            <a:spAutoFit/>
          </a:bodyPr>
          <a:lstStyle/>
          <a:p>
            <a:pPr algn="ctr">
              <a:lnSpc>
                <a:spcPts val="7840"/>
              </a:lnSpc>
            </a:pPr>
            <a:r>
              <a:rPr lang="en-US" sz="5600">
                <a:solidFill>
                  <a:srgbClr val="000000"/>
                </a:solidFill>
                <a:latin typeface="Telegraf Bold"/>
              </a:rPr>
              <a:t>ÖFKE</a:t>
            </a:r>
          </a:p>
        </p:txBody>
      </p:sp>
      <p:sp>
        <p:nvSpPr>
          <p:cNvPr id="6" name="TextBox 6"/>
          <p:cNvSpPr txBox="1"/>
          <p:nvPr/>
        </p:nvSpPr>
        <p:spPr>
          <a:xfrm>
            <a:off x="3884238" y="3320601"/>
            <a:ext cx="5812185" cy="2741295"/>
          </a:xfrm>
          <a:prstGeom prst="rect">
            <a:avLst/>
          </a:prstGeom>
        </p:spPr>
        <p:txBody>
          <a:bodyPr lIns="0" tIns="0" rIns="0" bIns="0" rtlCol="0" anchor="t">
            <a:spAutoFit/>
          </a:bodyPr>
          <a:lstStyle/>
          <a:p>
            <a:pPr algn="ctr">
              <a:lnSpc>
                <a:spcPts val="3120"/>
              </a:lnSpc>
              <a:spcBef>
                <a:spcPct val="0"/>
              </a:spcBef>
            </a:pPr>
            <a:r>
              <a:rPr lang="en-US" sz="2400">
                <a:solidFill>
                  <a:srgbClr val="000000"/>
                </a:solidFill>
                <a:latin typeface="Public Sans"/>
              </a:rPr>
              <a:t>Problemlerimizi  çözmez.</a:t>
            </a:r>
          </a:p>
          <a:p>
            <a:pPr algn="ctr">
              <a:lnSpc>
                <a:spcPts val="3120"/>
              </a:lnSpc>
              <a:spcBef>
                <a:spcPct val="0"/>
              </a:spcBef>
            </a:pPr>
            <a:r>
              <a:rPr lang="en-US" sz="2400">
                <a:solidFill>
                  <a:srgbClr val="000000"/>
                </a:solidFill>
                <a:latin typeface="Public Sans"/>
              </a:rPr>
              <a:t>Öcümüzü  almamızı  sağlamaz.  </a:t>
            </a:r>
          </a:p>
          <a:p>
            <a:pPr algn="ctr">
              <a:lnSpc>
                <a:spcPts val="3120"/>
              </a:lnSpc>
              <a:spcBef>
                <a:spcPct val="0"/>
              </a:spcBef>
            </a:pPr>
            <a:r>
              <a:rPr lang="en-US" sz="2400">
                <a:solidFill>
                  <a:srgbClr val="000000"/>
                </a:solidFill>
                <a:latin typeface="Public Sans"/>
              </a:rPr>
              <a:t>Başkalarını  kontrol  etmemizi sağlamaz.</a:t>
            </a:r>
          </a:p>
          <a:p>
            <a:pPr algn="ctr">
              <a:lnSpc>
                <a:spcPts val="3120"/>
              </a:lnSpc>
              <a:spcBef>
                <a:spcPct val="0"/>
              </a:spcBef>
            </a:pPr>
            <a:r>
              <a:rPr lang="en-US" sz="2400">
                <a:solidFill>
                  <a:srgbClr val="000000"/>
                </a:solidFill>
                <a:latin typeface="Public Sans"/>
              </a:rPr>
              <a:t>Haklı   olduğumuzu  göstermez.</a:t>
            </a:r>
          </a:p>
          <a:p>
            <a:pPr algn="ctr">
              <a:lnSpc>
                <a:spcPts val="3120"/>
              </a:lnSpc>
              <a:spcBef>
                <a:spcPct val="0"/>
              </a:spcBef>
            </a:pPr>
            <a:r>
              <a:rPr lang="en-US" sz="2400">
                <a:solidFill>
                  <a:srgbClr val="000000"/>
                </a:solidFill>
                <a:latin typeface="Public Sans"/>
              </a:rPr>
              <a:t>Korku,  kaygı  ve mutsuzluğa  neden  olur.</a:t>
            </a:r>
          </a:p>
          <a:p>
            <a:pPr algn="ctr">
              <a:lnSpc>
                <a:spcPts val="3120"/>
              </a:lnSpc>
              <a:spcBef>
                <a:spcPct val="0"/>
              </a:spcBef>
            </a:pPr>
            <a:r>
              <a:rPr lang="en-US" sz="2400">
                <a:solidFill>
                  <a:srgbClr val="000000"/>
                </a:solidFill>
                <a:latin typeface="Public Sans"/>
              </a:rPr>
              <a:t>Kişileri  bizden  uzaklaştırır.</a:t>
            </a:r>
          </a:p>
          <a:p>
            <a:pPr algn="ctr">
              <a:lnSpc>
                <a:spcPts val="3120"/>
              </a:lnSpc>
              <a:spcBef>
                <a:spcPct val="0"/>
              </a:spcBef>
            </a:pPr>
            <a:endParaRPr lang="en-US" sz="2400">
              <a:solidFill>
                <a:srgbClr val="000000"/>
              </a:solidFill>
              <a:latin typeface="Public Sans"/>
            </a:endParaRPr>
          </a:p>
        </p:txBody>
      </p:sp>
      <p:sp>
        <p:nvSpPr>
          <p:cNvPr id="7" name="TextBox 7"/>
          <p:cNvSpPr txBox="1"/>
          <p:nvPr/>
        </p:nvSpPr>
        <p:spPr>
          <a:xfrm>
            <a:off x="3310521" y="6280971"/>
            <a:ext cx="7908145" cy="398145"/>
          </a:xfrm>
          <a:prstGeom prst="rect">
            <a:avLst/>
          </a:prstGeom>
        </p:spPr>
        <p:txBody>
          <a:bodyPr lIns="0" tIns="0" rIns="0" bIns="0" rtlCol="0" anchor="t">
            <a:spAutoFit/>
          </a:bodyPr>
          <a:lstStyle/>
          <a:p>
            <a:pPr algn="ctr">
              <a:lnSpc>
                <a:spcPts val="3120"/>
              </a:lnSpc>
              <a:spcBef>
                <a:spcPct val="0"/>
              </a:spcBef>
            </a:pPr>
            <a:r>
              <a:rPr lang="en-US" sz="2400">
                <a:solidFill>
                  <a:srgbClr val="000000"/>
                </a:solidFill>
                <a:latin typeface="Public Sans"/>
              </a:rPr>
              <a:t>EN  ÇOK  KENDİ  YAŞANTINIZI  OLUMSUZ ETKİLER.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70998"/>
            <a:ext cx="18288000" cy="1816002"/>
          </a:xfrm>
          <a:prstGeom prst="rect">
            <a:avLst/>
          </a:prstGeom>
          <a:solidFill>
            <a:srgbClr val="D1A3E8"/>
          </a:solidFill>
        </p:spPr>
      </p:sp>
      <p:grpSp>
        <p:nvGrpSpPr>
          <p:cNvPr id="3" name="Group 3"/>
          <p:cNvGrpSpPr>
            <a:grpSpLocks noChangeAspect="1"/>
          </p:cNvGrpSpPr>
          <p:nvPr/>
        </p:nvGrpSpPr>
        <p:grpSpPr>
          <a:xfrm rot="-192042">
            <a:off x="1028700" y="2227771"/>
            <a:ext cx="7115149" cy="4002222"/>
            <a:chOff x="0" y="0"/>
            <a:chExt cx="11289030" cy="6350000"/>
          </a:xfrm>
        </p:grpSpPr>
        <p:sp>
          <p:nvSpPr>
            <p:cNvPr id="4" name="Freeform 4"/>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l="-3178" t="-20911" r="-3178" b="-20911"/>
              </a:stretch>
            </a:blipFill>
          </p:spPr>
        </p:sp>
      </p:grpSp>
      <p:sp>
        <p:nvSpPr>
          <p:cNvPr id="5" name="TextBox 5"/>
          <p:cNvSpPr txBox="1"/>
          <p:nvPr/>
        </p:nvSpPr>
        <p:spPr>
          <a:xfrm>
            <a:off x="9573311" y="2161096"/>
            <a:ext cx="7559277" cy="4217035"/>
          </a:xfrm>
          <a:prstGeom prst="rect">
            <a:avLst/>
          </a:prstGeom>
        </p:spPr>
        <p:txBody>
          <a:bodyPr lIns="0" tIns="0" rIns="0" bIns="0" rtlCol="0" anchor="t">
            <a:spAutoFit/>
          </a:bodyPr>
          <a:lstStyle/>
          <a:p>
            <a:pPr>
              <a:lnSpc>
                <a:spcPts val="4160"/>
              </a:lnSpc>
            </a:pPr>
            <a:r>
              <a:rPr lang="en-US" sz="3200">
                <a:solidFill>
                  <a:srgbClr val="000000"/>
                </a:solidFill>
                <a:latin typeface="Telegraf Medium"/>
              </a:rPr>
              <a:t>ÖFKE GELİR GÖZ KARARIR.?</a:t>
            </a:r>
          </a:p>
          <a:p>
            <a:pPr>
              <a:lnSpc>
                <a:spcPts val="4160"/>
              </a:lnSpc>
            </a:pPr>
            <a:r>
              <a:rPr lang="en-US" sz="3200">
                <a:solidFill>
                  <a:srgbClr val="000000"/>
                </a:solidFill>
                <a:latin typeface="Telegraf Medium"/>
              </a:rPr>
              <a:t>ÖFKE GİDER YÜZ KIZARIR. </a:t>
            </a:r>
          </a:p>
          <a:p>
            <a:pPr>
              <a:lnSpc>
                <a:spcPts val="4160"/>
              </a:lnSpc>
            </a:pPr>
            <a:endParaRPr lang="en-US" sz="3200">
              <a:solidFill>
                <a:srgbClr val="000000"/>
              </a:solidFill>
              <a:latin typeface="Telegraf Medium"/>
            </a:endParaRPr>
          </a:p>
          <a:p>
            <a:pPr>
              <a:lnSpc>
                <a:spcPts val="4160"/>
              </a:lnSpc>
            </a:pPr>
            <a:r>
              <a:rPr lang="en-US" sz="3200">
                <a:solidFill>
                  <a:srgbClr val="000000"/>
                </a:solidFill>
                <a:latin typeface="Telegraf Medium"/>
              </a:rPr>
              <a:t>TÜRK ATASÖZÜ </a:t>
            </a:r>
          </a:p>
          <a:p>
            <a:pPr>
              <a:lnSpc>
                <a:spcPts val="4160"/>
              </a:lnSpc>
            </a:pPr>
            <a:endParaRPr lang="en-US" sz="3200">
              <a:solidFill>
                <a:srgbClr val="000000"/>
              </a:solidFill>
              <a:latin typeface="Telegraf Medium"/>
            </a:endParaRPr>
          </a:p>
          <a:p>
            <a:pPr>
              <a:lnSpc>
                <a:spcPts val="4160"/>
              </a:lnSpc>
            </a:pPr>
            <a:r>
              <a:rPr lang="en-US" sz="3200">
                <a:solidFill>
                  <a:srgbClr val="000000"/>
                </a:solidFill>
                <a:latin typeface="Telegraf Medium"/>
              </a:rPr>
              <a:t>Kısaca…?“Öfkeyle kalkan, zararla oturur.”</a:t>
            </a:r>
          </a:p>
          <a:p>
            <a:pPr>
              <a:lnSpc>
                <a:spcPts val="4160"/>
              </a:lnSpc>
            </a:pPr>
            <a:endParaRPr lang="en-US" sz="3200">
              <a:solidFill>
                <a:srgbClr val="000000"/>
              </a:solidFill>
              <a:latin typeface="Telegraf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054171"/>
            <a:ext cx="18288000" cy="3232829"/>
          </a:xfrm>
          <a:prstGeom prst="rect">
            <a:avLst/>
          </a:prstGeom>
          <a:solidFill>
            <a:srgbClr val="99D9D9"/>
          </a:solidFill>
        </p:spPr>
      </p:sp>
      <p:sp>
        <p:nvSpPr>
          <p:cNvPr id="3" name="TextBox 3"/>
          <p:cNvSpPr txBox="1"/>
          <p:nvPr/>
        </p:nvSpPr>
        <p:spPr>
          <a:xfrm>
            <a:off x="9295986" y="5347194"/>
            <a:ext cx="5803791" cy="788670"/>
          </a:xfrm>
          <a:prstGeom prst="rect">
            <a:avLst/>
          </a:prstGeom>
        </p:spPr>
        <p:txBody>
          <a:bodyPr lIns="0" tIns="0" rIns="0" bIns="0" rtlCol="0" anchor="t">
            <a:spAutoFit/>
          </a:bodyPr>
          <a:lstStyle/>
          <a:p>
            <a:pPr algn="just">
              <a:lnSpc>
                <a:spcPts val="3120"/>
              </a:lnSpc>
            </a:pPr>
            <a:r>
              <a:rPr lang="en-US" sz="2400">
                <a:solidFill>
                  <a:srgbClr val="000000"/>
                </a:solidFill>
                <a:latin typeface="Public Sans"/>
              </a:rPr>
              <a:t>Sağlıklı bir şekilde ifade edilebildiğinde yapıcı, düzelticidir.</a:t>
            </a:r>
          </a:p>
        </p:txBody>
      </p:sp>
      <p:sp>
        <p:nvSpPr>
          <p:cNvPr id="4" name="AutoShape 4"/>
          <p:cNvSpPr/>
          <p:nvPr/>
        </p:nvSpPr>
        <p:spPr>
          <a:xfrm>
            <a:off x="9295986" y="2622118"/>
            <a:ext cx="6771552" cy="0"/>
          </a:xfrm>
          <a:prstGeom prst="line">
            <a:avLst/>
          </a:prstGeom>
          <a:ln w="9525" cap="rnd">
            <a:solidFill>
              <a:srgbClr val="000000"/>
            </a:solidFill>
            <a:prstDash val="solid"/>
            <a:headEnd type="none" w="sm" len="sm"/>
            <a:tailEnd type="none" w="sm" len="sm"/>
          </a:ln>
        </p:spPr>
      </p:sp>
      <p:sp>
        <p:nvSpPr>
          <p:cNvPr id="5" name="AutoShape 5"/>
          <p:cNvSpPr/>
          <p:nvPr/>
        </p:nvSpPr>
        <p:spPr>
          <a:xfrm>
            <a:off x="9295986" y="4457461"/>
            <a:ext cx="6771552" cy="0"/>
          </a:xfrm>
          <a:prstGeom prst="line">
            <a:avLst/>
          </a:prstGeom>
          <a:ln w="9525" cap="rnd">
            <a:solidFill>
              <a:srgbClr val="000000"/>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299408" y="5324236"/>
            <a:ext cx="3499667" cy="457201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7425007"/>
            <a:ext cx="2147988" cy="2147988"/>
          </a:xfrm>
          <a:prstGeom prst="rect">
            <a:avLst/>
          </a:prstGeom>
        </p:spPr>
      </p:pic>
      <p:sp>
        <p:nvSpPr>
          <p:cNvPr id="8" name="TextBox 8"/>
          <p:cNvSpPr txBox="1"/>
          <p:nvPr/>
        </p:nvSpPr>
        <p:spPr>
          <a:xfrm>
            <a:off x="1028700" y="952500"/>
            <a:ext cx="7731643" cy="1047750"/>
          </a:xfrm>
          <a:prstGeom prst="rect">
            <a:avLst/>
          </a:prstGeom>
        </p:spPr>
        <p:txBody>
          <a:bodyPr lIns="0" tIns="0" rIns="0" bIns="0" rtlCol="0" anchor="t">
            <a:spAutoFit/>
          </a:bodyPr>
          <a:lstStyle/>
          <a:p>
            <a:pPr>
              <a:lnSpc>
                <a:spcPts val="7679"/>
              </a:lnSpc>
            </a:pPr>
            <a:r>
              <a:rPr lang="en-US" sz="6399">
                <a:solidFill>
                  <a:srgbClr val="000000"/>
                </a:solidFill>
                <a:latin typeface="Telegraf Bold"/>
              </a:rPr>
              <a:t>Öfke</a:t>
            </a:r>
          </a:p>
        </p:txBody>
      </p:sp>
      <p:sp>
        <p:nvSpPr>
          <p:cNvPr id="9" name="TextBox 9"/>
          <p:cNvSpPr txBox="1"/>
          <p:nvPr/>
        </p:nvSpPr>
        <p:spPr>
          <a:xfrm>
            <a:off x="9295986" y="1712582"/>
            <a:ext cx="6771552" cy="788670"/>
          </a:xfrm>
          <a:prstGeom prst="rect">
            <a:avLst/>
          </a:prstGeom>
        </p:spPr>
        <p:txBody>
          <a:bodyPr lIns="0" tIns="0" rIns="0" bIns="0" rtlCol="0" anchor="t">
            <a:spAutoFit/>
          </a:bodyPr>
          <a:lstStyle/>
          <a:p>
            <a:pPr algn="just">
              <a:lnSpc>
                <a:spcPts val="3120"/>
              </a:lnSpc>
            </a:pPr>
            <a:r>
              <a:rPr lang="en-US" sz="2400">
                <a:solidFill>
                  <a:srgbClr val="000000"/>
                </a:solidFill>
                <a:latin typeface="Public Sans"/>
              </a:rPr>
              <a:t>Hakkımız olduğunu düşündüğümüz şeylerin engellenmesine gösterilen duygusal tepkidir.</a:t>
            </a:r>
          </a:p>
        </p:txBody>
      </p:sp>
      <p:sp>
        <p:nvSpPr>
          <p:cNvPr id="10" name="TextBox 10"/>
          <p:cNvSpPr txBox="1"/>
          <p:nvPr/>
        </p:nvSpPr>
        <p:spPr>
          <a:xfrm>
            <a:off x="9295986" y="3917565"/>
            <a:ext cx="5063126" cy="398145"/>
          </a:xfrm>
          <a:prstGeom prst="rect">
            <a:avLst/>
          </a:prstGeom>
        </p:spPr>
        <p:txBody>
          <a:bodyPr lIns="0" tIns="0" rIns="0" bIns="0" rtlCol="0" anchor="t">
            <a:spAutoFit/>
          </a:bodyPr>
          <a:lstStyle/>
          <a:p>
            <a:pPr>
              <a:lnSpc>
                <a:spcPts val="3120"/>
              </a:lnSpc>
            </a:pPr>
            <a:r>
              <a:rPr lang="en-US" sz="2400">
                <a:solidFill>
                  <a:srgbClr val="000000"/>
                </a:solidFill>
                <a:latin typeface="Public Sans"/>
              </a:rPr>
              <a:t>Doğal ve evrensel bir duygudur.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2819716"/>
            <a:ext cx="6157528" cy="0"/>
          </a:xfrm>
          <a:prstGeom prst="line">
            <a:avLst/>
          </a:prstGeom>
          <a:ln w="9525" cap="rnd">
            <a:solidFill>
              <a:srgbClr val="000000"/>
            </a:solidFill>
            <a:prstDash val="solid"/>
            <a:headEnd type="none" w="sm" len="sm"/>
            <a:tailEnd type="none" w="sm" len="sm"/>
          </a:ln>
        </p:spPr>
      </p:sp>
      <p:sp>
        <p:nvSpPr>
          <p:cNvPr id="3" name="AutoShape 3"/>
          <p:cNvSpPr/>
          <p:nvPr/>
        </p:nvSpPr>
        <p:spPr>
          <a:xfrm>
            <a:off x="1028700" y="5065193"/>
            <a:ext cx="6157528" cy="0"/>
          </a:xfrm>
          <a:prstGeom prst="line">
            <a:avLst/>
          </a:prstGeom>
          <a:ln w="9525" cap="rnd">
            <a:solidFill>
              <a:srgbClr val="000000"/>
            </a:solidFill>
            <a:prstDash val="solid"/>
            <a:headEnd type="none" w="sm" len="sm"/>
            <a:tailEnd type="none" w="sm" len="sm"/>
          </a:ln>
        </p:spPr>
      </p:sp>
      <p:sp>
        <p:nvSpPr>
          <p:cNvPr id="4" name="AutoShape 4"/>
          <p:cNvSpPr/>
          <p:nvPr/>
        </p:nvSpPr>
        <p:spPr>
          <a:xfrm>
            <a:off x="0" y="8460255"/>
            <a:ext cx="18288000" cy="1826745"/>
          </a:xfrm>
          <a:prstGeom prst="rect">
            <a:avLst/>
          </a:prstGeom>
          <a:solidFill>
            <a:srgbClr val="99B83C"/>
          </a:solidFill>
        </p:spPr>
      </p:sp>
      <p:sp>
        <p:nvSpPr>
          <p:cNvPr id="6" name="TextBox 6"/>
          <p:cNvSpPr txBox="1"/>
          <p:nvPr/>
        </p:nvSpPr>
        <p:spPr>
          <a:xfrm>
            <a:off x="8320910" y="952500"/>
            <a:ext cx="8938390" cy="1047750"/>
          </a:xfrm>
          <a:prstGeom prst="rect">
            <a:avLst/>
          </a:prstGeom>
        </p:spPr>
        <p:txBody>
          <a:bodyPr lIns="0" tIns="0" rIns="0" bIns="0" rtlCol="0" anchor="t">
            <a:spAutoFit/>
          </a:bodyPr>
          <a:lstStyle/>
          <a:p>
            <a:pPr algn="r">
              <a:lnSpc>
                <a:spcPts val="7679"/>
              </a:lnSpc>
            </a:pPr>
            <a:r>
              <a:rPr lang="en-US" sz="6399">
                <a:solidFill>
                  <a:srgbClr val="000000"/>
                </a:solidFill>
                <a:latin typeface="Telegraf Bold"/>
              </a:rPr>
              <a:t>Kontrolsüz Öfke</a:t>
            </a:r>
          </a:p>
        </p:txBody>
      </p:sp>
      <p:sp>
        <p:nvSpPr>
          <p:cNvPr id="7" name="TextBox 7"/>
          <p:cNvSpPr txBox="1"/>
          <p:nvPr/>
        </p:nvSpPr>
        <p:spPr>
          <a:xfrm>
            <a:off x="1028700" y="1398203"/>
            <a:ext cx="6047351" cy="1505585"/>
          </a:xfrm>
          <a:prstGeom prst="rect">
            <a:avLst/>
          </a:prstGeom>
        </p:spPr>
        <p:txBody>
          <a:bodyPr lIns="0" tIns="0" rIns="0" bIns="0" rtlCol="0" anchor="t">
            <a:spAutoFit/>
          </a:bodyPr>
          <a:lstStyle/>
          <a:p>
            <a:pPr algn="just">
              <a:lnSpc>
                <a:spcPts val="3120"/>
              </a:lnSpc>
            </a:pPr>
            <a:r>
              <a:rPr lang="en-US" sz="2400">
                <a:solidFill>
                  <a:srgbClr val="000000"/>
                </a:solidFill>
                <a:latin typeface="Public Sans"/>
              </a:rPr>
              <a:t>Kontrol edilemediğinde yıkıcı, saldırgan, tahrip edici tepkilere dönüşme potansiyeline sahiptir.</a:t>
            </a:r>
          </a:p>
          <a:p>
            <a:pPr algn="just">
              <a:lnSpc>
                <a:spcPts val="2600"/>
              </a:lnSpc>
            </a:pPr>
            <a:endParaRPr lang="en-US" sz="2400">
              <a:solidFill>
                <a:srgbClr val="000000"/>
              </a:solidFill>
              <a:latin typeface="Public Sans"/>
            </a:endParaRPr>
          </a:p>
        </p:txBody>
      </p:sp>
      <p:sp>
        <p:nvSpPr>
          <p:cNvPr id="8" name="TextBox 8"/>
          <p:cNvSpPr txBox="1"/>
          <p:nvPr/>
        </p:nvSpPr>
        <p:spPr>
          <a:xfrm>
            <a:off x="1028700" y="3643680"/>
            <a:ext cx="6047351" cy="724535"/>
          </a:xfrm>
          <a:prstGeom prst="rect">
            <a:avLst/>
          </a:prstGeom>
        </p:spPr>
        <p:txBody>
          <a:bodyPr lIns="0" tIns="0" rIns="0" bIns="0" rtlCol="0" anchor="t">
            <a:spAutoFit/>
          </a:bodyPr>
          <a:lstStyle/>
          <a:p>
            <a:pPr>
              <a:lnSpc>
                <a:spcPts val="3120"/>
              </a:lnSpc>
            </a:pPr>
            <a:r>
              <a:rPr lang="en-US" sz="2400">
                <a:solidFill>
                  <a:srgbClr val="000000"/>
                </a:solidFill>
                <a:latin typeface="Public Sans"/>
              </a:rPr>
              <a:t>En az iki kişiyi mutsuz eder.</a:t>
            </a:r>
          </a:p>
          <a:p>
            <a:pPr>
              <a:lnSpc>
                <a:spcPts val="2600"/>
              </a:lnSpc>
            </a:pPr>
            <a:endParaRPr lang="en-US" sz="2400">
              <a:solidFill>
                <a:srgbClr val="000000"/>
              </a:solidFill>
              <a:latin typeface="Public Sans"/>
            </a:endParaRPr>
          </a:p>
        </p:txBody>
      </p:sp>
      <p:sp>
        <p:nvSpPr>
          <p:cNvPr id="9" name="TextBox 9"/>
          <p:cNvSpPr txBox="1"/>
          <p:nvPr/>
        </p:nvSpPr>
        <p:spPr>
          <a:xfrm>
            <a:off x="1028700" y="5903999"/>
            <a:ext cx="6047351" cy="1179195"/>
          </a:xfrm>
          <a:prstGeom prst="rect">
            <a:avLst/>
          </a:prstGeom>
        </p:spPr>
        <p:txBody>
          <a:bodyPr lIns="0" tIns="0" rIns="0" bIns="0" rtlCol="0" anchor="t">
            <a:spAutoFit/>
          </a:bodyPr>
          <a:lstStyle/>
          <a:p>
            <a:pPr algn="just">
              <a:lnSpc>
                <a:spcPts val="3120"/>
              </a:lnSpc>
            </a:pPr>
            <a:r>
              <a:rPr lang="en-US" sz="2400">
                <a:solidFill>
                  <a:srgbClr val="000000"/>
                </a:solidFill>
                <a:latin typeface="Public Sans"/>
              </a:rPr>
              <a:t>Kavga, şiddet, terör ifade edilemeyen öfke duygularının etkisidir.</a:t>
            </a:r>
          </a:p>
          <a:p>
            <a:pPr>
              <a:lnSpc>
                <a:spcPts val="3120"/>
              </a:lnSpc>
              <a:spcBef>
                <a:spcPct val="0"/>
              </a:spcBef>
            </a:pPr>
            <a:endParaRPr lang="en-US" sz="2400">
              <a:solidFill>
                <a:srgbClr val="000000"/>
              </a:solidFill>
              <a:latin typeface="Public Sans"/>
            </a:endParaRPr>
          </a:p>
        </p:txBody>
      </p:sp>
      <p:pic>
        <p:nvPicPr>
          <p:cNvPr id="10"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201400" y="4479423"/>
            <a:ext cx="2743200" cy="49958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52500"/>
            <a:ext cx="10912019" cy="1047750"/>
          </a:xfrm>
          <a:prstGeom prst="rect">
            <a:avLst/>
          </a:prstGeom>
        </p:spPr>
        <p:txBody>
          <a:bodyPr lIns="0" tIns="0" rIns="0" bIns="0" rtlCol="0" anchor="t">
            <a:spAutoFit/>
          </a:bodyPr>
          <a:lstStyle/>
          <a:p>
            <a:pPr>
              <a:lnSpc>
                <a:spcPts val="7679"/>
              </a:lnSpc>
            </a:pPr>
            <a:r>
              <a:rPr lang="en-US" sz="6399">
                <a:solidFill>
                  <a:srgbClr val="000000"/>
                </a:solidFill>
                <a:latin typeface="Telegraf Bold"/>
              </a:rPr>
              <a:t>Kronik Öfke</a:t>
            </a:r>
          </a:p>
        </p:txBody>
      </p:sp>
      <p:sp>
        <p:nvSpPr>
          <p:cNvPr id="3" name="TextBox 3"/>
          <p:cNvSpPr txBox="1"/>
          <p:nvPr/>
        </p:nvSpPr>
        <p:spPr>
          <a:xfrm>
            <a:off x="1082514" y="2429312"/>
            <a:ext cx="9429375" cy="1179195"/>
          </a:xfrm>
          <a:prstGeom prst="rect">
            <a:avLst/>
          </a:prstGeom>
        </p:spPr>
        <p:txBody>
          <a:bodyPr lIns="0" tIns="0" rIns="0" bIns="0" rtlCol="0" anchor="t">
            <a:spAutoFit/>
          </a:bodyPr>
          <a:lstStyle/>
          <a:p>
            <a:pPr algn="just">
              <a:lnSpc>
                <a:spcPts val="3120"/>
              </a:lnSpc>
            </a:pPr>
            <a:r>
              <a:rPr lang="en-US" sz="2400">
                <a:solidFill>
                  <a:srgbClr val="000000"/>
                </a:solidFill>
                <a:latin typeface="Public Sans"/>
              </a:rPr>
              <a:t>Öfkenin  kronikleşmesi halinde (sürekli öfke hali) kişide düşmanca   duygu  ve davranışlara  doğru yönelim  artar.</a:t>
            </a:r>
          </a:p>
          <a:p>
            <a:pPr>
              <a:lnSpc>
                <a:spcPts val="3120"/>
              </a:lnSpc>
            </a:pPr>
            <a:endParaRPr lang="en-US" sz="2400">
              <a:solidFill>
                <a:srgbClr val="000000"/>
              </a:solidFill>
              <a:latin typeface="Public Sans"/>
            </a:endParaRPr>
          </a:p>
        </p:txBody>
      </p:sp>
      <p:sp>
        <p:nvSpPr>
          <p:cNvPr id="4" name="AutoShape 4"/>
          <p:cNvSpPr/>
          <p:nvPr/>
        </p:nvSpPr>
        <p:spPr>
          <a:xfrm>
            <a:off x="0" y="8433339"/>
            <a:ext cx="18288000" cy="1853661"/>
          </a:xfrm>
          <a:prstGeom prst="rect">
            <a:avLst/>
          </a:prstGeom>
          <a:solidFill>
            <a:srgbClr val="99D9D9"/>
          </a:solidFill>
        </p:spPr>
      </p:sp>
      <p:sp>
        <p:nvSpPr>
          <p:cNvPr id="5" name="TextBox 5"/>
          <p:cNvSpPr txBox="1"/>
          <p:nvPr/>
        </p:nvSpPr>
        <p:spPr>
          <a:xfrm>
            <a:off x="1082514" y="5763557"/>
            <a:ext cx="9514999" cy="788670"/>
          </a:xfrm>
          <a:prstGeom prst="rect">
            <a:avLst/>
          </a:prstGeom>
        </p:spPr>
        <p:txBody>
          <a:bodyPr lIns="0" tIns="0" rIns="0" bIns="0" rtlCol="0" anchor="t">
            <a:spAutoFit/>
          </a:bodyPr>
          <a:lstStyle/>
          <a:p>
            <a:pPr>
              <a:lnSpc>
                <a:spcPts val="3120"/>
              </a:lnSpc>
            </a:pPr>
            <a:r>
              <a:rPr lang="en-US" sz="2400">
                <a:solidFill>
                  <a:srgbClr val="000000"/>
                </a:solidFill>
                <a:latin typeface="Public Sans"/>
              </a:rPr>
              <a:t>Sosyal problemler (uyumsuzluk, dışlanma vb.) görülebilir.</a:t>
            </a:r>
          </a:p>
          <a:p>
            <a:pPr>
              <a:lnSpc>
                <a:spcPts val="3120"/>
              </a:lnSpc>
            </a:pPr>
            <a:endParaRPr lang="en-US" sz="2400">
              <a:solidFill>
                <a:srgbClr val="000000"/>
              </a:solidFill>
              <a:latin typeface="Public Sans"/>
            </a:endParaRPr>
          </a:p>
        </p:txBody>
      </p:sp>
      <p:sp>
        <p:nvSpPr>
          <p:cNvPr id="6" name="AutoShape 6"/>
          <p:cNvSpPr/>
          <p:nvPr/>
        </p:nvSpPr>
        <p:spPr>
          <a:xfrm>
            <a:off x="1028700" y="5031086"/>
            <a:ext cx="9568813" cy="0"/>
          </a:xfrm>
          <a:prstGeom prst="line">
            <a:avLst/>
          </a:prstGeom>
          <a:ln w="9525" cap="rnd">
            <a:solidFill>
              <a:srgbClr val="000000"/>
            </a:solidFill>
            <a:prstDash val="solid"/>
            <a:headEnd type="none" w="sm" len="sm"/>
            <a:tailEnd type="none" w="sm" len="sm"/>
          </a:ln>
        </p:spPr>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05366" y="3376450"/>
            <a:ext cx="3625359" cy="58818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691032" y="4419505"/>
            <a:ext cx="3415509" cy="5160796"/>
          </a:xfrm>
          <a:prstGeom prst="rect">
            <a:avLst/>
          </a:prstGeom>
        </p:spPr>
      </p:pic>
      <p:sp>
        <p:nvSpPr>
          <p:cNvPr id="9" name="TextBox 9"/>
          <p:cNvSpPr txBox="1"/>
          <p:nvPr/>
        </p:nvSpPr>
        <p:spPr>
          <a:xfrm>
            <a:off x="1082514" y="3703787"/>
            <a:ext cx="9429375" cy="788670"/>
          </a:xfrm>
          <a:prstGeom prst="rect">
            <a:avLst/>
          </a:prstGeom>
        </p:spPr>
        <p:txBody>
          <a:bodyPr lIns="0" tIns="0" rIns="0" bIns="0" rtlCol="0" anchor="t">
            <a:spAutoFit/>
          </a:bodyPr>
          <a:lstStyle/>
          <a:p>
            <a:pPr algn="just">
              <a:lnSpc>
                <a:spcPts val="3120"/>
              </a:lnSpc>
              <a:spcBef>
                <a:spcPct val="0"/>
              </a:spcBef>
            </a:pPr>
            <a:r>
              <a:rPr lang="en-US" sz="2400">
                <a:solidFill>
                  <a:srgbClr val="000000"/>
                </a:solidFill>
                <a:latin typeface="Public Sans"/>
              </a:rPr>
              <a:t>Sağlık problemleri (kalp damar hastalıkları, baş ağrısı, yüksek tansiyon, mide hastalıkları, psikolojik bozukluklar) ortaya çıkabilir.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2105708"/>
            <a:ext cx="7259697" cy="0"/>
          </a:xfrm>
          <a:prstGeom prst="line">
            <a:avLst/>
          </a:prstGeom>
          <a:ln w="9525" cap="rnd">
            <a:solidFill>
              <a:srgbClr val="000000"/>
            </a:solidFill>
            <a:prstDash val="solid"/>
            <a:headEnd type="none" w="sm" len="sm"/>
            <a:tailEnd type="none" w="sm" len="sm"/>
          </a:ln>
        </p:spPr>
      </p:sp>
      <p:sp>
        <p:nvSpPr>
          <p:cNvPr id="3" name="AutoShape 3"/>
          <p:cNvSpPr/>
          <p:nvPr/>
        </p:nvSpPr>
        <p:spPr>
          <a:xfrm>
            <a:off x="1028700" y="3397705"/>
            <a:ext cx="7259697" cy="0"/>
          </a:xfrm>
          <a:prstGeom prst="line">
            <a:avLst/>
          </a:prstGeom>
          <a:ln w="9525" cap="rnd">
            <a:solidFill>
              <a:srgbClr val="000000"/>
            </a:solidFill>
            <a:prstDash val="solid"/>
            <a:headEnd type="none" w="sm" len="sm"/>
            <a:tailEnd type="none" w="sm" len="sm"/>
          </a:ln>
        </p:spPr>
      </p:sp>
      <p:sp>
        <p:nvSpPr>
          <p:cNvPr id="4" name="AutoShape 4"/>
          <p:cNvSpPr/>
          <p:nvPr/>
        </p:nvSpPr>
        <p:spPr>
          <a:xfrm>
            <a:off x="1028700" y="4689702"/>
            <a:ext cx="7259697" cy="0"/>
          </a:xfrm>
          <a:prstGeom prst="line">
            <a:avLst/>
          </a:prstGeom>
          <a:ln w="9525" cap="rnd">
            <a:solidFill>
              <a:srgbClr val="000000"/>
            </a:solidFill>
            <a:prstDash val="solid"/>
            <a:headEnd type="none" w="sm" len="sm"/>
            <a:tailEnd type="none" w="sm" len="sm"/>
          </a:ln>
        </p:spPr>
      </p:sp>
      <p:sp>
        <p:nvSpPr>
          <p:cNvPr id="5" name="AutoShape 5"/>
          <p:cNvSpPr/>
          <p:nvPr/>
        </p:nvSpPr>
        <p:spPr>
          <a:xfrm>
            <a:off x="1028700" y="5981699"/>
            <a:ext cx="7259697" cy="0"/>
          </a:xfrm>
          <a:prstGeom prst="line">
            <a:avLst/>
          </a:prstGeom>
          <a:ln w="9525" cap="rnd">
            <a:solidFill>
              <a:srgbClr val="000000"/>
            </a:solidFill>
            <a:prstDash val="solid"/>
            <a:headEnd type="none" w="sm" len="sm"/>
            <a:tailEnd type="none" w="sm" len="sm"/>
          </a:ln>
        </p:spPr>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225953"/>
            <a:ext cx="390689" cy="390689"/>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2560623"/>
            <a:ext cx="390689" cy="390689"/>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3852620"/>
            <a:ext cx="390689" cy="390689"/>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5144617"/>
            <a:ext cx="390689" cy="390689"/>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6436614"/>
            <a:ext cx="390689" cy="390689"/>
          </a:xfrm>
          <a:prstGeom prst="rect">
            <a:avLst/>
          </a:prstGeom>
        </p:spPr>
      </p:pic>
      <p:sp>
        <p:nvSpPr>
          <p:cNvPr id="11" name="TextBox 11"/>
          <p:cNvSpPr txBox="1"/>
          <p:nvPr/>
        </p:nvSpPr>
        <p:spPr>
          <a:xfrm>
            <a:off x="10072005" y="990600"/>
            <a:ext cx="7187295" cy="2600325"/>
          </a:xfrm>
          <a:prstGeom prst="rect">
            <a:avLst/>
          </a:prstGeom>
        </p:spPr>
        <p:txBody>
          <a:bodyPr lIns="0" tIns="0" rIns="0" bIns="0" rtlCol="0" anchor="t">
            <a:spAutoFit/>
          </a:bodyPr>
          <a:lstStyle/>
          <a:p>
            <a:pPr algn="just">
              <a:lnSpc>
                <a:spcPts val="2520"/>
              </a:lnSpc>
            </a:pPr>
            <a:r>
              <a:rPr lang="en-US" sz="2100">
                <a:solidFill>
                  <a:srgbClr val="000000"/>
                </a:solidFill>
                <a:latin typeface="Telegraf Bold"/>
              </a:rPr>
              <a:t>Herhangi bir öfke durumunda şu beş boyut birlikte çalışır.</a:t>
            </a:r>
          </a:p>
          <a:p>
            <a:pPr algn="just">
              <a:lnSpc>
                <a:spcPts val="2520"/>
              </a:lnSpc>
            </a:pPr>
            <a:endParaRPr lang="en-US" sz="2100">
              <a:solidFill>
                <a:srgbClr val="000000"/>
              </a:solidFill>
              <a:latin typeface="Telegraf Bold"/>
            </a:endParaRPr>
          </a:p>
          <a:p>
            <a:pPr algn="just">
              <a:lnSpc>
                <a:spcPts val="2520"/>
              </a:lnSpc>
            </a:pPr>
            <a:r>
              <a:rPr lang="en-US" sz="2100">
                <a:solidFill>
                  <a:srgbClr val="000000"/>
                </a:solidFill>
                <a:latin typeface="Telegraf Bold"/>
              </a:rPr>
              <a:t>Öfke oluştuğunda düşüncelerimizde, davranışlarımızda, fizyolojik tepkilerde, duygularımızda, iletişim kurarken her zamankinden farklı durumlar ortaya çıkar.</a:t>
            </a:r>
          </a:p>
          <a:p>
            <a:pPr algn="r">
              <a:lnSpc>
                <a:spcPts val="2879"/>
              </a:lnSpc>
            </a:pPr>
            <a:endParaRPr lang="en-US" sz="2100">
              <a:solidFill>
                <a:srgbClr val="000000"/>
              </a:solidFill>
              <a:latin typeface="Telegraf Bold"/>
            </a:endParaRPr>
          </a:p>
        </p:txBody>
      </p:sp>
      <p:sp>
        <p:nvSpPr>
          <p:cNvPr id="12" name="TextBox 12"/>
          <p:cNvSpPr txBox="1"/>
          <p:nvPr/>
        </p:nvSpPr>
        <p:spPr>
          <a:xfrm>
            <a:off x="1781016" y="1067753"/>
            <a:ext cx="6567046" cy="1242060"/>
          </a:xfrm>
          <a:prstGeom prst="rect">
            <a:avLst/>
          </a:prstGeom>
        </p:spPr>
        <p:txBody>
          <a:bodyPr lIns="0" tIns="0" rIns="0" bIns="0" rtlCol="0" anchor="t">
            <a:spAutoFit/>
          </a:bodyPr>
          <a:lstStyle/>
          <a:p>
            <a:pPr algn="just">
              <a:lnSpc>
                <a:spcPts val="2340"/>
              </a:lnSpc>
            </a:pPr>
            <a:r>
              <a:rPr lang="en-US" sz="1800">
                <a:solidFill>
                  <a:srgbClr val="000000"/>
                </a:solidFill>
                <a:latin typeface="Arimo Bold"/>
              </a:rPr>
              <a:t>Düşünce: </a:t>
            </a:r>
            <a:r>
              <a:rPr lang="en-US" sz="1800">
                <a:solidFill>
                  <a:srgbClr val="000000"/>
                </a:solidFill>
                <a:latin typeface="Arimo"/>
              </a:rPr>
              <a:t>Bizi öfkelendiren olay, durum ya da kişiyle ilgili mevcut düşüncelerimiz. Örnek; Reddedildiğini, engellendiğini, yetersiz olduğunu düşünmek.</a:t>
            </a:r>
          </a:p>
          <a:p>
            <a:pPr>
              <a:lnSpc>
                <a:spcPts val="2730"/>
              </a:lnSpc>
            </a:pPr>
            <a:endParaRPr lang="en-US" sz="1800">
              <a:solidFill>
                <a:srgbClr val="000000"/>
              </a:solidFill>
              <a:latin typeface="Arimo"/>
            </a:endParaRPr>
          </a:p>
        </p:txBody>
      </p:sp>
      <p:sp>
        <p:nvSpPr>
          <p:cNvPr id="13" name="TextBox 13"/>
          <p:cNvSpPr txBox="1"/>
          <p:nvPr/>
        </p:nvSpPr>
        <p:spPr>
          <a:xfrm>
            <a:off x="1781016" y="2442182"/>
            <a:ext cx="6567046" cy="1196340"/>
          </a:xfrm>
          <a:prstGeom prst="rect">
            <a:avLst/>
          </a:prstGeom>
        </p:spPr>
        <p:txBody>
          <a:bodyPr lIns="0" tIns="0" rIns="0" bIns="0" rtlCol="0" anchor="t">
            <a:spAutoFit/>
          </a:bodyPr>
          <a:lstStyle/>
          <a:p>
            <a:pPr algn="just">
              <a:lnSpc>
                <a:spcPts val="2340"/>
              </a:lnSpc>
            </a:pPr>
            <a:r>
              <a:rPr lang="en-US" sz="1800">
                <a:solidFill>
                  <a:srgbClr val="000000"/>
                </a:solidFill>
                <a:latin typeface="Arimo Bold"/>
              </a:rPr>
              <a:t>Heyecan: </a:t>
            </a:r>
            <a:r>
              <a:rPr lang="en-US" sz="1800">
                <a:solidFill>
                  <a:srgbClr val="000000"/>
                </a:solidFill>
                <a:latin typeface="Arimo"/>
              </a:rPr>
              <a:t>Öfkeyle birlikte hissettiğimiz fizyolojik tepkiler.</a:t>
            </a:r>
          </a:p>
          <a:p>
            <a:pPr algn="just">
              <a:lnSpc>
                <a:spcPts val="2340"/>
              </a:lnSpc>
            </a:pPr>
            <a:r>
              <a:rPr lang="en-US" sz="1800">
                <a:solidFill>
                  <a:srgbClr val="000000"/>
                </a:solidFill>
                <a:latin typeface="Arimo"/>
              </a:rPr>
              <a:t>Örnek; Kalbin hızlı çarpması, ateş basması, sık sık ve zor nefes alma, ağrılar gibi tepkiler görülür.</a:t>
            </a:r>
          </a:p>
          <a:p>
            <a:pPr>
              <a:lnSpc>
                <a:spcPts val="2340"/>
              </a:lnSpc>
            </a:pPr>
            <a:endParaRPr lang="en-US" sz="1800">
              <a:solidFill>
                <a:srgbClr val="000000"/>
              </a:solidFill>
              <a:latin typeface="Arimo"/>
            </a:endParaRPr>
          </a:p>
        </p:txBody>
      </p:sp>
      <p:sp>
        <p:nvSpPr>
          <p:cNvPr id="14" name="TextBox 14"/>
          <p:cNvSpPr txBox="1"/>
          <p:nvPr/>
        </p:nvSpPr>
        <p:spPr>
          <a:xfrm>
            <a:off x="1781016" y="3680942"/>
            <a:ext cx="6567046" cy="1196340"/>
          </a:xfrm>
          <a:prstGeom prst="rect">
            <a:avLst/>
          </a:prstGeom>
        </p:spPr>
        <p:txBody>
          <a:bodyPr lIns="0" tIns="0" rIns="0" bIns="0" rtlCol="0" anchor="t">
            <a:spAutoFit/>
          </a:bodyPr>
          <a:lstStyle/>
          <a:p>
            <a:pPr algn="just">
              <a:lnSpc>
                <a:spcPts val="2340"/>
              </a:lnSpc>
            </a:pPr>
            <a:r>
              <a:rPr lang="en-US" sz="1800">
                <a:solidFill>
                  <a:srgbClr val="000000"/>
                </a:solidFill>
                <a:latin typeface="Arimo Bold"/>
              </a:rPr>
              <a:t>İletişim: </a:t>
            </a:r>
            <a:r>
              <a:rPr lang="en-US" sz="1800">
                <a:solidFill>
                  <a:srgbClr val="000000"/>
                </a:solidFill>
                <a:latin typeface="Arimo"/>
              </a:rPr>
              <a:t>Öfkemizi çevremize gösterme şeklimiz. Örnek; Sözlü veya sözsüz mesajlarla çevremizi haberdar etmek, ses tonunun yükselmesi, öfkeli bir bakış, kaçınma gibi.</a:t>
            </a:r>
          </a:p>
          <a:p>
            <a:pPr algn="r">
              <a:lnSpc>
                <a:spcPts val="2340"/>
              </a:lnSpc>
            </a:pPr>
            <a:endParaRPr lang="en-US" sz="1800">
              <a:solidFill>
                <a:srgbClr val="000000"/>
              </a:solidFill>
              <a:latin typeface="Arimo"/>
            </a:endParaRPr>
          </a:p>
        </p:txBody>
      </p:sp>
      <p:sp>
        <p:nvSpPr>
          <p:cNvPr id="15" name="TextBox 15"/>
          <p:cNvSpPr txBox="1"/>
          <p:nvPr/>
        </p:nvSpPr>
        <p:spPr>
          <a:xfrm>
            <a:off x="1781016" y="4918085"/>
            <a:ext cx="6567046" cy="1196340"/>
          </a:xfrm>
          <a:prstGeom prst="rect">
            <a:avLst/>
          </a:prstGeom>
        </p:spPr>
        <p:txBody>
          <a:bodyPr lIns="0" tIns="0" rIns="0" bIns="0" rtlCol="0" anchor="t">
            <a:spAutoFit/>
          </a:bodyPr>
          <a:lstStyle/>
          <a:p>
            <a:pPr algn="just">
              <a:lnSpc>
                <a:spcPts val="2340"/>
              </a:lnSpc>
            </a:pPr>
            <a:r>
              <a:rPr lang="en-US" sz="1800">
                <a:solidFill>
                  <a:srgbClr val="000000"/>
                </a:solidFill>
                <a:latin typeface="Arimo Bold"/>
              </a:rPr>
              <a:t>Duygu: </a:t>
            </a:r>
            <a:r>
              <a:rPr lang="en-US" sz="1800">
                <a:solidFill>
                  <a:srgbClr val="000000"/>
                </a:solidFill>
                <a:latin typeface="Arimo"/>
              </a:rPr>
              <a:t>Öfkelendiğimiz zaman gösterdiğimiz duygular. </a:t>
            </a:r>
          </a:p>
          <a:p>
            <a:pPr algn="just">
              <a:lnSpc>
                <a:spcPts val="2340"/>
              </a:lnSpc>
            </a:pPr>
            <a:r>
              <a:rPr lang="en-US" sz="1800">
                <a:solidFill>
                  <a:srgbClr val="000000"/>
                </a:solidFill>
                <a:latin typeface="Arimo"/>
              </a:rPr>
              <a:t>Örnek; Kızgınlık, can sıkıntısı, bıkkınlık gibi duyguların yaşanması.</a:t>
            </a:r>
          </a:p>
          <a:p>
            <a:pPr>
              <a:lnSpc>
                <a:spcPts val="2340"/>
              </a:lnSpc>
            </a:pPr>
            <a:endParaRPr lang="en-US" sz="1800">
              <a:solidFill>
                <a:srgbClr val="000000"/>
              </a:solidFill>
              <a:latin typeface="Arimo"/>
            </a:endParaRPr>
          </a:p>
        </p:txBody>
      </p:sp>
      <p:sp>
        <p:nvSpPr>
          <p:cNvPr id="16" name="TextBox 16"/>
          <p:cNvSpPr txBox="1"/>
          <p:nvPr/>
        </p:nvSpPr>
        <p:spPr>
          <a:xfrm>
            <a:off x="1781016" y="6247775"/>
            <a:ext cx="6567046" cy="1196340"/>
          </a:xfrm>
          <a:prstGeom prst="rect">
            <a:avLst/>
          </a:prstGeom>
        </p:spPr>
        <p:txBody>
          <a:bodyPr lIns="0" tIns="0" rIns="0" bIns="0" rtlCol="0" anchor="t">
            <a:spAutoFit/>
          </a:bodyPr>
          <a:lstStyle/>
          <a:p>
            <a:pPr algn="just">
              <a:lnSpc>
                <a:spcPts val="2340"/>
              </a:lnSpc>
            </a:pPr>
            <a:r>
              <a:rPr lang="en-US" sz="1800">
                <a:solidFill>
                  <a:srgbClr val="000000"/>
                </a:solidFill>
                <a:latin typeface="Arimo Bold"/>
              </a:rPr>
              <a:t>Davranış: </a:t>
            </a:r>
            <a:r>
              <a:rPr lang="en-US" sz="1800">
                <a:solidFill>
                  <a:srgbClr val="000000"/>
                </a:solidFill>
                <a:latin typeface="Arimo"/>
              </a:rPr>
              <a:t>Öfkelendiğimiz zaman gösterdiğimiz davranışlar. </a:t>
            </a:r>
          </a:p>
          <a:p>
            <a:pPr algn="just">
              <a:lnSpc>
                <a:spcPts val="2340"/>
              </a:lnSpc>
            </a:pPr>
            <a:r>
              <a:rPr lang="en-US" sz="1800">
                <a:solidFill>
                  <a:srgbClr val="000000"/>
                </a:solidFill>
                <a:latin typeface="Arimo"/>
              </a:rPr>
              <a:t>Örnek; Bağırmak, eşyaları kırmak, duvarlara vurmak veya saldırgan davranışlarda bulunmak.</a:t>
            </a:r>
          </a:p>
          <a:p>
            <a:pPr>
              <a:lnSpc>
                <a:spcPts val="2340"/>
              </a:lnSpc>
            </a:pPr>
            <a:endParaRPr lang="en-US" sz="1800">
              <a:solidFill>
                <a:srgbClr val="000000"/>
              </a:solidFill>
              <a:latin typeface="Arimo"/>
            </a:endParaRPr>
          </a:p>
        </p:txBody>
      </p:sp>
      <p:sp>
        <p:nvSpPr>
          <p:cNvPr id="17" name="AutoShape 17"/>
          <p:cNvSpPr/>
          <p:nvPr/>
        </p:nvSpPr>
        <p:spPr>
          <a:xfrm>
            <a:off x="0" y="8470998"/>
            <a:ext cx="18288000" cy="1816002"/>
          </a:xfrm>
          <a:prstGeom prst="rect">
            <a:avLst/>
          </a:prstGeom>
          <a:solidFill>
            <a:srgbClr val="D1A3E8"/>
          </a:solidFill>
        </p:spPr>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501997" y="3919285"/>
            <a:ext cx="4616654" cy="3424718"/>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579643" y="4877282"/>
            <a:ext cx="4351293" cy="50383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52500"/>
            <a:ext cx="11829878" cy="1047750"/>
          </a:xfrm>
          <a:prstGeom prst="rect">
            <a:avLst/>
          </a:prstGeom>
        </p:spPr>
        <p:txBody>
          <a:bodyPr lIns="0" tIns="0" rIns="0" bIns="0" rtlCol="0" anchor="t">
            <a:spAutoFit/>
          </a:bodyPr>
          <a:lstStyle/>
          <a:p>
            <a:pPr>
              <a:lnSpc>
                <a:spcPts val="7679"/>
              </a:lnSpc>
            </a:pPr>
            <a:r>
              <a:rPr lang="en-US" sz="6399">
                <a:solidFill>
                  <a:srgbClr val="000000"/>
                </a:solidFill>
                <a:latin typeface="Telegraf Bold"/>
              </a:rPr>
              <a:t>Öfkenin Nedenleri</a:t>
            </a:r>
          </a:p>
        </p:txBody>
      </p:sp>
      <p:sp>
        <p:nvSpPr>
          <p:cNvPr id="3" name="AutoShape 3"/>
          <p:cNvSpPr/>
          <p:nvPr/>
        </p:nvSpPr>
        <p:spPr>
          <a:xfrm>
            <a:off x="0" y="7689173"/>
            <a:ext cx="18288000" cy="2597827"/>
          </a:xfrm>
          <a:prstGeom prst="rect">
            <a:avLst/>
          </a:prstGeom>
          <a:solidFill>
            <a:srgbClr val="99B83C"/>
          </a:solidFill>
        </p:spPr>
      </p:sp>
      <p:grpSp>
        <p:nvGrpSpPr>
          <p:cNvPr id="4" name="Group 4"/>
          <p:cNvGrpSpPr/>
          <p:nvPr/>
        </p:nvGrpSpPr>
        <p:grpSpPr>
          <a:xfrm>
            <a:off x="1160374" y="4312688"/>
            <a:ext cx="5063536" cy="2541265"/>
            <a:chOff x="0" y="0"/>
            <a:chExt cx="6751382" cy="3388353"/>
          </a:xfrm>
        </p:grpSpPr>
        <p:sp>
          <p:nvSpPr>
            <p:cNvPr id="5" name="TextBox 5"/>
            <p:cNvSpPr txBox="1"/>
            <p:nvPr/>
          </p:nvSpPr>
          <p:spPr>
            <a:xfrm>
              <a:off x="0" y="758184"/>
              <a:ext cx="6690627" cy="2288540"/>
            </a:xfrm>
            <a:prstGeom prst="rect">
              <a:avLst/>
            </a:prstGeom>
          </p:spPr>
          <p:txBody>
            <a:bodyPr lIns="0" tIns="0" rIns="0" bIns="0" rtlCol="0" anchor="t">
              <a:spAutoFit/>
            </a:bodyPr>
            <a:lstStyle/>
            <a:p>
              <a:pPr marL="453390" lvl="1" indent="-226695">
                <a:lnSpc>
                  <a:spcPts val="2730"/>
                </a:lnSpc>
                <a:buFont typeface="Arial"/>
                <a:buChar char="•"/>
              </a:pPr>
              <a:r>
                <a:rPr lang="en-US" sz="2100">
                  <a:solidFill>
                    <a:srgbClr val="000000"/>
                  </a:solidFill>
                  <a:latin typeface="Public Sans"/>
                </a:rPr>
                <a:t>Kişisel sorunlarımız, </a:t>
              </a:r>
            </a:p>
            <a:p>
              <a:pPr marL="453390" lvl="1" indent="-226695">
                <a:lnSpc>
                  <a:spcPts val="2730"/>
                </a:lnSpc>
                <a:buFont typeface="Arial"/>
                <a:buChar char="•"/>
              </a:pPr>
              <a:r>
                <a:rPr lang="en-US" sz="2100">
                  <a:solidFill>
                    <a:srgbClr val="000000"/>
                  </a:solidFill>
                  <a:latin typeface="Public Sans"/>
                </a:rPr>
                <a:t>Kuruntularımız,</a:t>
              </a:r>
            </a:p>
            <a:p>
              <a:pPr marL="453390" lvl="1" indent="-226695">
                <a:lnSpc>
                  <a:spcPts val="2730"/>
                </a:lnSpc>
                <a:buFont typeface="Arial"/>
                <a:buChar char="•"/>
              </a:pPr>
              <a:r>
                <a:rPr lang="en-US" sz="2100">
                  <a:solidFill>
                    <a:srgbClr val="000000"/>
                  </a:solidFill>
                  <a:latin typeface="Public Sans"/>
                </a:rPr>
                <a:t>Başımızdan geçmiş bazı olaylar ve</a:t>
              </a:r>
            </a:p>
            <a:p>
              <a:pPr marL="453390" lvl="1" indent="-226695">
                <a:lnSpc>
                  <a:spcPts val="2730"/>
                </a:lnSpc>
                <a:buFont typeface="Arial"/>
                <a:buChar char="•"/>
              </a:pPr>
              <a:r>
                <a:rPr lang="en-US" sz="2100">
                  <a:solidFill>
                    <a:srgbClr val="000000"/>
                  </a:solidFill>
                  <a:latin typeface="Public Sans"/>
                </a:rPr>
                <a:t>Kişilik bozuklukları  olabilir.</a:t>
              </a:r>
            </a:p>
            <a:p>
              <a:pPr>
                <a:lnSpc>
                  <a:spcPts val="2730"/>
                </a:lnSpc>
              </a:pPr>
              <a:endParaRPr lang="en-US" sz="2100">
                <a:solidFill>
                  <a:srgbClr val="000000"/>
                </a:solidFill>
                <a:latin typeface="Public Sans"/>
              </a:endParaRPr>
            </a:p>
          </p:txBody>
        </p:sp>
        <p:sp>
          <p:nvSpPr>
            <p:cNvPr id="6" name="TextBox 6"/>
            <p:cNvSpPr txBox="1"/>
            <p:nvPr/>
          </p:nvSpPr>
          <p:spPr>
            <a:xfrm>
              <a:off x="0" y="-66675"/>
              <a:ext cx="6751382" cy="710988"/>
            </a:xfrm>
            <a:prstGeom prst="rect">
              <a:avLst/>
            </a:prstGeom>
          </p:spPr>
          <p:txBody>
            <a:bodyPr lIns="0" tIns="0" rIns="0" bIns="0" rtlCol="0" anchor="t">
              <a:spAutoFit/>
            </a:bodyPr>
            <a:lstStyle/>
            <a:p>
              <a:pPr>
                <a:lnSpc>
                  <a:spcPts val="4160"/>
                </a:lnSpc>
              </a:pPr>
              <a:r>
                <a:rPr lang="en-US" sz="3200">
                  <a:solidFill>
                    <a:srgbClr val="000000"/>
                  </a:solidFill>
                  <a:latin typeface="Telegraf Bold"/>
                </a:rPr>
                <a:t>İçsel Nedenler</a:t>
              </a:r>
            </a:p>
          </p:txBody>
        </p:sp>
      </p:grpSp>
      <p:grpSp>
        <p:nvGrpSpPr>
          <p:cNvPr id="7" name="Group 7"/>
          <p:cNvGrpSpPr/>
          <p:nvPr/>
        </p:nvGrpSpPr>
        <p:grpSpPr>
          <a:xfrm>
            <a:off x="7140060" y="4312688"/>
            <a:ext cx="5063536" cy="2735099"/>
            <a:chOff x="0" y="0"/>
            <a:chExt cx="6751382" cy="3646798"/>
          </a:xfrm>
        </p:grpSpPr>
        <p:sp>
          <p:nvSpPr>
            <p:cNvPr id="8" name="TextBox 8"/>
            <p:cNvSpPr txBox="1"/>
            <p:nvPr/>
          </p:nvSpPr>
          <p:spPr>
            <a:xfrm>
              <a:off x="0" y="758184"/>
              <a:ext cx="6690627" cy="2782570"/>
            </a:xfrm>
            <a:prstGeom prst="rect">
              <a:avLst/>
            </a:prstGeom>
          </p:spPr>
          <p:txBody>
            <a:bodyPr lIns="0" tIns="0" rIns="0" bIns="0" rtlCol="0" anchor="t">
              <a:spAutoFit/>
            </a:bodyPr>
            <a:lstStyle/>
            <a:p>
              <a:pPr marL="453390" lvl="1" indent="-226695">
                <a:lnSpc>
                  <a:spcPts val="2730"/>
                </a:lnSpc>
                <a:buFont typeface="Arial"/>
                <a:buChar char="•"/>
              </a:pPr>
              <a:r>
                <a:rPr lang="en-US" sz="2100">
                  <a:solidFill>
                    <a:srgbClr val="000000"/>
                  </a:solidFill>
                  <a:latin typeface="Public Sans"/>
                </a:rPr>
                <a:t>Kişiler (kendisi, anne-baba, çocuk, arkadaş,…)</a:t>
              </a:r>
            </a:p>
            <a:p>
              <a:pPr marL="453390" lvl="1" indent="-226695">
                <a:lnSpc>
                  <a:spcPts val="2730"/>
                </a:lnSpc>
                <a:buFont typeface="Arial"/>
                <a:buChar char="•"/>
              </a:pPr>
              <a:r>
                <a:rPr lang="en-US" sz="2100">
                  <a:solidFill>
                    <a:srgbClr val="000000"/>
                  </a:solidFill>
                  <a:latin typeface="Public Sans"/>
                </a:rPr>
                <a:t>Olaylar (çatışma, engellenme, haksızlık,..)</a:t>
              </a:r>
            </a:p>
            <a:p>
              <a:pPr marL="453390" lvl="1" indent="-226695">
                <a:lnSpc>
                  <a:spcPts val="2730"/>
                </a:lnSpc>
                <a:buFont typeface="Arial"/>
                <a:buChar char="•"/>
              </a:pPr>
              <a:r>
                <a:rPr lang="en-US" sz="2100">
                  <a:solidFill>
                    <a:srgbClr val="000000"/>
                  </a:solidFill>
                  <a:latin typeface="Public Sans"/>
                </a:rPr>
                <a:t>Durumlar (trafik, randevu…) olabilir.</a:t>
              </a:r>
            </a:p>
            <a:p>
              <a:pPr>
                <a:lnSpc>
                  <a:spcPts val="2925"/>
                </a:lnSpc>
              </a:pPr>
              <a:endParaRPr lang="en-US" sz="2100">
                <a:solidFill>
                  <a:srgbClr val="000000"/>
                </a:solidFill>
                <a:latin typeface="Public Sans"/>
              </a:endParaRPr>
            </a:p>
          </p:txBody>
        </p:sp>
        <p:sp>
          <p:nvSpPr>
            <p:cNvPr id="9" name="TextBox 9"/>
            <p:cNvSpPr txBox="1"/>
            <p:nvPr/>
          </p:nvSpPr>
          <p:spPr>
            <a:xfrm>
              <a:off x="0" y="-66675"/>
              <a:ext cx="6751382" cy="710988"/>
            </a:xfrm>
            <a:prstGeom prst="rect">
              <a:avLst/>
            </a:prstGeom>
          </p:spPr>
          <p:txBody>
            <a:bodyPr lIns="0" tIns="0" rIns="0" bIns="0" rtlCol="0" anchor="t">
              <a:spAutoFit/>
            </a:bodyPr>
            <a:lstStyle/>
            <a:p>
              <a:pPr>
                <a:lnSpc>
                  <a:spcPts val="4160"/>
                </a:lnSpc>
              </a:pPr>
              <a:r>
                <a:rPr lang="en-US" sz="3200">
                  <a:solidFill>
                    <a:srgbClr val="000000"/>
                  </a:solidFill>
                  <a:latin typeface="Telegraf Bold"/>
                </a:rPr>
                <a:t>Dışsal Nedenler</a:t>
              </a:r>
            </a:p>
          </p:txBody>
        </p:sp>
      </p:grpSp>
      <p:sp>
        <p:nvSpPr>
          <p:cNvPr id="10" name="AutoShape 10"/>
          <p:cNvSpPr/>
          <p:nvPr/>
        </p:nvSpPr>
        <p:spPr>
          <a:xfrm rot="5400000">
            <a:off x="5677196" y="5932174"/>
            <a:ext cx="2129679" cy="0"/>
          </a:xfrm>
          <a:prstGeom prst="line">
            <a:avLst/>
          </a:prstGeom>
          <a:ln w="9525" cap="flat">
            <a:solidFill>
              <a:srgbClr val="000000"/>
            </a:solidFill>
            <a:prstDash val="solid"/>
            <a:headEnd type="none" w="sm" len="sm"/>
            <a:tailEnd type="none" w="sm" len="sm"/>
          </a:ln>
        </p:spPr>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866563" y="4430650"/>
            <a:ext cx="3059216" cy="4780025"/>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109200" y="6241421"/>
            <a:ext cx="3059216" cy="4780025"/>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328970" y="7001776"/>
            <a:ext cx="3059216" cy="4780025"/>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866563" y="1028700"/>
            <a:ext cx="2160527" cy="22677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25393" y="2169441"/>
            <a:ext cx="10037213" cy="1047750"/>
          </a:xfrm>
          <a:prstGeom prst="rect">
            <a:avLst/>
          </a:prstGeom>
        </p:spPr>
        <p:txBody>
          <a:bodyPr lIns="0" tIns="0" rIns="0" bIns="0" rtlCol="0" anchor="t">
            <a:spAutoFit/>
          </a:bodyPr>
          <a:lstStyle/>
          <a:p>
            <a:pPr algn="ctr">
              <a:lnSpc>
                <a:spcPts val="7679"/>
              </a:lnSpc>
            </a:pPr>
            <a:r>
              <a:rPr lang="en-US" sz="6399">
                <a:solidFill>
                  <a:srgbClr val="000000"/>
                </a:solidFill>
                <a:latin typeface="Telegraf Bold"/>
              </a:rPr>
              <a:t>Nelere Öfkeleniriz?</a:t>
            </a:r>
          </a:p>
        </p:txBody>
      </p:sp>
      <p:sp>
        <p:nvSpPr>
          <p:cNvPr id="3" name="AutoShape 3"/>
          <p:cNvSpPr/>
          <p:nvPr/>
        </p:nvSpPr>
        <p:spPr>
          <a:xfrm>
            <a:off x="0" y="9258300"/>
            <a:ext cx="18288000" cy="1028700"/>
          </a:xfrm>
          <a:prstGeom prst="rect">
            <a:avLst/>
          </a:prstGeom>
          <a:solidFill>
            <a:srgbClr val="D1A3E8"/>
          </a:solidFill>
        </p:spPr>
      </p:sp>
      <p:sp>
        <p:nvSpPr>
          <p:cNvPr id="4" name="TextBox 4"/>
          <p:cNvSpPr txBox="1"/>
          <p:nvPr/>
        </p:nvSpPr>
        <p:spPr>
          <a:xfrm>
            <a:off x="1028700" y="5385831"/>
            <a:ext cx="4756949" cy="2228850"/>
          </a:xfrm>
          <a:prstGeom prst="rect">
            <a:avLst/>
          </a:prstGeom>
        </p:spPr>
        <p:txBody>
          <a:bodyPr lIns="0" tIns="0" rIns="0" bIns="0" rtlCol="0" anchor="t">
            <a:spAutoFit/>
          </a:bodyPr>
          <a:lstStyle/>
          <a:p>
            <a:pPr marL="485775" lvl="1" indent="-242888" algn="just">
              <a:lnSpc>
                <a:spcPts val="2925"/>
              </a:lnSpc>
              <a:buFont typeface="Arial"/>
              <a:buChar char="•"/>
            </a:pPr>
            <a:r>
              <a:rPr lang="en-US" sz="2250">
                <a:solidFill>
                  <a:srgbClr val="000000"/>
                </a:solidFill>
                <a:latin typeface="Public Sans"/>
              </a:rPr>
              <a:t>İsteklerimiz  olmadığında</a:t>
            </a:r>
          </a:p>
          <a:p>
            <a:pPr marL="485775" lvl="1" indent="-242888" algn="just">
              <a:lnSpc>
                <a:spcPts val="2925"/>
              </a:lnSpc>
              <a:buFont typeface="Arial"/>
              <a:buChar char="•"/>
            </a:pPr>
            <a:r>
              <a:rPr lang="en-US" sz="2250">
                <a:solidFill>
                  <a:srgbClr val="000000"/>
                </a:solidFill>
                <a:latin typeface="Public Sans"/>
              </a:rPr>
              <a:t>Beklemediğimiz bir sonuçla karşılaştığımızda</a:t>
            </a:r>
          </a:p>
          <a:p>
            <a:pPr marL="485775" lvl="1" indent="-242888" algn="just">
              <a:lnSpc>
                <a:spcPts val="2925"/>
              </a:lnSpc>
              <a:buFont typeface="Arial"/>
              <a:buChar char="•"/>
            </a:pPr>
            <a:r>
              <a:rPr lang="en-US" sz="2250">
                <a:solidFill>
                  <a:srgbClr val="000000"/>
                </a:solidFill>
                <a:latin typeface="Public Sans"/>
              </a:rPr>
              <a:t>Beklentilerimiz  gerçekleşmediğinde</a:t>
            </a:r>
          </a:p>
          <a:p>
            <a:pPr algn="ctr">
              <a:lnSpc>
                <a:spcPts val="2925"/>
              </a:lnSpc>
            </a:pPr>
            <a:endParaRPr lang="en-US" sz="2250">
              <a:solidFill>
                <a:srgbClr val="000000"/>
              </a:solidFill>
              <a:latin typeface="Public Sans"/>
            </a:endParaRPr>
          </a:p>
        </p:txBody>
      </p:sp>
      <p:sp>
        <p:nvSpPr>
          <p:cNvPr id="5" name="TextBox 5"/>
          <p:cNvSpPr txBox="1"/>
          <p:nvPr/>
        </p:nvSpPr>
        <p:spPr>
          <a:xfrm>
            <a:off x="6798939" y="5376306"/>
            <a:ext cx="4686198" cy="2350770"/>
          </a:xfrm>
          <a:prstGeom prst="rect">
            <a:avLst/>
          </a:prstGeom>
        </p:spPr>
        <p:txBody>
          <a:bodyPr lIns="0" tIns="0" rIns="0" bIns="0" rtlCol="0" anchor="t">
            <a:spAutoFit/>
          </a:bodyPr>
          <a:lstStyle/>
          <a:p>
            <a:pPr marL="518160" lvl="1" indent="-259080" algn="just">
              <a:lnSpc>
                <a:spcPts val="3120"/>
              </a:lnSpc>
              <a:buFont typeface="Arial"/>
              <a:buChar char="•"/>
            </a:pPr>
            <a:r>
              <a:rPr lang="en-US" sz="2400">
                <a:solidFill>
                  <a:srgbClr val="000000"/>
                </a:solidFill>
                <a:latin typeface="Public Sans"/>
              </a:rPr>
              <a:t>Anlaşılmadığımızı  hissettiğimizde</a:t>
            </a:r>
          </a:p>
          <a:p>
            <a:pPr marL="518160" lvl="1" indent="-259080" algn="just">
              <a:lnSpc>
                <a:spcPts val="3120"/>
              </a:lnSpc>
              <a:buFont typeface="Arial"/>
              <a:buChar char="•"/>
            </a:pPr>
            <a:r>
              <a:rPr lang="en-US" sz="2400">
                <a:solidFill>
                  <a:srgbClr val="000000"/>
                </a:solidFill>
                <a:latin typeface="Public Sans"/>
              </a:rPr>
              <a:t>Tehdit aldığımızda</a:t>
            </a:r>
          </a:p>
          <a:p>
            <a:pPr marL="518160" lvl="1" indent="-259080" algn="just">
              <a:lnSpc>
                <a:spcPts val="3120"/>
              </a:lnSpc>
              <a:buFont typeface="Arial"/>
              <a:buChar char="•"/>
            </a:pPr>
            <a:r>
              <a:rPr lang="en-US" sz="2400">
                <a:solidFill>
                  <a:srgbClr val="000000"/>
                </a:solidFill>
                <a:latin typeface="Public Sans"/>
              </a:rPr>
              <a:t>Kendimizi çıkmazda  hissettiğimizde</a:t>
            </a:r>
          </a:p>
          <a:p>
            <a:pPr algn="ctr">
              <a:lnSpc>
                <a:spcPts val="3120"/>
              </a:lnSpc>
            </a:pPr>
            <a:endParaRPr lang="en-US" sz="2400">
              <a:solidFill>
                <a:srgbClr val="000000"/>
              </a:solidFill>
              <a:latin typeface="Public Sans"/>
            </a:endParaRPr>
          </a:p>
        </p:txBody>
      </p:sp>
      <p:sp>
        <p:nvSpPr>
          <p:cNvPr id="6" name="TextBox 6"/>
          <p:cNvSpPr txBox="1"/>
          <p:nvPr/>
        </p:nvSpPr>
        <p:spPr>
          <a:xfrm>
            <a:off x="12504313" y="5385831"/>
            <a:ext cx="4756949" cy="1114425"/>
          </a:xfrm>
          <a:prstGeom prst="rect">
            <a:avLst/>
          </a:prstGeom>
        </p:spPr>
        <p:txBody>
          <a:bodyPr lIns="0" tIns="0" rIns="0" bIns="0" rtlCol="0" anchor="t">
            <a:spAutoFit/>
          </a:bodyPr>
          <a:lstStyle/>
          <a:p>
            <a:pPr marL="485775" lvl="1" indent="-242888" algn="just">
              <a:lnSpc>
                <a:spcPts val="2925"/>
              </a:lnSpc>
              <a:buFont typeface="Arial"/>
              <a:buChar char="•"/>
            </a:pPr>
            <a:r>
              <a:rPr lang="en-US" sz="2250">
                <a:solidFill>
                  <a:srgbClr val="000000"/>
                </a:solidFill>
                <a:latin typeface="Public Sans"/>
              </a:rPr>
              <a:t>Kişiliğimize saldırıldığında</a:t>
            </a:r>
          </a:p>
          <a:p>
            <a:pPr marL="485775" lvl="1" indent="-242888" algn="just">
              <a:lnSpc>
                <a:spcPts val="2925"/>
              </a:lnSpc>
              <a:buFont typeface="Arial"/>
              <a:buChar char="•"/>
            </a:pPr>
            <a:r>
              <a:rPr lang="en-US" sz="2250">
                <a:solidFill>
                  <a:srgbClr val="000000"/>
                </a:solidFill>
                <a:latin typeface="Public Sans"/>
              </a:rPr>
              <a:t>Önemlilerimize  saldırıldığında</a:t>
            </a:r>
          </a:p>
          <a:p>
            <a:pPr algn="ctr">
              <a:lnSpc>
                <a:spcPts val="2925"/>
              </a:lnSpc>
            </a:pPr>
            <a:endParaRPr lang="en-US" sz="2250">
              <a:solidFill>
                <a:srgbClr val="000000"/>
              </a:solidFill>
              <a:latin typeface="Public Sans"/>
            </a:endParaRPr>
          </a:p>
        </p:txBody>
      </p:sp>
      <p:sp>
        <p:nvSpPr>
          <p:cNvPr id="7" name="AutoShape 7"/>
          <p:cNvSpPr/>
          <p:nvPr/>
        </p:nvSpPr>
        <p:spPr>
          <a:xfrm rot="5400000">
            <a:off x="4822489" y="6200528"/>
            <a:ext cx="2941573" cy="0"/>
          </a:xfrm>
          <a:prstGeom prst="line">
            <a:avLst/>
          </a:prstGeom>
          <a:ln w="9525" cap="flat">
            <a:solidFill>
              <a:srgbClr val="000000"/>
            </a:solidFill>
            <a:prstDash val="solid"/>
            <a:headEnd type="none" w="sm" len="sm"/>
            <a:tailEnd type="none" w="sm" len="sm"/>
          </a:ln>
        </p:spPr>
      </p:sp>
      <p:sp>
        <p:nvSpPr>
          <p:cNvPr id="8" name="AutoShape 8"/>
          <p:cNvSpPr/>
          <p:nvPr/>
        </p:nvSpPr>
        <p:spPr>
          <a:xfrm rot="5400000">
            <a:off x="10523939" y="6200528"/>
            <a:ext cx="2941573" cy="0"/>
          </a:xfrm>
          <a:prstGeom prst="line">
            <a:avLst/>
          </a:prstGeom>
          <a:ln w="9525" cap="flat">
            <a:solidFill>
              <a:srgbClr val="000000"/>
            </a:solidFill>
            <a:prstDash val="solid"/>
            <a:headEnd type="none" w="sm" len="sm"/>
            <a:tailEnd type="none" w="sm" len="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1047</Words>
  <Application>Microsoft Office PowerPoint</Application>
  <PresentationFormat>Özel</PresentationFormat>
  <Paragraphs>208</Paragraphs>
  <Slides>24</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24</vt:i4>
      </vt:variant>
    </vt:vector>
  </HeadingPairs>
  <TitlesOfParts>
    <vt:vector size="34" baseType="lpstr">
      <vt:lpstr>Public Sans</vt:lpstr>
      <vt:lpstr>Arimo Bold</vt:lpstr>
      <vt:lpstr>Calibri</vt:lpstr>
      <vt:lpstr>Telegraf Medium</vt:lpstr>
      <vt:lpstr>Arimo</vt:lpstr>
      <vt:lpstr>Public Sans Bold</vt:lpstr>
      <vt:lpstr>Telegraf Bold</vt:lpstr>
      <vt:lpstr>Arial</vt:lpstr>
      <vt:lpstr>Public Sans Italics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Mavi Yeşil ve Mor İllüstrasyon Ders Müfredatı Eğitim Sunumu</dc:title>
  <dc:creator>pc</dc:creator>
  <cp:lastModifiedBy>pc</cp:lastModifiedBy>
  <cp:revision>5</cp:revision>
  <dcterms:created xsi:type="dcterms:W3CDTF">2006-08-16T00:00:00Z</dcterms:created>
  <dcterms:modified xsi:type="dcterms:W3CDTF">2023-02-01T07:18:55Z</dcterms:modified>
  <dc:identifier>DAFW3SdzbEg</dc:identifier>
</cp:coreProperties>
</file>